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vml" ContentType="application/vnd.openxmlformats-officedocument.vmlDrawing"/>
  <Default Extension="sldx" ContentType="application/vnd.openxmlformats-officedocument.presentationml.slide"/>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3.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5">
  <p:sldMasterIdLst>
    <p:sldMasterId id="2147484901" r:id="rId4"/>
  </p:sldMasterIdLst>
  <p:notesMasterIdLst>
    <p:notesMasterId r:id="rId39"/>
  </p:notesMasterIdLst>
  <p:handoutMasterIdLst>
    <p:handoutMasterId r:id="rId40"/>
  </p:handoutMasterIdLst>
  <p:sldIdLst>
    <p:sldId id="256" r:id="rId5"/>
    <p:sldId id="258" r:id="rId6"/>
    <p:sldId id="276" r:id="rId7"/>
    <p:sldId id="274" r:id="rId8"/>
    <p:sldId id="277" r:id="rId9"/>
    <p:sldId id="270" r:id="rId10"/>
    <p:sldId id="279" r:id="rId11"/>
    <p:sldId id="289" r:id="rId12"/>
    <p:sldId id="293" r:id="rId13"/>
    <p:sldId id="295" r:id="rId14"/>
    <p:sldId id="296" r:id="rId15"/>
    <p:sldId id="281" r:id="rId16"/>
    <p:sldId id="283" r:id="rId17"/>
    <p:sldId id="297" r:id="rId18"/>
    <p:sldId id="298" r:id="rId19"/>
    <p:sldId id="300" r:id="rId20"/>
    <p:sldId id="303" r:id="rId21"/>
    <p:sldId id="288" r:id="rId22"/>
    <p:sldId id="265" r:id="rId23"/>
    <p:sldId id="305" r:id="rId24"/>
    <p:sldId id="309" r:id="rId25"/>
    <p:sldId id="323" r:id="rId26"/>
    <p:sldId id="310" r:id="rId27"/>
    <p:sldId id="311" r:id="rId28"/>
    <p:sldId id="312" r:id="rId29"/>
    <p:sldId id="313" r:id="rId30"/>
    <p:sldId id="314" r:id="rId31"/>
    <p:sldId id="315" r:id="rId32"/>
    <p:sldId id="316" r:id="rId33"/>
    <p:sldId id="318" r:id="rId34"/>
    <p:sldId id="319" r:id="rId35"/>
    <p:sldId id="320" r:id="rId36"/>
    <p:sldId id="322" r:id="rId37"/>
    <p:sldId id="321" r:id="rId38"/>
  </p:sldIdLst>
  <p:sldSz cx="12192000" cy="6858000"/>
  <p:notesSz cx="7086600" cy="9372600"/>
  <p:custShowLst>
    <p:custShow name="Custom Show 1" id="0">
      <p:sldLst>
        <p:sld r:id="rId5"/>
        <p:sld r:id="rId6"/>
        <p:sld r:id="rId7"/>
        <p:sld r:id="rId8"/>
        <p:sld r:id="rId9"/>
        <p:sld r:id="rId10"/>
        <p:sld r:id="rId11"/>
        <p:sld r:id="rId12"/>
        <p:sld r:id="rId13"/>
        <p:sld r:id="rId14"/>
        <p:sld r:id="rId15"/>
        <p:sld r:id="rId16"/>
        <p:sld r:id="rId17"/>
        <p:sld r:id="rId18"/>
        <p:sld r:id="rId19"/>
        <p:sld r:id="rId20"/>
        <p:sld r:id="rId21"/>
        <p:sld r:id="rId22"/>
        <p:sld r:id="rId23"/>
        <p:sld r:id="rId24"/>
        <p:sld r:id="rId25"/>
      </p:sldLst>
    </p:custShow>
  </p:custShow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568" userDrawn="1">
          <p15:clr>
            <a:srgbClr val="A4A3A4"/>
          </p15:clr>
        </p15:guide>
        <p15:guide id="2" pos="296" userDrawn="1">
          <p15:clr>
            <a:srgbClr val="A4A3A4"/>
          </p15:clr>
        </p15:guide>
        <p15:guide id="3" pos="7401" userDrawn="1">
          <p15:clr>
            <a:srgbClr val="A4A3A4"/>
          </p15:clr>
        </p15:guide>
      </p15:sldGuideLst>
    </p:ext>
    <p:ext uri="{2D200454-40CA-4A62-9FC3-DE9A4176ACB9}">
      <p15:notesGuideLst xmlns:p15="http://schemas.microsoft.com/office/powerpoint/2012/main">
        <p15:guide id="1" orient="horz" pos="2952" userDrawn="1">
          <p15:clr>
            <a:srgbClr val="A4A3A4"/>
          </p15:clr>
        </p15:guide>
        <p15:guide id="2" pos="2232"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F9E2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13" autoAdjust="0"/>
    <p:restoredTop sz="83611" autoAdjust="0"/>
  </p:normalViewPr>
  <p:slideViewPr>
    <p:cSldViewPr snapToGrid="0">
      <p:cViewPr varScale="1">
        <p:scale>
          <a:sx n="87" d="100"/>
          <a:sy n="87" d="100"/>
        </p:scale>
        <p:origin x="540" y="96"/>
      </p:cViewPr>
      <p:guideLst>
        <p:guide orient="horz" pos="2568"/>
        <p:guide pos="296"/>
        <p:guide pos="7401"/>
      </p:guideLst>
    </p:cSldViewPr>
  </p:slideViewPr>
  <p:notesTextViewPr>
    <p:cViewPr>
      <p:scale>
        <a:sx n="3" d="2"/>
        <a:sy n="3" d="2"/>
      </p:scale>
      <p:origin x="0" y="0"/>
    </p:cViewPr>
  </p:notesTextViewPr>
  <p:notesViewPr>
    <p:cSldViewPr snapToGrid="0" showGuides="1">
      <p:cViewPr varScale="1">
        <p:scale>
          <a:sx n="77" d="100"/>
          <a:sy n="77" d="100"/>
        </p:scale>
        <p:origin x="2904" y="90"/>
      </p:cViewPr>
      <p:guideLst>
        <p:guide orient="horz" pos="2952"/>
        <p:guide pos="2232"/>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notesMaster" Target="notesMasters/notesMaster1.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26F0B15-30D3-44EE-8F1F-F5B5ABEFEA96}" type="doc">
      <dgm:prSet loTypeId="urn:microsoft.com/office/officeart/2005/8/layout/lProcess3" loCatId="process" qsTypeId="urn:microsoft.com/office/officeart/2005/8/quickstyle/simple1" qsCatId="simple" csTypeId="urn:microsoft.com/office/officeart/2005/8/colors/accent1_2" csCatId="accent1" phldr="1"/>
      <dgm:spPr/>
      <dgm:t>
        <a:bodyPr/>
        <a:lstStyle/>
        <a:p>
          <a:endParaRPr lang="en-CA"/>
        </a:p>
      </dgm:t>
    </dgm:pt>
    <dgm:pt modelId="{37F68A4A-B26D-4789-9E4B-BBE9F7BD51CE}">
      <dgm:prSet phldrT="[Text]"/>
      <dgm:spPr/>
      <dgm:t>
        <a:bodyPr/>
        <a:lstStyle/>
        <a:p>
          <a:r>
            <a:rPr lang="en-CA" dirty="0"/>
            <a:t>SV Simulation</a:t>
          </a:r>
        </a:p>
      </dgm:t>
    </dgm:pt>
    <dgm:pt modelId="{34AA110B-86CC-4D3E-8671-BF1A0D68AA24}" type="parTrans" cxnId="{CE7A9C2C-7A6E-4E83-B7C1-518B2F368B5B}">
      <dgm:prSet/>
      <dgm:spPr/>
      <dgm:t>
        <a:bodyPr/>
        <a:lstStyle/>
        <a:p>
          <a:endParaRPr lang="en-CA"/>
        </a:p>
      </dgm:t>
    </dgm:pt>
    <dgm:pt modelId="{5E6ABBB3-DE3B-4F69-959D-0A5AFA55E930}" type="sibTrans" cxnId="{CE7A9C2C-7A6E-4E83-B7C1-518B2F368B5B}">
      <dgm:prSet/>
      <dgm:spPr/>
      <dgm:t>
        <a:bodyPr/>
        <a:lstStyle/>
        <a:p>
          <a:endParaRPr lang="en-CA"/>
        </a:p>
      </dgm:t>
    </dgm:pt>
    <dgm:pt modelId="{9593E69B-46D5-4B49-BFA0-6F952F76A0E4}">
      <dgm:prSet/>
      <dgm:spPr/>
      <dgm:t>
        <a:bodyPr/>
        <a:lstStyle/>
        <a:p>
          <a:r>
            <a:rPr lang="en-CA" b="0" cap="none" spc="0" dirty="0">
              <a:ln w="0"/>
              <a:solidFill>
                <a:schemeClr val="accent1"/>
              </a:solidFill>
              <a:effectLst>
                <a:outerShdw blurRad="38100" dist="25400" dir="5400000" algn="ctr" rotWithShape="0">
                  <a:srgbClr val="6E747A">
                    <a:alpha val="43000"/>
                  </a:srgbClr>
                </a:outerShdw>
              </a:effectLst>
            </a:rPr>
            <a:t>TCP</a:t>
          </a:r>
        </a:p>
      </dgm:t>
    </dgm:pt>
    <dgm:pt modelId="{0EBD7387-539B-43ED-82EE-C396058B83D0}" type="parTrans" cxnId="{096E6300-F374-4DB8-9407-6E4AB1080F38}">
      <dgm:prSet/>
      <dgm:spPr/>
      <dgm:t>
        <a:bodyPr/>
        <a:lstStyle/>
        <a:p>
          <a:endParaRPr lang="en-CA"/>
        </a:p>
      </dgm:t>
    </dgm:pt>
    <dgm:pt modelId="{E62308D7-3BE6-4EBC-99F7-6C6EF9E791C3}" type="sibTrans" cxnId="{096E6300-F374-4DB8-9407-6E4AB1080F38}">
      <dgm:prSet/>
      <dgm:spPr/>
      <dgm:t>
        <a:bodyPr/>
        <a:lstStyle/>
        <a:p>
          <a:endParaRPr lang="en-CA"/>
        </a:p>
      </dgm:t>
    </dgm:pt>
    <dgm:pt modelId="{51C5B980-7454-4261-98BE-3DB8FB34508F}">
      <dgm:prSet phldrT="[Text]"/>
      <dgm:spPr/>
      <dgm:t>
        <a:bodyPr/>
        <a:lstStyle/>
        <a:p>
          <a:r>
            <a:rPr lang="en-CA" dirty="0"/>
            <a:t>Virtual CPU(QEMU)</a:t>
          </a:r>
        </a:p>
      </dgm:t>
    </dgm:pt>
    <dgm:pt modelId="{BA225FE8-1EC2-41E1-9F76-155A4BE69EC8}" type="parTrans" cxnId="{AD0971EE-1B17-48FC-A027-723E308D3D15}">
      <dgm:prSet/>
      <dgm:spPr/>
      <dgm:t>
        <a:bodyPr/>
        <a:lstStyle/>
        <a:p>
          <a:endParaRPr lang="en-CA"/>
        </a:p>
      </dgm:t>
    </dgm:pt>
    <dgm:pt modelId="{DEBEEA24-3302-493B-A5AD-F60EBE80CFA4}" type="sibTrans" cxnId="{AD0971EE-1B17-48FC-A027-723E308D3D15}">
      <dgm:prSet/>
      <dgm:spPr/>
      <dgm:t>
        <a:bodyPr/>
        <a:lstStyle/>
        <a:p>
          <a:endParaRPr lang="en-CA"/>
        </a:p>
      </dgm:t>
    </dgm:pt>
    <dgm:pt modelId="{0A0165CD-B5DD-423E-AECE-5936EBD02BA5}">
      <dgm:prSet custT="1"/>
      <dgm:spPr/>
      <dgm:t>
        <a:bodyPr/>
        <a:lstStyle/>
        <a:p>
          <a:r>
            <a:rPr lang="en-CA" sz="1800" b="0" cap="none" spc="0" dirty="0">
              <a:ln w="0"/>
              <a:solidFill>
                <a:schemeClr val="accent1"/>
              </a:solidFill>
              <a:effectLst>
                <a:outerShdw blurRad="38100" dist="25400" dir="5400000" algn="ctr" rotWithShape="0">
                  <a:srgbClr val="6E747A">
                    <a:alpha val="43000"/>
                  </a:srgbClr>
                </a:outerShdw>
              </a:effectLst>
            </a:rPr>
            <a:t>SV Simulation</a:t>
          </a:r>
        </a:p>
      </dgm:t>
    </dgm:pt>
    <dgm:pt modelId="{C9E5D698-5316-4FF9-A539-AA6C9C6679D7}" type="parTrans" cxnId="{6FC4DD1D-07E9-409F-B36B-E98F6CBB564C}">
      <dgm:prSet/>
      <dgm:spPr/>
      <dgm:t>
        <a:bodyPr/>
        <a:lstStyle/>
        <a:p>
          <a:endParaRPr lang="en-CA"/>
        </a:p>
      </dgm:t>
    </dgm:pt>
    <dgm:pt modelId="{61E7D1BC-5FBD-4BC4-88BD-BFEAB76D9461}" type="sibTrans" cxnId="{6FC4DD1D-07E9-409F-B36B-E98F6CBB564C}">
      <dgm:prSet/>
      <dgm:spPr/>
      <dgm:t>
        <a:bodyPr/>
        <a:lstStyle/>
        <a:p>
          <a:endParaRPr lang="en-CA"/>
        </a:p>
      </dgm:t>
    </dgm:pt>
    <dgm:pt modelId="{ECBD192D-3E62-4F81-BFFF-E12DE677FDB9}">
      <dgm:prSet/>
      <dgm:spPr/>
      <dgm:t>
        <a:bodyPr/>
        <a:lstStyle/>
        <a:p>
          <a:r>
            <a:rPr lang="en-CA" b="0" cap="none" spc="0" dirty="0">
              <a:ln w="0"/>
              <a:solidFill>
                <a:schemeClr val="bg1"/>
              </a:solidFill>
              <a:effectLst>
                <a:outerShdw blurRad="38100" dist="25400" dir="5400000" algn="ctr" rotWithShape="0">
                  <a:srgbClr val="6E747A">
                    <a:alpha val="43000"/>
                  </a:srgbClr>
                </a:outerShdw>
              </a:effectLst>
            </a:rPr>
            <a:t>Reference Model (Analog)</a:t>
          </a:r>
        </a:p>
      </dgm:t>
    </dgm:pt>
    <dgm:pt modelId="{023B0EAC-004F-420D-8066-CCE65686F82B}" type="parTrans" cxnId="{8F4493EE-23E0-4565-A216-E6EB6567805C}">
      <dgm:prSet/>
      <dgm:spPr/>
      <dgm:t>
        <a:bodyPr/>
        <a:lstStyle/>
        <a:p>
          <a:endParaRPr lang="en-CA"/>
        </a:p>
      </dgm:t>
    </dgm:pt>
    <dgm:pt modelId="{33932BC6-DF53-4170-9674-E06C042B78D8}" type="sibTrans" cxnId="{8F4493EE-23E0-4565-A216-E6EB6567805C}">
      <dgm:prSet/>
      <dgm:spPr/>
      <dgm:t>
        <a:bodyPr/>
        <a:lstStyle/>
        <a:p>
          <a:endParaRPr lang="en-CA"/>
        </a:p>
      </dgm:t>
    </dgm:pt>
    <dgm:pt modelId="{CBEFC709-FBFE-4289-8E65-DFD1F5D5DEAB}">
      <dgm:prSet/>
      <dgm:spPr/>
      <dgm:t>
        <a:bodyPr/>
        <a:lstStyle/>
        <a:p>
          <a:r>
            <a:rPr lang="en-CA" b="0" cap="none" spc="0" dirty="0">
              <a:ln w="0"/>
              <a:solidFill>
                <a:schemeClr val="bg1"/>
              </a:solidFill>
              <a:effectLst>
                <a:outerShdw blurRad="38100" dist="25400" dir="5400000" algn="ctr" rotWithShape="0">
                  <a:srgbClr val="6E747A">
                    <a:alpha val="43000"/>
                  </a:srgbClr>
                </a:outerShdw>
              </a:effectLst>
            </a:rPr>
            <a:t>Remote IP(VIP)</a:t>
          </a:r>
        </a:p>
      </dgm:t>
    </dgm:pt>
    <dgm:pt modelId="{0891FC26-98C8-4FFB-ADD3-F1A8A0549F9A}" type="parTrans" cxnId="{4342A6D4-1DD2-40CA-8382-1122EB4BC50F}">
      <dgm:prSet/>
      <dgm:spPr/>
      <dgm:t>
        <a:bodyPr/>
        <a:lstStyle/>
        <a:p>
          <a:endParaRPr lang="en-CA"/>
        </a:p>
      </dgm:t>
    </dgm:pt>
    <dgm:pt modelId="{92632FE3-C209-437F-AC6D-893606B419AE}" type="sibTrans" cxnId="{4342A6D4-1DD2-40CA-8382-1122EB4BC50F}">
      <dgm:prSet/>
      <dgm:spPr/>
      <dgm:t>
        <a:bodyPr/>
        <a:lstStyle/>
        <a:p>
          <a:endParaRPr lang="en-CA"/>
        </a:p>
      </dgm:t>
    </dgm:pt>
    <dgm:pt modelId="{17D9A0AE-EAFB-4A0A-8F12-0C482BF10F4C}">
      <dgm:prSet/>
      <dgm:spPr/>
      <dgm:t>
        <a:bodyPr/>
        <a:lstStyle/>
        <a:p>
          <a:r>
            <a:rPr lang="en-CA" b="0" cap="none" spc="0" dirty="0">
              <a:ln w="0"/>
              <a:solidFill>
                <a:schemeClr val="bg1"/>
              </a:solidFill>
              <a:effectLst>
                <a:outerShdw blurRad="38100" dist="25400" dir="5400000" algn="ctr" rotWithShape="0">
                  <a:srgbClr val="6E747A">
                    <a:alpha val="43000"/>
                  </a:srgbClr>
                </a:outerShdw>
              </a:effectLst>
            </a:rPr>
            <a:t>Regression Manager</a:t>
          </a:r>
        </a:p>
      </dgm:t>
    </dgm:pt>
    <dgm:pt modelId="{9B8C10DE-989C-4E21-88D3-BFD40D297AF1}" type="parTrans" cxnId="{2671A2EC-83AE-4910-87AF-3E28F1E73674}">
      <dgm:prSet/>
      <dgm:spPr/>
      <dgm:t>
        <a:bodyPr/>
        <a:lstStyle/>
        <a:p>
          <a:endParaRPr lang="en-CA"/>
        </a:p>
      </dgm:t>
    </dgm:pt>
    <dgm:pt modelId="{E50C63ED-189C-4FF3-B334-3EFDA988A59F}" type="sibTrans" cxnId="{2671A2EC-83AE-4910-87AF-3E28F1E73674}">
      <dgm:prSet/>
      <dgm:spPr/>
      <dgm:t>
        <a:bodyPr/>
        <a:lstStyle/>
        <a:p>
          <a:endParaRPr lang="en-CA"/>
        </a:p>
      </dgm:t>
    </dgm:pt>
    <dgm:pt modelId="{2F6892B0-4EF6-414F-93C0-D78F79ED6DA8}">
      <dgm:prSet custT="1"/>
      <dgm:spPr/>
      <dgm:t>
        <a:bodyPr/>
        <a:lstStyle/>
        <a:p>
          <a:r>
            <a:rPr lang="en-CA" sz="1800" b="0" cap="none" spc="0" dirty="0">
              <a:ln w="0"/>
              <a:solidFill>
                <a:schemeClr val="accent1"/>
              </a:solidFill>
              <a:effectLst>
                <a:outerShdw blurRad="38100" dist="25400" dir="5400000" algn="ctr" rotWithShape="0">
                  <a:srgbClr val="6E747A">
                    <a:alpha val="43000"/>
                  </a:srgbClr>
                </a:outerShdw>
              </a:effectLst>
            </a:rPr>
            <a:t>SV Simulation</a:t>
          </a:r>
        </a:p>
      </dgm:t>
    </dgm:pt>
    <dgm:pt modelId="{7DB77554-DF2B-43FC-9159-3482F1BBA8D4}" type="parTrans" cxnId="{094B3138-F318-4E39-8FA8-6834CB9F046C}">
      <dgm:prSet/>
      <dgm:spPr/>
      <dgm:t>
        <a:bodyPr/>
        <a:lstStyle/>
        <a:p>
          <a:endParaRPr lang="en-CA"/>
        </a:p>
      </dgm:t>
    </dgm:pt>
    <dgm:pt modelId="{305E92B6-5AB0-4158-9720-648CA4627916}" type="sibTrans" cxnId="{094B3138-F318-4E39-8FA8-6834CB9F046C}">
      <dgm:prSet/>
      <dgm:spPr/>
      <dgm:t>
        <a:bodyPr/>
        <a:lstStyle/>
        <a:p>
          <a:endParaRPr lang="en-CA"/>
        </a:p>
      </dgm:t>
    </dgm:pt>
    <dgm:pt modelId="{F26AF7A0-C2C7-49FA-96C7-98A5F32F2593}">
      <dgm:prSet/>
      <dgm:spPr/>
      <dgm:t>
        <a:bodyPr/>
        <a:lstStyle/>
        <a:p>
          <a:r>
            <a:rPr lang="en-CA" b="0" cap="none" spc="0" dirty="0">
              <a:ln w="0"/>
              <a:solidFill>
                <a:schemeClr val="accent1"/>
              </a:solidFill>
              <a:effectLst>
                <a:outerShdw blurRad="38100" dist="25400" dir="5400000" algn="ctr" rotWithShape="0">
                  <a:srgbClr val="6E747A">
                    <a:alpha val="43000"/>
                  </a:srgbClr>
                </a:outerShdw>
              </a:effectLst>
            </a:rPr>
            <a:t>TCP</a:t>
          </a:r>
        </a:p>
      </dgm:t>
    </dgm:pt>
    <dgm:pt modelId="{99706BE2-1EC3-405C-B8AA-0BC98BD28752}" type="parTrans" cxnId="{517F00E2-7445-4B5F-9A41-4DDCBC6003A5}">
      <dgm:prSet/>
      <dgm:spPr/>
      <dgm:t>
        <a:bodyPr/>
        <a:lstStyle/>
        <a:p>
          <a:endParaRPr lang="en-CA"/>
        </a:p>
      </dgm:t>
    </dgm:pt>
    <dgm:pt modelId="{4BD6B62F-AC79-412E-8C1F-056E141AE813}" type="sibTrans" cxnId="{517F00E2-7445-4B5F-9A41-4DDCBC6003A5}">
      <dgm:prSet/>
      <dgm:spPr/>
      <dgm:t>
        <a:bodyPr/>
        <a:lstStyle/>
        <a:p>
          <a:endParaRPr lang="en-CA"/>
        </a:p>
      </dgm:t>
    </dgm:pt>
    <dgm:pt modelId="{DA95B43C-32E1-463B-AB61-D7580B0B4D03}">
      <dgm:prSet custT="1"/>
      <dgm:spPr/>
      <dgm:t>
        <a:bodyPr/>
        <a:lstStyle/>
        <a:p>
          <a:r>
            <a:rPr lang="en-CA" sz="1800" b="0" cap="none" spc="0" dirty="0">
              <a:ln w="0"/>
              <a:solidFill>
                <a:schemeClr val="accent1"/>
              </a:solidFill>
              <a:effectLst>
                <a:outerShdw blurRad="38100" dist="25400" dir="5400000" algn="ctr" rotWithShape="0">
                  <a:srgbClr val="6E747A">
                    <a:alpha val="43000"/>
                  </a:srgbClr>
                </a:outerShdw>
              </a:effectLst>
            </a:rPr>
            <a:t>SV Simulation</a:t>
          </a:r>
        </a:p>
      </dgm:t>
    </dgm:pt>
    <dgm:pt modelId="{93087E5C-8244-4929-9356-42B48F087CD0}" type="parTrans" cxnId="{ABE7C5F4-70B0-493C-A42F-A0057E79A0F2}">
      <dgm:prSet/>
      <dgm:spPr/>
      <dgm:t>
        <a:bodyPr/>
        <a:lstStyle/>
        <a:p>
          <a:endParaRPr lang="en-CA"/>
        </a:p>
      </dgm:t>
    </dgm:pt>
    <dgm:pt modelId="{C0ED81C0-F242-4E84-93C2-DCD84C1F3F1B}" type="sibTrans" cxnId="{ABE7C5F4-70B0-493C-A42F-A0057E79A0F2}">
      <dgm:prSet/>
      <dgm:spPr/>
      <dgm:t>
        <a:bodyPr/>
        <a:lstStyle/>
        <a:p>
          <a:endParaRPr lang="en-CA"/>
        </a:p>
      </dgm:t>
    </dgm:pt>
    <dgm:pt modelId="{F22D0B37-9D60-4E7C-8D6E-3303FE010DF3}">
      <dgm:prSet/>
      <dgm:spPr/>
      <dgm:t>
        <a:bodyPr/>
        <a:lstStyle/>
        <a:p>
          <a:r>
            <a:rPr lang="en-CA" b="0" cap="none" spc="0" dirty="0">
              <a:ln w="0"/>
              <a:solidFill>
                <a:schemeClr val="accent1"/>
              </a:solidFill>
              <a:effectLst>
                <a:outerShdw blurRad="38100" dist="25400" dir="5400000" algn="ctr" rotWithShape="0">
                  <a:srgbClr val="6E747A">
                    <a:alpha val="43000"/>
                  </a:srgbClr>
                </a:outerShdw>
              </a:effectLst>
            </a:rPr>
            <a:t>TCP</a:t>
          </a:r>
        </a:p>
      </dgm:t>
    </dgm:pt>
    <dgm:pt modelId="{464FF8C7-1D88-4AB3-BFA3-64ABC5FE6EC5}" type="parTrans" cxnId="{9C518CB7-8577-4DFA-BBBD-680F963746CE}">
      <dgm:prSet/>
      <dgm:spPr/>
      <dgm:t>
        <a:bodyPr/>
        <a:lstStyle/>
        <a:p>
          <a:endParaRPr lang="en-CA"/>
        </a:p>
      </dgm:t>
    </dgm:pt>
    <dgm:pt modelId="{9455794D-99E1-431B-BFFD-F3562723F6F9}" type="sibTrans" cxnId="{9C518CB7-8577-4DFA-BBBD-680F963746CE}">
      <dgm:prSet/>
      <dgm:spPr/>
      <dgm:t>
        <a:bodyPr/>
        <a:lstStyle/>
        <a:p>
          <a:endParaRPr lang="en-CA"/>
        </a:p>
      </dgm:t>
    </dgm:pt>
    <dgm:pt modelId="{C8C83D87-F465-47BD-B3BF-313E14DD7F15}">
      <dgm:prSet custT="1"/>
      <dgm:spPr/>
      <dgm:t>
        <a:bodyPr/>
        <a:lstStyle/>
        <a:p>
          <a:r>
            <a:rPr lang="en-CA" sz="1800" b="0" cap="none" spc="0" dirty="0">
              <a:ln w="0"/>
              <a:solidFill>
                <a:schemeClr val="accent1"/>
              </a:solidFill>
              <a:effectLst>
                <a:outerShdw blurRad="38100" dist="25400" dir="5400000" algn="ctr" rotWithShape="0">
                  <a:srgbClr val="6E747A">
                    <a:alpha val="43000"/>
                  </a:srgbClr>
                </a:outerShdw>
              </a:effectLst>
            </a:rPr>
            <a:t>SV Simulation</a:t>
          </a:r>
        </a:p>
      </dgm:t>
    </dgm:pt>
    <dgm:pt modelId="{2EB787D7-4127-4616-9710-CA90FDDB6E66}" type="parTrans" cxnId="{F0FF0D88-7479-4691-B38A-383149DD52D0}">
      <dgm:prSet/>
      <dgm:spPr/>
      <dgm:t>
        <a:bodyPr/>
        <a:lstStyle/>
        <a:p>
          <a:endParaRPr lang="en-CA"/>
        </a:p>
      </dgm:t>
    </dgm:pt>
    <dgm:pt modelId="{DBD2F2EA-1CA6-4A28-80E3-43D1B22D90FF}" type="sibTrans" cxnId="{F0FF0D88-7479-4691-B38A-383149DD52D0}">
      <dgm:prSet/>
      <dgm:spPr/>
      <dgm:t>
        <a:bodyPr/>
        <a:lstStyle/>
        <a:p>
          <a:endParaRPr lang="en-CA"/>
        </a:p>
      </dgm:t>
    </dgm:pt>
    <dgm:pt modelId="{CE58393F-3DE9-4AC5-A236-284C790F0ABF}">
      <dgm:prSet/>
      <dgm:spPr/>
      <dgm:t>
        <a:bodyPr/>
        <a:lstStyle/>
        <a:p>
          <a:r>
            <a:rPr lang="en-CA" b="0" cap="none" spc="0" dirty="0">
              <a:ln w="0"/>
              <a:solidFill>
                <a:schemeClr val="accent1"/>
              </a:solidFill>
              <a:effectLst>
                <a:outerShdw blurRad="38100" dist="25400" dir="5400000" algn="ctr" rotWithShape="0">
                  <a:srgbClr val="6E747A">
                    <a:alpha val="43000"/>
                  </a:srgbClr>
                </a:outerShdw>
              </a:effectLst>
            </a:rPr>
            <a:t>TCP</a:t>
          </a:r>
        </a:p>
      </dgm:t>
    </dgm:pt>
    <dgm:pt modelId="{089E3866-A26B-48DF-8FA0-66D41DDCBC20}" type="parTrans" cxnId="{EF66F6D6-E817-4897-A72E-1B337C88D96A}">
      <dgm:prSet/>
      <dgm:spPr/>
      <dgm:t>
        <a:bodyPr/>
        <a:lstStyle/>
        <a:p>
          <a:endParaRPr lang="en-CA"/>
        </a:p>
      </dgm:t>
    </dgm:pt>
    <dgm:pt modelId="{E2D6D7C2-CB92-4AFA-90C4-155EE3508F6D}" type="sibTrans" cxnId="{EF66F6D6-E817-4897-A72E-1B337C88D96A}">
      <dgm:prSet/>
      <dgm:spPr/>
      <dgm:t>
        <a:bodyPr/>
        <a:lstStyle/>
        <a:p>
          <a:endParaRPr lang="en-CA"/>
        </a:p>
      </dgm:t>
    </dgm:pt>
    <dgm:pt modelId="{65ADED54-FEF9-4F44-807D-FE5DFE74558C}">
      <dgm:prSet custT="1"/>
      <dgm:spPr/>
      <dgm:t>
        <a:bodyPr/>
        <a:lstStyle/>
        <a:p>
          <a:r>
            <a:rPr lang="en-CA" sz="1800" b="0" cap="none" spc="0" dirty="0">
              <a:ln w="0"/>
              <a:solidFill>
                <a:schemeClr val="accent1"/>
              </a:solidFill>
              <a:effectLst>
                <a:outerShdw blurRad="38100" dist="25400" dir="5400000" algn="ctr" rotWithShape="0">
                  <a:srgbClr val="6E747A">
                    <a:alpha val="43000"/>
                  </a:srgbClr>
                </a:outerShdw>
              </a:effectLst>
            </a:rPr>
            <a:t>SV Simulation</a:t>
          </a:r>
        </a:p>
      </dgm:t>
    </dgm:pt>
    <dgm:pt modelId="{14D05904-DAA5-465D-ABFA-5BA7105A17C0}" type="parTrans" cxnId="{3BDC3D96-EC3B-42DD-BC26-FC0771894E20}">
      <dgm:prSet/>
      <dgm:spPr/>
      <dgm:t>
        <a:bodyPr/>
        <a:lstStyle/>
        <a:p>
          <a:endParaRPr lang="en-CA"/>
        </a:p>
      </dgm:t>
    </dgm:pt>
    <dgm:pt modelId="{28402D1A-6AA1-4503-9771-6C5F52097575}" type="sibTrans" cxnId="{3BDC3D96-EC3B-42DD-BC26-FC0771894E20}">
      <dgm:prSet/>
      <dgm:spPr/>
      <dgm:t>
        <a:bodyPr/>
        <a:lstStyle/>
        <a:p>
          <a:endParaRPr lang="en-CA"/>
        </a:p>
      </dgm:t>
    </dgm:pt>
    <dgm:pt modelId="{B8F8C45B-08A3-4D59-BA26-0CCDDF8630EB}">
      <dgm:prSet/>
      <dgm:spPr/>
      <dgm:t>
        <a:bodyPr/>
        <a:lstStyle/>
        <a:p>
          <a:r>
            <a:rPr lang="en-CA" b="0" cap="none" spc="0" dirty="0">
              <a:ln w="0"/>
              <a:solidFill>
                <a:schemeClr val="accent1"/>
              </a:solidFill>
              <a:effectLst>
                <a:outerShdw blurRad="38100" dist="25400" dir="5400000" algn="ctr" rotWithShape="0">
                  <a:srgbClr val="6E747A">
                    <a:alpha val="43000"/>
                  </a:srgbClr>
                </a:outerShdw>
              </a:effectLst>
            </a:rPr>
            <a:t>TCP</a:t>
          </a:r>
        </a:p>
      </dgm:t>
    </dgm:pt>
    <dgm:pt modelId="{C3E9CF33-07EC-4B48-8552-3828137D752A}" type="sibTrans" cxnId="{23E2CB03-5551-4C91-9BB7-CA78F84B41E1}">
      <dgm:prSet/>
      <dgm:spPr/>
      <dgm:t>
        <a:bodyPr/>
        <a:lstStyle/>
        <a:p>
          <a:endParaRPr lang="en-CA"/>
        </a:p>
      </dgm:t>
    </dgm:pt>
    <dgm:pt modelId="{163A1756-E026-4866-A4D4-FCCCFB8C4968}" type="parTrans" cxnId="{23E2CB03-5551-4C91-9BB7-CA78F84B41E1}">
      <dgm:prSet/>
      <dgm:spPr/>
      <dgm:t>
        <a:bodyPr/>
        <a:lstStyle/>
        <a:p>
          <a:endParaRPr lang="en-CA"/>
        </a:p>
      </dgm:t>
    </dgm:pt>
    <dgm:pt modelId="{86F7DD37-45E6-42B5-8CF5-D37920849CC7}" type="pres">
      <dgm:prSet presAssocID="{526F0B15-30D3-44EE-8F1F-F5B5ABEFEA96}" presName="Name0" presStyleCnt="0">
        <dgm:presLayoutVars>
          <dgm:chPref val="3"/>
          <dgm:dir/>
          <dgm:animLvl val="lvl"/>
          <dgm:resizeHandles/>
        </dgm:presLayoutVars>
      </dgm:prSet>
      <dgm:spPr/>
      <dgm:t>
        <a:bodyPr/>
        <a:lstStyle/>
        <a:p>
          <a:endParaRPr lang="en-CA"/>
        </a:p>
      </dgm:t>
    </dgm:pt>
    <dgm:pt modelId="{B38BB99E-A1E1-46D7-B412-3C21CEC2CAA1}" type="pres">
      <dgm:prSet presAssocID="{37F68A4A-B26D-4789-9E4B-BBE9F7BD51CE}" presName="horFlow" presStyleCnt="0"/>
      <dgm:spPr/>
    </dgm:pt>
    <dgm:pt modelId="{84A9A2FD-CABD-4B60-BC78-4BFDCF38C9FE}" type="pres">
      <dgm:prSet presAssocID="{37F68A4A-B26D-4789-9E4B-BBE9F7BD51CE}" presName="bigChev" presStyleLbl="node1" presStyleIdx="0" presStyleCnt="5" custScaleY="82934"/>
      <dgm:spPr/>
      <dgm:t>
        <a:bodyPr/>
        <a:lstStyle/>
        <a:p>
          <a:endParaRPr lang="en-CA"/>
        </a:p>
      </dgm:t>
    </dgm:pt>
    <dgm:pt modelId="{88FA6306-B84C-4B7B-8A6C-3540FCF27FC7}" type="pres">
      <dgm:prSet presAssocID="{0EBD7387-539B-43ED-82EE-C396058B83D0}" presName="parTrans" presStyleCnt="0"/>
      <dgm:spPr/>
    </dgm:pt>
    <dgm:pt modelId="{AB9B05A7-3688-4489-A80A-7051E6DF527D}" type="pres">
      <dgm:prSet presAssocID="{9593E69B-46D5-4B49-BFA0-6F952F76A0E4}" presName="node" presStyleLbl="alignAccFollowNode1" presStyleIdx="0" presStyleCnt="10" custScaleX="75859">
        <dgm:presLayoutVars>
          <dgm:bulletEnabled val="1"/>
        </dgm:presLayoutVars>
      </dgm:prSet>
      <dgm:spPr/>
      <dgm:t>
        <a:bodyPr/>
        <a:lstStyle/>
        <a:p>
          <a:endParaRPr lang="en-CA"/>
        </a:p>
      </dgm:t>
    </dgm:pt>
    <dgm:pt modelId="{658913F6-A967-451A-9423-C1F572C534F8}" type="pres">
      <dgm:prSet presAssocID="{E62308D7-3BE6-4EBC-99F7-6C6EF9E791C3}" presName="sibTrans" presStyleCnt="0"/>
      <dgm:spPr/>
    </dgm:pt>
    <dgm:pt modelId="{767AD8DF-BC29-4D7D-8310-7A2BEFEC6120}" type="pres">
      <dgm:prSet presAssocID="{2F6892B0-4EF6-414F-93C0-D78F79ED6DA8}" presName="node" presStyleLbl="alignAccFollowNode1" presStyleIdx="1" presStyleCnt="10" custScaleX="120470">
        <dgm:presLayoutVars>
          <dgm:bulletEnabled val="1"/>
        </dgm:presLayoutVars>
      </dgm:prSet>
      <dgm:spPr/>
      <dgm:t>
        <a:bodyPr/>
        <a:lstStyle/>
        <a:p>
          <a:endParaRPr lang="en-CA"/>
        </a:p>
      </dgm:t>
    </dgm:pt>
    <dgm:pt modelId="{E2D59B26-A968-425D-8308-3DACE6BED731}" type="pres">
      <dgm:prSet presAssocID="{37F68A4A-B26D-4789-9E4B-BBE9F7BD51CE}" presName="vSp" presStyleCnt="0"/>
      <dgm:spPr/>
    </dgm:pt>
    <dgm:pt modelId="{0809FA8C-E3EB-45E8-AA4E-7D56CDDB96E1}" type="pres">
      <dgm:prSet presAssocID="{51C5B980-7454-4261-98BE-3DB8FB34508F}" presName="horFlow" presStyleCnt="0"/>
      <dgm:spPr/>
    </dgm:pt>
    <dgm:pt modelId="{43432FEB-E6EB-4248-BA99-97B25EB79AA3}" type="pres">
      <dgm:prSet presAssocID="{51C5B980-7454-4261-98BE-3DB8FB34508F}" presName="bigChev" presStyleLbl="node1" presStyleIdx="1" presStyleCnt="5" custScaleY="82934"/>
      <dgm:spPr/>
      <dgm:t>
        <a:bodyPr/>
        <a:lstStyle/>
        <a:p>
          <a:endParaRPr lang="en-CA"/>
        </a:p>
      </dgm:t>
    </dgm:pt>
    <dgm:pt modelId="{4F01B007-2D47-4BD9-A97E-00DB39471EF8}" type="pres">
      <dgm:prSet presAssocID="{163A1756-E026-4866-A4D4-FCCCFB8C4968}" presName="parTrans" presStyleCnt="0"/>
      <dgm:spPr/>
    </dgm:pt>
    <dgm:pt modelId="{AF13E721-B051-4C38-B610-9F234204E5DF}" type="pres">
      <dgm:prSet presAssocID="{B8F8C45B-08A3-4D59-BA26-0CCDDF8630EB}" presName="node" presStyleLbl="alignAccFollowNode1" presStyleIdx="2" presStyleCnt="10" custScaleX="76354">
        <dgm:presLayoutVars>
          <dgm:bulletEnabled val="1"/>
        </dgm:presLayoutVars>
      </dgm:prSet>
      <dgm:spPr/>
      <dgm:t>
        <a:bodyPr/>
        <a:lstStyle/>
        <a:p>
          <a:endParaRPr lang="en-CA"/>
        </a:p>
      </dgm:t>
    </dgm:pt>
    <dgm:pt modelId="{6F8CB5FF-06A2-4E45-A72E-E6D8C24E6A11}" type="pres">
      <dgm:prSet presAssocID="{C3E9CF33-07EC-4B48-8552-3828137D752A}" presName="sibTrans" presStyleCnt="0"/>
      <dgm:spPr/>
    </dgm:pt>
    <dgm:pt modelId="{BE070E88-E133-4759-9C67-91C2C5D4B757}" type="pres">
      <dgm:prSet presAssocID="{0A0165CD-B5DD-423E-AECE-5936EBD02BA5}" presName="node" presStyleLbl="alignAccFollowNode1" presStyleIdx="3" presStyleCnt="10" custScaleX="120416">
        <dgm:presLayoutVars>
          <dgm:bulletEnabled val="1"/>
        </dgm:presLayoutVars>
      </dgm:prSet>
      <dgm:spPr/>
      <dgm:t>
        <a:bodyPr/>
        <a:lstStyle/>
        <a:p>
          <a:endParaRPr lang="en-CA"/>
        </a:p>
      </dgm:t>
    </dgm:pt>
    <dgm:pt modelId="{25282E39-BB7C-4186-9D47-E46F7CF44154}" type="pres">
      <dgm:prSet presAssocID="{51C5B980-7454-4261-98BE-3DB8FB34508F}" presName="vSp" presStyleCnt="0"/>
      <dgm:spPr/>
    </dgm:pt>
    <dgm:pt modelId="{56A5E7FE-6995-48C9-817E-EFE6E0F8F9B5}" type="pres">
      <dgm:prSet presAssocID="{ECBD192D-3E62-4F81-BFFF-E12DE677FDB9}" presName="horFlow" presStyleCnt="0"/>
      <dgm:spPr/>
    </dgm:pt>
    <dgm:pt modelId="{E02CDF55-4AE9-4BF1-AA11-917916E890F8}" type="pres">
      <dgm:prSet presAssocID="{ECBD192D-3E62-4F81-BFFF-E12DE677FDB9}" presName="bigChev" presStyleLbl="node1" presStyleIdx="2" presStyleCnt="5" custScaleY="82934"/>
      <dgm:spPr/>
      <dgm:t>
        <a:bodyPr/>
        <a:lstStyle/>
        <a:p>
          <a:endParaRPr lang="en-CA"/>
        </a:p>
      </dgm:t>
    </dgm:pt>
    <dgm:pt modelId="{A969F429-B05C-47DD-851F-2B22968B1758}" type="pres">
      <dgm:prSet presAssocID="{99706BE2-1EC3-405C-B8AA-0BC98BD28752}" presName="parTrans" presStyleCnt="0"/>
      <dgm:spPr/>
    </dgm:pt>
    <dgm:pt modelId="{8B3D8F31-495E-4EDE-85D0-9B38F4A3A03A}" type="pres">
      <dgm:prSet presAssocID="{F26AF7A0-C2C7-49FA-96C7-98A5F32F2593}" presName="node" presStyleLbl="alignAccFollowNode1" presStyleIdx="4" presStyleCnt="10" custScaleX="76354">
        <dgm:presLayoutVars>
          <dgm:bulletEnabled val="1"/>
        </dgm:presLayoutVars>
      </dgm:prSet>
      <dgm:spPr/>
      <dgm:t>
        <a:bodyPr/>
        <a:lstStyle/>
        <a:p>
          <a:endParaRPr lang="en-CA"/>
        </a:p>
      </dgm:t>
    </dgm:pt>
    <dgm:pt modelId="{01A1350D-D2A2-4DAA-A415-EFE4F1AD885A}" type="pres">
      <dgm:prSet presAssocID="{4BD6B62F-AC79-412E-8C1F-056E141AE813}" presName="sibTrans" presStyleCnt="0"/>
      <dgm:spPr/>
    </dgm:pt>
    <dgm:pt modelId="{20EB81FD-F594-4F94-A957-314150C7B077}" type="pres">
      <dgm:prSet presAssocID="{DA95B43C-32E1-463B-AB61-D7580B0B4D03}" presName="node" presStyleLbl="alignAccFollowNode1" presStyleIdx="5" presStyleCnt="10" custScaleX="120510">
        <dgm:presLayoutVars>
          <dgm:bulletEnabled val="1"/>
        </dgm:presLayoutVars>
      </dgm:prSet>
      <dgm:spPr/>
      <dgm:t>
        <a:bodyPr/>
        <a:lstStyle/>
        <a:p>
          <a:endParaRPr lang="en-CA"/>
        </a:p>
      </dgm:t>
    </dgm:pt>
    <dgm:pt modelId="{D118F050-21F8-41F9-9B39-59D993F94336}" type="pres">
      <dgm:prSet presAssocID="{ECBD192D-3E62-4F81-BFFF-E12DE677FDB9}" presName="vSp" presStyleCnt="0"/>
      <dgm:spPr/>
    </dgm:pt>
    <dgm:pt modelId="{A7403246-7274-4E53-BE6B-BE7600F378BA}" type="pres">
      <dgm:prSet presAssocID="{CBEFC709-FBFE-4289-8E65-DFD1F5D5DEAB}" presName="horFlow" presStyleCnt="0"/>
      <dgm:spPr/>
    </dgm:pt>
    <dgm:pt modelId="{1DC18E83-3173-4C06-8F06-45007C144AEC}" type="pres">
      <dgm:prSet presAssocID="{CBEFC709-FBFE-4289-8E65-DFD1F5D5DEAB}" presName="bigChev" presStyleLbl="node1" presStyleIdx="3" presStyleCnt="5" custScaleY="82934"/>
      <dgm:spPr/>
      <dgm:t>
        <a:bodyPr/>
        <a:lstStyle/>
        <a:p>
          <a:endParaRPr lang="en-CA"/>
        </a:p>
      </dgm:t>
    </dgm:pt>
    <dgm:pt modelId="{02215D16-6D64-464B-A7F4-E9723448905F}" type="pres">
      <dgm:prSet presAssocID="{464FF8C7-1D88-4AB3-BFA3-64ABC5FE6EC5}" presName="parTrans" presStyleCnt="0"/>
      <dgm:spPr/>
    </dgm:pt>
    <dgm:pt modelId="{DF0B8969-4F59-4089-B7BA-C12AE60A00C3}" type="pres">
      <dgm:prSet presAssocID="{F22D0B37-9D60-4E7C-8D6E-3303FE010DF3}" presName="node" presStyleLbl="alignAccFollowNode1" presStyleIdx="6" presStyleCnt="10" custScaleX="76354">
        <dgm:presLayoutVars>
          <dgm:bulletEnabled val="1"/>
        </dgm:presLayoutVars>
      </dgm:prSet>
      <dgm:spPr/>
      <dgm:t>
        <a:bodyPr/>
        <a:lstStyle/>
        <a:p>
          <a:endParaRPr lang="en-CA"/>
        </a:p>
      </dgm:t>
    </dgm:pt>
    <dgm:pt modelId="{15EEBC25-0358-4094-B0A6-7A1F55B1C4B5}" type="pres">
      <dgm:prSet presAssocID="{9455794D-99E1-431B-BFFD-F3562723F6F9}" presName="sibTrans" presStyleCnt="0"/>
      <dgm:spPr/>
    </dgm:pt>
    <dgm:pt modelId="{BD3FEB92-98F2-4DE1-9748-4F2D39556FD6}" type="pres">
      <dgm:prSet presAssocID="{C8C83D87-F465-47BD-B3BF-313E14DD7F15}" presName="node" presStyleLbl="alignAccFollowNode1" presStyleIdx="7" presStyleCnt="10" custScaleX="120510">
        <dgm:presLayoutVars>
          <dgm:bulletEnabled val="1"/>
        </dgm:presLayoutVars>
      </dgm:prSet>
      <dgm:spPr/>
      <dgm:t>
        <a:bodyPr/>
        <a:lstStyle/>
        <a:p>
          <a:endParaRPr lang="en-CA"/>
        </a:p>
      </dgm:t>
    </dgm:pt>
    <dgm:pt modelId="{AB3A849B-91C6-4D47-8AAC-6E709F33FE9F}" type="pres">
      <dgm:prSet presAssocID="{CBEFC709-FBFE-4289-8E65-DFD1F5D5DEAB}" presName="vSp" presStyleCnt="0"/>
      <dgm:spPr/>
    </dgm:pt>
    <dgm:pt modelId="{80B86CFB-7790-4AEB-A302-E49685427B62}" type="pres">
      <dgm:prSet presAssocID="{17D9A0AE-EAFB-4A0A-8F12-0C482BF10F4C}" presName="horFlow" presStyleCnt="0"/>
      <dgm:spPr/>
    </dgm:pt>
    <dgm:pt modelId="{352990A7-D46F-4BE8-8837-1C7BB564002E}" type="pres">
      <dgm:prSet presAssocID="{17D9A0AE-EAFB-4A0A-8F12-0C482BF10F4C}" presName="bigChev" presStyleLbl="node1" presStyleIdx="4" presStyleCnt="5" custScaleY="82934"/>
      <dgm:spPr/>
      <dgm:t>
        <a:bodyPr/>
        <a:lstStyle/>
        <a:p>
          <a:endParaRPr lang="en-CA"/>
        </a:p>
      </dgm:t>
    </dgm:pt>
    <dgm:pt modelId="{0B4E08F3-1B3A-4DAF-8BC1-998FBFA5336D}" type="pres">
      <dgm:prSet presAssocID="{089E3866-A26B-48DF-8FA0-66D41DDCBC20}" presName="parTrans" presStyleCnt="0"/>
      <dgm:spPr/>
    </dgm:pt>
    <dgm:pt modelId="{4E39F2CD-8F9D-4367-B7DF-DCC35BEB4AC8}" type="pres">
      <dgm:prSet presAssocID="{CE58393F-3DE9-4AC5-A236-284C790F0ABF}" presName="node" presStyleLbl="alignAccFollowNode1" presStyleIdx="8" presStyleCnt="10" custScaleX="76354">
        <dgm:presLayoutVars>
          <dgm:bulletEnabled val="1"/>
        </dgm:presLayoutVars>
      </dgm:prSet>
      <dgm:spPr/>
      <dgm:t>
        <a:bodyPr/>
        <a:lstStyle/>
        <a:p>
          <a:endParaRPr lang="en-CA"/>
        </a:p>
      </dgm:t>
    </dgm:pt>
    <dgm:pt modelId="{C83DF10A-B82F-4681-B024-E2443A901210}" type="pres">
      <dgm:prSet presAssocID="{E2D6D7C2-CB92-4AFA-90C4-155EE3508F6D}" presName="sibTrans" presStyleCnt="0"/>
      <dgm:spPr/>
    </dgm:pt>
    <dgm:pt modelId="{54E564E4-BE90-4D4F-91AE-3582F79CAB1A}" type="pres">
      <dgm:prSet presAssocID="{65ADED54-FEF9-4F44-807D-FE5DFE74558C}" presName="node" presStyleLbl="alignAccFollowNode1" presStyleIdx="9" presStyleCnt="10" custScaleX="120510">
        <dgm:presLayoutVars>
          <dgm:bulletEnabled val="1"/>
        </dgm:presLayoutVars>
      </dgm:prSet>
      <dgm:spPr/>
      <dgm:t>
        <a:bodyPr/>
        <a:lstStyle/>
        <a:p>
          <a:endParaRPr lang="en-CA"/>
        </a:p>
      </dgm:t>
    </dgm:pt>
  </dgm:ptLst>
  <dgm:cxnLst>
    <dgm:cxn modelId="{F456433F-AAAB-42BC-BB1F-3A267141E2A4}" type="presOf" srcId="{37F68A4A-B26D-4789-9E4B-BBE9F7BD51CE}" destId="{84A9A2FD-CABD-4B60-BC78-4BFDCF38C9FE}" srcOrd="0" destOrd="0" presId="urn:microsoft.com/office/officeart/2005/8/layout/lProcess3"/>
    <dgm:cxn modelId="{096E6300-F374-4DB8-9407-6E4AB1080F38}" srcId="{37F68A4A-B26D-4789-9E4B-BBE9F7BD51CE}" destId="{9593E69B-46D5-4B49-BFA0-6F952F76A0E4}" srcOrd="0" destOrd="0" parTransId="{0EBD7387-539B-43ED-82EE-C396058B83D0}" sibTransId="{E62308D7-3BE6-4EBC-99F7-6C6EF9E791C3}"/>
    <dgm:cxn modelId="{47853100-6492-4F25-BD12-DEEDE0BA688C}" type="presOf" srcId="{9593E69B-46D5-4B49-BFA0-6F952F76A0E4}" destId="{AB9B05A7-3688-4489-A80A-7051E6DF527D}" srcOrd="0" destOrd="0" presId="urn:microsoft.com/office/officeart/2005/8/layout/lProcess3"/>
    <dgm:cxn modelId="{AD0971EE-1B17-48FC-A027-723E308D3D15}" srcId="{526F0B15-30D3-44EE-8F1F-F5B5ABEFEA96}" destId="{51C5B980-7454-4261-98BE-3DB8FB34508F}" srcOrd="1" destOrd="0" parTransId="{BA225FE8-1EC2-41E1-9F76-155A4BE69EC8}" sibTransId="{DEBEEA24-3302-493B-A5AD-F60EBE80CFA4}"/>
    <dgm:cxn modelId="{517F00E2-7445-4B5F-9A41-4DDCBC6003A5}" srcId="{ECBD192D-3E62-4F81-BFFF-E12DE677FDB9}" destId="{F26AF7A0-C2C7-49FA-96C7-98A5F32F2593}" srcOrd="0" destOrd="0" parTransId="{99706BE2-1EC3-405C-B8AA-0BC98BD28752}" sibTransId="{4BD6B62F-AC79-412E-8C1F-056E141AE813}"/>
    <dgm:cxn modelId="{82DD1F77-A9DB-411E-A82F-C40D9FAC3907}" type="presOf" srcId="{2F6892B0-4EF6-414F-93C0-D78F79ED6DA8}" destId="{767AD8DF-BC29-4D7D-8310-7A2BEFEC6120}" srcOrd="0" destOrd="0" presId="urn:microsoft.com/office/officeart/2005/8/layout/lProcess3"/>
    <dgm:cxn modelId="{9C518CB7-8577-4DFA-BBBD-680F963746CE}" srcId="{CBEFC709-FBFE-4289-8E65-DFD1F5D5DEAB}" destId="{F22D0B37-9D60-4E7C-8D6E-3303FE010DF3}" srcOrd="0" destOrd="0" parTransId="{464FF8C7-1D88-4AB3-BFA3-64ABC5FE6EC5}" sibTransId="{9455794D-99E1-431B-BFFD-F3562723F6F9}"/>
    <dgm:cxn modelId="{ABE7C5F4-70B0-493C-A42F-A0057E79A0F2}" srcId="{ECBD192D-3E62-4F81-BFFF-E12DE677FDB9}" destId="{DA95B43C-32E1-463B-AB61-D7580B0B4D03}" srcOrd="1" destOrd="0" parTransId="{93087E5C-8244-4929-9356-42B48F087CD0}" sibTransId="{C0ED81C0-F242-4E84-93C2-DCD84C1F3F1B}"/>
    <dgm:cxn modelId="{4EFEF96E-677A-4CCF-B1D9-9BC9413FC9A8}" type="presOf" srcId="{0A0165CD-B5DD-423E-AECE-5936EBD02BA5}" destId="{BE070E88-E133-4759-9C67-91C2C5D4B757}" srcOrd="0" destOrd="0" presId="urn:microsoft.com/office/officeart/2005/8/layout/lProcess3"/>
    <dgm:cxn modelId="{2671A2EC-83AE-4910-87AF-3E28F1E73674}" srcId="{526F0B15-30D3-44EE-8F1F-F5B5ABEFEA96}" destId="{17D9A0AE-EAFB-4A0A-8F12-0C482BF10F4C}" srcOrd="4" destOrd="0" parTransId="{9B8C10DE-989C-4E21-88D3-BFD40D297AF1}" sibTransId="{E50C63ED-189C-4FF3-B334-3EFDA988A59F}"/>
    <dgm:cxn modelId="{C0E4D7EB-951D-44ED-A511-CBB495346E44}" type="presOf" srcId="{F26AF7A0-C2C7-49FA-96C7-98A5F32F2593}" destId="{8B3D8F31-495E-4EDE-85D0-9B38F4A3A03A}" srcOrd="0" destOrd="0" presId="urn:microsoft.com/office/officeart/2005/8/layout/lProcess3"/>
    <dgm:cxn modelId="{A2E69673-A528-4687-8CD5-744B469451B5}" type="presOf" srcId="{CBEFC709-FBFE-4289-8E65-DFD1F5D5DEAB}" destId="{1DC18E83-3173-4C06-8F06-45007C144AEC}" srcOrd="0" destOrd="0" presId="urn:microsoft.com/office/officeart/2005/8/layout/lProcess3"/>
    <dgm:cxn modelId="{EF66F6D6-E817-4897-A72E-1B337C88D96A}" srcId="{17D9A0AE-EAFB-4A0A-8F12-0C482BF10F4C}" destId="{CE58393F-3DE9-4AC5-A236-284C790F0ABF}" srcOrd="0" destOrd="0" parTransId="{089E3866-A26B-48DF-8FA0-66D41DDCBC20}" sibTransId="{E2D6D7C2-CB92-4AFA-90C4-155EE3508F6D}"/>
    <dgm:cxn modelId="{3BDC3D96-EC3B-42DD-BC26-FC0771894E20}" srcId="{17D9A0AE-EAFB-4A0A-8F12-0C482BF10F4C}" destId="{65ADED54-FEF9-4F44-807D-FE5DFE74558C}" srcOrd="1" destOrd="0" parTransId="{14D05904-DAA5-465D-ABFA-5BA7105A17C0}" sibTransId="{28402D1A-6AA1-4503-9771-6C5F52097575}"/>
    <dgm:cxn modelId="{456DE8E9-F359-4AD5-891A-EDFF0A44C26F}" type="presOf" srcId="{ECBD192D-3E62-4F81-BFFF-E12DE677FDB9}" destId="{E02CDF55-4AE9-4BF1-AA11-917916E890F8}" srcOrd="0" destOrd="0" presId="urn:microsoft.com/office/officeart/2005/8/layout/lProcess3"/>
    <dgm:cxn modelId="{1DB32512-6536-4AF2-9B44-55F0497C207E}" type="presOf" srcId="{CE58393F-3DE9-4AC5-A236-284C790F0ABF}" destId="{4E39F2CD-8F9D-4367-B7DF-DCC35BEB4AC8}" srcOrd="0" destOrd="0" presId="urn:microsoft.com/office/officeart/2005/8/layout/lProcess3"/>
    <dgm:cxn modelId="{CE7A9C2C-7A6E-4E83-B7C1-518B2F368B5B}" srcId="{526F0B15-30D3-44EE-8F1F-F5B5ABEFEA96}" destId="{37F68A4A-B26D-4789-9E4B-BBE9F7BD51CE}" srcOrd="0" destOrd="0" parTransId="{34AA110B-86CC-4D3E-8671-BF1A0D68AA24}" sibTransId="{5E6ABBB3-DE3B-4F69-959D-0A5AFA55E930}"/>
    <dgm:cxn modelId="{AE47F242-83E0-4119-8298-CD1EF1BD12E2}" type="presOf" srcId="{17D9A0AE-EAFB-4A0A-8F12-0C482BF10F4C}" destId="{352990A7-D46F-4BE8-8837-1C7BB564002E}" srcOrd="0" destOrd="0" presId="urn:microsoft.com/office/officeart/2005/8/layout/lProcess3"/>
    <dgm:cxn modelId="{39D6E880-6715-4F75-936C-838B3046F0E5}" type="presOf" srcId="{DA95B43C-32E1-463B-AB61-D7580B0B4D03}" destId="{20EB81FD-F594-4F94-A957-314150C7B077}" srcOrd="0" destOrd="0" presId="urn:microsoft.com/office/officeart/2005/8/layout/lProcess3"/>
    <dgm:cxn modelId="{69F42606-1EBA-480B-A339-69D3D1A5C8A5}" type="presOf" srcId="{F22D0B37-9D60-4E7C-8D6E-3303FE010DF3}" destId="{DF0B8969-4F59-4089-B7BA-C12AE60A00C3}" srcOrd="0" destOrd="0" presId="urn:microsoft.com/office/officeart/2005/8/layout/lProcess3"/>
    <dgm:cxn modelId="{4342A6D4-1DD2-40CA-8382-1122EB4BC50F}" srcId="{526F0B15-30D3-44EE-8F1F-F5B5ABEFEA96}" destId="{CBEFC709-FBFE-4289-8E65-DFD1F5D5DEAB}" srcOrd="3" destOrd="0" parTransId="{0891FC26-98C8-4FFB-ADD3-F1A8A0549F9A}" sibTransId="{92632FE3-C209-437F-AC6D-893606B419AE}"/>
    <dgm:cxn modelId="{8F4493EE-23E0-4565-A216-E6EB6567805C}" srcId="{526F0B15-30D3-44EE-8F1F-F5B5ABEFEA96}" destId="{ECBD192D-3E62-4F81-BFFF-E12DE677FDB9}" srcOrd="2" destOrd="0" parTransId="{023B0EAC-004F-420D-8066-CCE65686F82B}" sibTransId="{33932BC6-DF53-4170-9674-E06C042B78D8}"/>
    <dgm:cxn modelId="{B10829D8-E693-44B0-A11C-40E9EDB0C35E}" type="presOf" srcId="{526F0B15-30D3-44EE-8F1F-F5B5ABEFEA96}" destId="{86F7DD37-45E6-42B5-8CF5-D37920849CC7}" srcOrd="0" destOrd="0" presId="urn:microsoft.com/office/officeart/2005/8/layout/lProcess3"/>
    <dgm:cxn modelId="{9EBC3330-59CF-491F-B408-97F594E58335}" type="presOf" srcId="{51C5B980-7454-4261-98BE-3DB8FB34508F}" destId="{43432FEB-E6EB-4248-BA99-97B25EB79AA3}" srcOrd="0" destOrd="0" presId="urn:microsoft.com/office/officeart/2005/8/layout/lProcess3"/>
    <dgm:cxn modelId="{8DA6DF45-1F28-4D7F-855A-22BCFF5A99F3}" type="presOf" srcId="{C8C83D87-F465-47BD-B3BF-313E14DD7F15}" destId="{BD3FEB92-98F2-4DE1-9748-4F2D39556FD6}" srcOrd="0" destOrd="0" presId="urn:microsoft.com/office/officeart/2005/8/layout/lProcess3"/>
    <dgm:cxn modelId="{D3DB9A15-CF5D-48FF-9CD8-94649C05BE7C}" type="presOf" srcId="{B8F8C45B-08A3-4D59-BA26-0CCDDF8630EB}" destId="{AF13E721-B051-4C38-B610-9F234204E5DF}" srcOrd="0" destOrd="0" presId="urn:microsoft.com/office/officeart/2005/8/layout/lProcess3"/>
    <dgm:cxn modelId="{094B3138-F318-4E39-8FA8-6834CB9F046C}" srcId="{37F68A4A-B26D-4789-9E4B-BBE9F7BD51CE}" destId="{2F6892B0-4EF6-414F-93C0-D78F79ED6DA8}" srcOrd="1" destOrd="0" parTransId="{7DB77554-DF2B-43FC-9159-3482F1BBA8D4}" sibTransId="{305E92B6-5AB0-4158-9720-648CA4627916}"/>
    <dgm:cxn modelId="{6FC4DD1D-07E9-409F-B36B-E98F6CBB564C}" srcId="{51C5B980-7454-4261-98BE-3DB8FB34508F}" destId="{0A0165CD-B5DD-423E-AECE-5936EBD02BA5}" srcOrd="1" destOrd="0" parTransId="{C9E5D698-5316-4FF9-A539-AA6C9C6679D7}" sibTransId="{61E7D1BC-5FBD-4BC4-88BD-BFEAB76D9461}"/>
    <dgm:cxn modelId="{23E2CB03-5551-4C91-9BB7-CA78F84B41E1}" srcId="{51C5B980-7454-4261-98BE-3DB8FB34508F}" destId="{B8F8C45B-08A3-4D59-BA26-0CCDDF8630EB}" srcOrd="0" destOrd="0" parTransId="{163A1756-E026-4866-A4D4-FCCCFB8C4968}" sibTransId="{C3E9CF33-07EC-4B48-8552-3828137D752A}"/>
    <dgm:cxn modelId="{25C05A0B-2625-4463-91F0-55DF9146D92A}" type="presOf" srcId="{65ADED54-FEF9-4F44-807D-FE5DFE74558C}" destId="{54E564E4-BE90-4D4F-91AE-3582F79CAB1A}" srcOrd="0" destOrd="0" presId="urn:microsoft.com/office/officeart/2005/8/layout/lProcess3"/>
    <dgm:cxn modelId="{F0FF0D88-7479-4691-B38A-383149DD52D0}" srcId="{CBEFC709-FBFE-4289-8E65-DFD1F5D5DEAB}" destId="{C8C83D87-F465-47BD-B3BF-313E14DD7F15}" srcOrd="1" destOrd="0" parTransId="{2EB787D7-4127-4616-9710-CA90FDDB6E66}" sibTransId="{DBD2F2EA-1CA6-4A28-80E3-43D1B22D90FF}"/>
    <dgm:cxn modelId="{4601A697-1DC6-47A0-9628-E80C05451018}" type="presParOf" srcId="{86F7DD37-45E6-42B5-8CF5-D37920849CC7}" destId="{B38BB99E-A1E1-46D7-B412-3C21CEC2CAA1}" srcOrd="0" destOrd="0" presId="urn:microsoft.com/office/officeart/2005/8/layout/lProcess3"/>
    <dgm:cxn modelId="{7D004712-BE91-4CEE-8D31-12FD7E414BAB}" type="presParOf" srcId="{B38BB99E-A1E1-46D7-B412-3C21CEC2CAA1}" destId="{84A9A2FD-CABD-4B60-BC78-4BFDCF38C9FE}" srcOrd="0" destOrd="0" presId="urn:microsoft.com/office/officeart/2005/8/layout/lProcess3"/>
    <dgm:cxn modelId="{16543F9A-8BD9-4FB6-8996-F6FFE74033A4}" type="presParOf" srcId="{B38BB99E-A1E1-46D7-B412-3C21CEC2CAA1}" destId="{88FA6306-B84C-4B7B-8A6C-3540FCF27FC7}" srcOrd="1" destOrd="0" presId="urn:microsoft.com/office/officeart/2005/8/layout/lProcess3"/>
    <dgm:cxn modelId="{728CF387-7A61-4D06-9467-B961E0EBC6D7}" type="presParOf" srcId="{B38BB99E-A1E1-46D7-B412-3C21CEC2CAA1}" destId="{AB9B05A7-3688-4489-A80A-7051E6DF527D}" srcOrd="2" destOrd="0" presId="urn:microsoft.com/office/officeart/2005/8/layout/lProcess3"/>
    <dgm:cxn modelId="{3CB0EBA6-CE27-40EF-9110-1693EE5DF71B}" type="presParOf" srcId="{B38BB99E-A1E1-46D7-B412-3C21CEC2CAA1}" destId="{658913F6-A967-451A-9423-C1F572C534F8}" srcOrd="3" destOrd="0" presId="urn:microsoft.com/office/officeart/2005/8/layout/lProcess3"/>
    <dgm:cxn modelId="{0E4C35C8-8A4A-4945-B783-C79B1344A15A}" type="presParOf" srcId="{B38BB99E-A1E1-46D7-B412-3C21CEC2CAA1}" destId="{767AD8DF-BC29-4D7D-8310-7A2BEFEC6120}" srcOrd="4" destOrd="0" presId="urn:microsoft.com/office/officeart/2005/8/layout/lProcess3"/>
    <dgm:cxn modelId="{4A4FABF3-7A78-4B3B-A5FB-6579DA073E22}" type="presParOf" srcId="{86F7DD37-45E6-42B5-8CF5-D37920849CC7}" destId="{E2D59B26-A968-425D-8308-3DACE6BED731}" srcOrd="1" destOrd="0" presId="urn:microsoft.com/office/officeart/2005/8/layout/lProcess3"/>
    <dgm:cxn modelId="{AD14A97E-3C86-485B-9077-402F41BCD445}" type="presParOf" srcId="{86F7DD37-45E6-42B5-8CF5-D37920849CC7}" destId="{0809FA8C-E3EB-45E8-AA4E-7D56CDDB96E1}" srcOrd="2" destOrd="0" presId="urn:microsoft.com/office/officeart/2005/8/layout/lProcess3"/>
    <dgm:cxn modelId="{D7308F4B-1373-458F-B013-F85544FAFB87}" type="presParOf" srcId="{0809FA8C-E3EB-45E8-AA4E-7D56CDDB96E1}" destId="{43432FEB-E6EB-4248-BA99-97B25EB79AA3}" srcOrd="0" destOrd="0" presId="urn:microsoft.com/office/officeart/2005/8/layout/lProcess3"/>
    <dgm:cxn modelId="{BEA6A85E-8A3D-4FBA-AC95-1105AA2BD504}" type="presParOf" srcId="{0809FA8C-E3EB-45E8-AA4E-7D56CDDB96E1}" destId="{4F01B007-2D47-4BD9-A97E-00DB39471EF8}" srcOrd="1" destOrd="0" presId="urn:microsoft.com/office/officeart/2005/8/layout/lProcess3"/>
    <dgm:cxn modelId="{F8D774A5-C0F2-4449-9A72-0BDC5F0854A8}" type="presParOf" srcId="{0809FA8C-E3EB-45E8-AA4E-7D56CDDB96E1}" destId="{AF13E721-B051-4C38-B610-9F234204E5DF}" srcOrd="2" destOrd="0" presId="urn:microsoft.com/office/officeart/2005/8/layout/lProcess3"/>
    <dgm:cxn modelId="{7DF6D223-C750-48FB-B388-755698A48A1C}" type="presParOf" srcId="{0809FA8C-E3EB-45E8-AA4E-7D56CDDB96E1}" destId="{6F8CB5FF-06A2-4E45-A72E-E6D8C24E6A11}" srcOrd="3" destOrd="0" presId="urn:microsoft.com/office/officeart/2005/8/layout/lProcess3"/>
    <dgm:cxn modelId="{AF959761-D478-4B9D-891D-116FFA3A66FA}" type="presParOf" srcId="{0809FA8C-E3EB-45E8-AA4E-7D56CDDB96E1}" destId="{BE070E88-E133-4759-9C67-91C2C5D4B757}" srcOrd="4" destOrd="0" presId="urn:microsoft.com/office/officeart/2005/8/layout/lProcess3"/>
    <dgm:cxn modelId="{5D76FAC0-CC15-4371-AADC-81821FE4AC35}" type="presParOf" srcId="{86F7DD37-45E6-42B5-8CF5-D37920849CC7}" destId="{25282E39-BB7C-4186-9D47-E46F7CF44154}" srcOrd="3" destOrd="0" presId="urn:microsoft.com/office/officeart/2005/8/layout/lProcess3"/>
    <dgm:cxn modelId="{445C9802-B0E8-4183-9F82-9C78D48E6CD1}" type="presParOf" srcId="{86F7DD37-45E6-42B5-8CF5-D37920849CC7}" destId="{56A5E7FE-6995-48C9-817E-EFE6E0F8F9B5}" srcOrd="4" destOrd="0" presId="urn:microsoft.com/office/officeart/2005/8/layout/lProcess3"/>
    <dgm:cxn modelId="{9E19638D-51D1-4144-A52E-E4C47F3DDE98}" type="presParOf" srcId="{56A5E7FE-6995-48C9-817E-EFE6E0F8F9B5}" destId="{E02CDF55-4AE9-4BF1-AA11-917916E890F8}" srcOrd="0" destOrd="0" presId="urn:microsoft.com/office/officeart/2005/8/layout/lProcess3"/>
    <dgm:cxn modelId="{1F7599F7-967A-4399-8122-B90B7F848D5D}" type="presParOf" srcId="{56A5E7FE-6995-48C9-817E-EFE6E0F8F9B5}" destId="{A969F429-B05C-47DD-851F-2B22968B1758}" srcOrd="1" destOrd="0" presId="urn:microsoft.com/office/officeart/2005/8/layout/lProcess3"/>
    <dgm:cxn modelId="{2BA1150E-B59C-4EFF-8341-86A9EBC9CDEC}" type="presParOf" srcId="{56A5E7FE-6995-48C9-817E-EFE6E0F8F9B5}" destId="{8B3D8F31-495E-4EDE-85D0-9B38F4A3A03A}" srcOrd="2" destOrd="0" presId="urn:microsoft.com/office/officeart/2005/8/layout/lProcess3"/>
    <dgm:cxn modelId="{BB419358-12C4-441D-9D26-617140EF0CEC}" type="presParOf" srcId="{56A5E7FE-6995-48C9-817E-EFE6E0F8F9B5}" destId="{01A1350D-D2A2-4DAA-A415-EFE4F1AD885A}" srcOrd="3" destOrd="0" presId="urn:microsoft.com/office/officeart/2005/8/layout/lProcess3"/>
    <dgm:cxn modelId="{E04F568C-52DB-48FD-BD22-797C2B569995}" type="presParOf" srcId="{56A5E7FE-6995-48C9-817E-EFE6E0F8F9B5}" destId="{20EB81FD-F594-4F94-A957-314150C7B077}" srcOrd="4" destOrd="0" presId="urn:microsoft.com/office/officeart/2005/8/layout/lProcess3"/>
    <dgm:cxn modelId="{EC85A078-261E-4355-81E1-70F293BD5CE0}" type="presParOf" srcId="{86F7DD37-45E6-42B5-8CF5-D37920849CC7}" destId="{D118F050-21F8-41F9-9B39-59D993F94336}" srcOrd="5" destOrd="0" presId="urn:microsoft.com/office/officeart/2005/8/layout/lProcess3"/>
    <dgm:cxn modelId="{1203F031-E9B9-402C-BD4C-29B5A1797022}" type="presParOf" srcId="{86F7DD37-45E6-42B5-8CF5-D37920849CC7}" destId="{A7403246-7274-4E53-BE6B-BE7600F378BA}" srcOrd="6" destOrd="0" presId="urn:microsoft.com/office/officeart/2005/8/layout/lProcess3"/>
    <dgm:cxn modelId="{970FC0C0-948B-4489-8A2E-4FFB3A1569AF}" type="presParOf" srcId="{A7403246-7274-4E53-BE6B-BE7600F378BA}" destId="{1DC18E83-3173-4C06-8F06-45007C144AEC}" srcOrd="0" destOrd="0" presId="urn:microsoft.com/office/officeart/2005/8/layout/lProcess3"/>
    <dgm:cxn modelId="{3FCABDB1-C44D-44BB-9091-47FB58C48C55}" type="presParOf" srcId="{A7403246-7274-4E53-BE6B-BE7600F378BA}" destId="{02215D16-6D64-464B-A7F4-E9723448905F}" srcOrd="1" destOrd="0" presId="urn:microsoft.com/office/officeart/2005/8/layout/lProcess3"/>
    <dgm:cxn modelId="{BD8E65CF-9210-4B28-BB84-5AD8BFD25384}" type="presParOf" srcId="{A7403246-7274-4E53-BE6B-BE7600F378BA}" destId="{DF0B8969-4F59-4089-B7BA-C12AE60A00C3}" srcOrd="2" destOrd="0" presId="urn:microsoft.com/office/officeart/2005/8/layout/lProcess3"/>
    <dgm:cxn modelId="{6B7F67C3-BB0C-4D34-80CA-67520D04A999}" type="presParOf" srcId="{A7403246-7274-4E53-BE6B-BE7600F378BA}" destId="{15EEBC25-0358-4094-B0A6-7A1F55B1C4B5}" srcOrd="3" destOrd="0" presId="urn:microsoft.com/office/officeart/2005/8/layout/lProcess3"/>
    <dgm:cxn modelId="{9A59EBD1-F0F3-4EC0-BDE8-660B6EAB25F5}" type="presParOf" srcId="{A7403246-7274-4E53-BE6B-BE7600F378BA}" destId="{BD3FEB92-98F2-4DE1-9748-4F2D39556FD6}" srcOrd="4" destOrd="0" presId="urn:microsoft.com/office/officeart/2005/8/layout/lProcess3"/>
    <dgm:cxn modelId="{13876F85-3596-4B66-A5DA-D666EDF65644}" type="presParOf" srcId="{86F7DD37-45E6-42B5-8CF5-D37920849CC7}" destId="{AB3A849B-91C6-4D47-8AAC-6E709F33FE9F}" srcOrd="7" destOrd="0" presId="urn:microsoft.com/office/officeart/2005/8/layout/lProcess3"/>
    <dgm:cxn modelId="{8F9E36E0-4216-45D8-8889-D45CBB97B80A}" type="presParOf" srcId="{86F7DD37-45E6-42B5-8CF5-D37920849CC7}" destId="{80B86CFB-7790-4AEB-A302-E49685427B62}" srcOrd="8" destOrd="0" presId="urn:microsoft.com/office/officeart/2005/8/layout/lProcess3"/>
    <dgm:cxn modelId="{2AB64B8E-BE06-48F3-8B94-56EBD183AC55}" type="presParOf" srcId="{80B86CFB-7790-4AEB-A302-E49685427B62}" destId="{352990A7-D46F-4BE8-8837-1C7BB564002E}" srcOrd="0" destOrd="0" presId="urn:microsoft.com/office/officeart/2005/8/layout/lProcess3"/>
    <dgm:cxn modelId="{C1750F80-C2B6-4142-AF06-BB43BFE06394}" type="presParOf" srcId="{80B86CFB-7790-4AEB-A302-E49685427B62}" destId="{0B4E08F3-1B3A-4DAF-8BC1-998FBFA5336D}" srcOrd="1" destOrd="0" presId="urn:microsoft.com/office/officeart/2005/8/layout/lProcess3"/>
    <dgm:cxn modelId="{DBC722F2-8C27-4B6A-9D89-AA2AB6D2DFFF}" type="presParOf" srcId="{80B86CFB-7790-4AEB-A302-E49685427B62}" destId="{4E39F2CD-8F9D-4367-B7DF-DCC35BEB4AC8}" srcOrd="2" destOrd="0" presId="urn:microsoft.com/office/officeart/2005/8/layout/lProcess3"/>
    <dgm:cxn modelId="{67F3DF2D-A2DE-416F-B7C6-EB32C4BCAF1D}" type="presParOf" srcId="{80B86CFB-7790-4AEB-A302-E49685427B62}" destId="{C83DF10A-B82F-4681-B024-E2443A901210}" srcOrd="3" destOrd="0" presId="urn:microsoft.com/office/officeart/2005/8/layout/lProcess3"/>
    <dgm:cxn modelId="{EFA38357-5954-4333-B2F9-57DD13570B1F}" type="presParOf" srcId="{80B86CFB-7790-4AEB-A302-E49685427B62}" destId="{54E564E4-BE90-4D4F-91AE-3582F79CAB1A}" srcOrd="4" destOrd="0" presId="urn:microsoft.com/office/officeart/2005/8/layout/l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2D63938-BFC0-451B-834D-261B6C3F1037}" type="doc">
      <dgm:prSet loTypeId="urn:microsoft.com/office/officeart/2005/8/layout/target3" loCatId="relationship" qsTypeId="urn:microsoft.com/office/officeart/2005/8/quickstyle/3d4" qsCatId="3D" csTypeId="urn:microsoft.com/office/officeart/2005/8/colors/accent1_2" csCatId="accent1" phldr="1"/>
      <dgm:spPr/>
      <dgm:t>
        <a:bodyPr/>
        <a:lstStyle/>
        <a:p>
          <a:endParaRPr lang="en-CA"/>
        </a:p>
      </dgm:t>
    </dgm:pt>
    <dgm:pt modelId="{BECA3D14-8D16-466B-AC5F-4CF166C31388}">
      <dgm:prSet phldrT="[Text]"/>
      <dgm:spPr/>
      <dgm:t>
        <a:bodyPr/>
        <a:lstStyle/>
        <a:p>
          <a:pPr algn="ctr"/>
          <a:r>
            <a:rPr lang="en-CA" dirty="0"/>
            <a:t>Client-Server (SC)</a:t>
          </a:r>
        </a:p>
      </dgm:t>
    </dgm:pt>
    <dgm:pt modelId="{487785E4-5A99-45FA-AF84-903322D82169}" type="parTrans" cxnId="{9F721929-709C-422D-B165-3606C5A48075}">
      <dgm:prSet/>
      <dgm:spPr/>
      <dgm:t>
        <a:bodyPr/>
        <a:lstStyle/>
        <a:p>
          <a:endParaRPr lang="en-CA"/>
        </a:p>
      </dgm:t>
    </dgm:pt>
    <dgm:pt modelId="{1C34F547-5E48-4308-8341-DFDBE3A90629}" type="sibTrans" cxnId="{9F721929-709C-422D-B165-3606C5A48075}">
      <dgm:prSet/>
      <dgm:spPr/>
      <dgm:t>
        <a:bodyPr/>
        <a:lstStyle/>
        <a:p>
          <a:endParaRPr lang="en-CA"/>
        </a:p>
      </dgm:t>
    </dgm:pt>
    <dgm:pt modelId="{357F8877-763C-4E13-842F-A21C1C7098AA}">
      <dgm:prSet phldrT="[Text]"/>
      <dgm:spPr/>
      <dgm:t>
        <a:bodyPr/>
        <a:lstStyle/>
        <a:p>
          <a:pPr algn="ctr"/>
          <a:r>
            <a:rPr lang="en-CA" dirty="0"/>
            <a:t>Primitive (PRIM)</a:t>
          </a:r>
        </a:p>
      </dgm:t>
    </dgm:pt>
    <dgm:pt modelId="{4B5E76BE-3A6B-42DC-AE35-F575ACEE1283}" type="sibTrans" cxnId="{CE1AB4A3-30AC-4BA8-97A9-8DBE0E29202A}">
      <dgm:prSet/>
      <dgm:spPr/>
      <dgm:t>
        <a:bodyPr/>
        <a:lstStyle/>
        <a:p>
          <a:endParaRPr lang="en-CA"/>
        </a:p>
      </dgm:t>
    </dgm:pt>
    <dgm:pt modelId="{46575714-CDCC-4DBC-90B6-5BCD8F5CC049}" type="parTrans" cxnId="{CE1AB4A3-30AC-4BA8-97A9-8DBE0E29202A}">
      <dgm:prSet/>
      <dgm:spPr/>
      <dgm:t>
        <a:bodyPr/>
        <a:lstStyle/>
        <a:p>
          <a:endParaRPr lang="en-CA"/>
        </a:p>
      </dgm:t>
    </dgm:pt>
    <dgm:pt modelId="{B4F0EE31-BFAF-4D2C-AE1A-B1924121E9CC}">
      <dgm:prSet phldrT="[Text]"/>
      <dgm:spPr/>
      <dgm:t>
        <a:bodyPr/>
        <a:lstStyle/>
        <a:p>
          <a:pPr algn="ctr"/>
          <a:r>
            <a:rPr lang="en-CA" dirty="0"/>
            <a:t>Handshake API (HS)</a:t>
          </a:r>
        </a:p>
      </dgm:t>
    </dgm:pt>
    <dgm:pt modelId="{DC2795EB-A0D2-4A05-A4FE-6B72466F81B8}" type="sibTrans" cxnId="{C0CCEDC3-2E93-4053-955D-45C49C38A11E}">
      <dgm:prSet/>
      <dgm:spPr/>
      <dgm:t>
        <a:bodyPr/>
        <a:lstStyle/>
        <a:p>
          <a:endParaRPr lang="en-CA"/>
        </a:p>
      </dgm:t>
    </dgm:pt>
    <dgm:pt modelId="{DF19FE44-0EFF-4C9B-B011-421B24F92077}" type="parTrans" cxnId="{C0CCEDC3-2E93-4053-955D-45C49C38A11E}">
      <dgm:prSet/>
      <dgm:spPr/>
      <dgm:t>
        <a:bodyPr/>
        <a:lstStyle/>
        <a:p>
          <a:endParaRPr lang="en-CA"/>
        </a:p>
      </dgm:t>
    </dgm:pt>
    <dgm:pt modelId="{234ED932-A18D-4B33-AFC8-6B125B97089B}" type="pres">
      <dgm:prSet presAssocID="{82D63938-BFC0-451B-834D-261B6C3F1037}" presName="Name0" presStyleCnt="0">
        <dgm:presLayoutVars>
          <dgm:chMax val="7"/>
          <dgm:dir/>
          <dgm:animLvl val="lvl"/>
          <dgm:resizeHandles val="exact"/>
        </dgm:presLayoutVars>
      </dgm:prSet>
      <dgm:spPr/>
      <dgm:t>
        <a:bodyPr/>
        <a:lstStyle/>
        <a:p>
          <a:endParaRPr lang="en-CA"/>
        </a:p>
      </dgm:t>
    </dgm:pt>
    <dgm:pt modelId="{2D750AF0-50EB-457C-B21F-1248A219CC3A}" type="pres">
      <dgm:prSet presAssocID="{B4F0EE31-BFAF-4D2C-AE1A-B1924121E9CC}" presName="circle1" presStyleLbl="node1" presStyleIdx="0" presStyleCnt="3"/>
      <dgm:spPr/>
    </dgm:pt>
    <dgm:pt modelId="{AB6A2F99-E090-4B6B-836C-5BF30D86935D}" type="pres">
      <dgm:prSet presAssocID="{B4F0EE31-BFAF-4D2C-AE1A-B1924121E9CC}" presName="space" presStyleCnt="0"/>
      <dgm:spPr/>
    </dgm:pt>
    <dgm:pt modelId="{B0C5BC9D-9E69-4071-8FB8-030776675560}" type="pres">
      <dgm:prSet presAssocID="{B4F0EE31-BFAF-4D2C-AE1A-B1924121E9CC}" presName="rect1" presStyleLbl="alignAcc1" presStyleIdx="0" presStyleCnt="3" custLinFactNeighborX="4428" custLinFactNeighborY="-24247"/>
      <dgm:spPr/>
      <dgm:t>
        <a:bodyPr/>
        <a:lstStyle/>
        <a:p>
          <a:endParaRPr lang="en-CA"/>
        </a:p>
      </dgm:t>
    </dgm:pt>
    <dgm:pt modelId="{DE41FD96-F8CF-4B5B-A080-A168391B7CFD}" type="pres">
      <dgm:prSet presAssocID="{BECA3D14-8D16-466B-AC5F-4CF166C31388}" presName="vertSpace2" presStyleLbl="node1" presStyleIdx="0" presStyleCnt="3"/>
      <dgm:spPr/>
    </dgm:pt>
    <dgm:pt modelId="{7A51A8B1-A12A-45EA-BBA9-D859BF573B67}" type="pres">
      <dgm:prSet presAssocID="{BECA3D14-8D16-466B-AC5F-4CF166C31388}" presName="circle2" presStyleLbl="node1" presStyleIdx="1" presStyleCnt="3"/>
      <dgm:spPr/>
    </dgm:pt>
    <dgm:pt modelId="{A8A7DBBF-DAEA-4D67-A867-4116B5B3094C}" type="pres">
      <dgm:prSet presAssocID="{BECA3D14-8D16-466B-AC5F-4CF166C31388}" presName="rect2" presStyleLbl="alignAcc1" presStyleIdx="1" presStyleCnt="3" custLinFactNeighborX="81837" custLinFactNeighborY="-3413"/>
      <dgm:spPr/>
      <dgm:t>
        <a:bodyPr/>
        <a:lstStyle/>
        <a:p>
          <a:endParaRPr lang="en-CA"/>
        </a:p>
      </dgm:t>
    </dgm:pt>
    <dgm:pt modelId="{889EF083-851A-4D80-9376-CB07D5DF7211}" type="pres">
      <dgm:prSet presAssocID="{357F8877-763C-4E13-842F-A21C1C7098AA}" presName="vertSpace3" presStyleLbl="node1" presStyleIdx="1" presStyleCnt="3"/>
      <dgm:spPr/>
    </dgm:pt>
    <dgm:pt modelId="{5A3E9257-923A-44CA-A0C9-18C6C90E8CA3}" type="pres">
      <dgm:prSet presAssocID="{357F8877-763C-4E13-842F-A21C1C7098AA}" presName="circle3" presStyleLbl="node1" presStyleIdx="2" presStyleCnt="3"/>
      <dgm:spPr/>
    </dgm:pt>
    <dgm:pt modelId="{CFFF978D-3CB3-41E6-9A4E-D8F943C053D4}" type="pres">
      <dgm:prSet presAssocID="{357F8877-763C-4E13-842F-A21C1C7098AA}" presName="rect3" presStyleLbl="alignAcc1" presStyleIdx="2" presStyleCnt="3"/>
      <dgm:spPr/>
      <dgm:t>
        <a:bodyPr/>
        <a:lstStyle/>
        <a:p>
          <a:endParaRPr lang="en-CA"/>
        </a:p>
      </dgm:t>
    </dgm:pt>
    <dgm:pt modelId="{37AF5C6A-DD69-4B8C-822C-D6D470D704E1}" type="pres">
      <dgm:prSet presAssocID="{B4F0EE31-BFAF-4D2C-AE1A-B1924121E9CC}" presName="rect1ParTxNoCh" presStyleLbl="alignAcc1" presStyleIdx="2" presStyleCnt="3">
        <dgm:presLayoutVars>
          <dgm:chMax val="1"/>
          <dgm:bulletEnabled val="1"/>
        </dgm:presLayoutVars>
      </dgm:prSet>
      <dgm:spPr/>
      <dgm:t>
        <a:bodyPr/>
        <a:lstStyle/>
        <a:p>
          <a:endParaRPr lang="en-CA"/>
        </a:p>
      </dgm:t>
    </dgm:pt>
    <dgm:pt modelId="{7AD2DD6A-001E-4773-B0E0-DBD4D074F84D}" type="pres">
      <dgm:prSet presAssocID="{BECA3D14-8D16-466B-AC5F-4CF166C31388}" presName="rect2ParTxNoCh" presStyleLbl="alignAcc1" presStyleIdx="2" presStyleCnt="3">
        <dgm:presLayoutVars>
          <dgm:chMax val="1"/>
          <dgm:bulletEnabled val="1"/>
        </dgm:presLayoutVars>
      </dgm:prSet>
      <dgm:spPr/>
      <dgm:t>
        <a:bodyPr/>
        <a:lstStyle/>
        <a:p>
          <a:endParaRPr lang="en-CA"/>
        </a:p>
      </dgm:t>
    </dgm:pt>
    <dgm:pt modelId="{B043BEC1-9004-47B7-8002-18753E8F7EF3}" type="pres">
      <dgm:prSet presAssocID="{357F8877-763C-4E13-842F-A21C1C7098AA}" presName="rect3ParTxNoCh" presStyleLbl="alignAcc1" presStyleIdx="2" presStyleCnt="3">
        <dgm:presLayoutVars>
          <dgm:chMax val="1"/>
          <dgm:bulletEnabled val="1"/>
        </dgm:presLayoutVars>
      </dgm:prSet>
      <dgm:spPr/>
      <dgm:t>
        <a:bodyPr/>
        <a:lstStyle/>
        <a:p>
          <a:endParaRPr lang="en-CA"/>
        </a:p>
      </dgm:t>
    </dgm:pt>
  </dgm:ptLst>
  <dgm:cxnLst>
    <dgm:cxn modelId="{B77AE770-32A7-45B9-AFF6-28206B83442D}" type="presOf" srcId="{357F8877-763C-4E13-842F-A21C1C7098AA}" destId="{CFFF978D-3CB3-41E6-9A4E-D8F943C053D4}" srcOrd="0" destOrd="0" presId="urn:microsoft.com/office/officeart/2005/8/layout/target3"/>
    <dgm:cxn modelId="{1421FFA1-27FB-4854-B91A-B200C2A85902}" type="presOf" srcId="{B4F0EE31-BFAF-4D2C-AE1A-B1924121E9CC}" destId="{B0C5BC9D-9E69-4071-8FB8-030776675560}" srcOrd="0" destOrd="0" presId="urn:microsoft.com/office/officeart/2005/8/layout/target3"/>
    <dgm:cxn modelId="{BAE89203-1FFA-4BBA-AA42-4B9FB3078EBC}" type="presOf" srcId="{B4F0EE31-BFAF-4D2C-AE1A-B1924121E9CC}" destId="{37AF5C6A-DD69-4B8C-822C-D6D470D704E1}" srcOrd="1" destOrd="0" presId="urn:microsoft.com/office/officeart/2005/8/layout/target3"/>
    <dgm:cxn modelId="{38A6E426-9473-44B8-A801-CD8F2C65D75A}" type="presOf" srcId="{82D63938-BFC0-451B-834D-261B6C3F1037}" destId="{234ED932-A18D-4B33-AFC8-6B125B97089B}" srcOrd="0" destOrd="0" presId="urn:microsoft.com/office/officeart/2005/8/layout/target3"/>
    <dgm:cxn modelId="{23E7D6B9-3530-4B76-9D19-186BF5D15F9F}" type="presOf" srcId="{BECA3D14-8D16-466B-AC5F-4CF166C31388}" destId="{7AD2DD6A-001E-4773-B0E0-DBD4D074F84D}" srcOrd="1" destOrd="0" presId="urn:microsoft.com/office/officeart/2005/8/layout/target3"/>
    <dgm:cxn modelId="{CE1AB4A3-30AC-4BA8-97A9-8DBE0E29202A}" srcId="{82D63938-BFC0-451B-834D-261B6C3F1037}" destId="{357F8877-763C-4E13-842F-A21C1C7098AA}" srcOrd="2" destOrd="0" parTransId="{46575714-CDCC-4DBC-90B6-5BCD8F5CC049}" sibTransId="{4B5E76BE-3A6B-42DC-AE35-F575ACEE1283}"/>
    <dgm:cxn modelId="{848A285F-C8C9-40D2-948C-D80A6805EB4E}" type="presOf" srcId="{BECA3D14-8D16-466B-AC5F-4CF166C31388}" destId="{A8A7DBBF-DAEA-4D67-A867-4116B5B3094C}" srcOrd="0" destOrd="0" presId="urn:microsoft.com/office/officeart/2005/8/layout/target3"/>
    <dgm:cxn modelId="{8B1FA996-2D1D-46E8-A359-51DD1D83C7AD}" type="presOf" srcId="{357F8877-763C-4E13-842F-A21C1C7098AA}" destId="{B043BEC1-9004-47B7-8002-18753E8F7EF3}" srcOrd="1" destOrd="0" presId="urn:microsoft.com/office/officeart/2005/8/layout/target3"/>
    <dgm:cxn modelId="{C0CCEDC3-2E93-4053-955D-45C49C38A11E}" srcId="{82D63938-BFC0-451B-834D-261B6C3F1037}" destId="{B4F0EE31-BFAF-4D2C-AE1A-B1924121E9CC}" srcOrd="0" destOrd="0" parTransId="{DF19FE44-0EFF-4C9B-B011-421B24F92077}" sibTransId="{DC2795EB-A0D2-4A05-A4FE-6B72466F81B8}"/>
    <dgm:cxn modelId="{9F721929-709C-422D-B165-3606C5A48075}" srcId="{82D63938-BFC0-451B-834D-261B6C3F1037}" destId="{BECA3D14-8D16-466B-AC5F-4CF166C31388}" srcOrd="1" destOrd="0" parTransId="{487785E4-5A99-45FA-AF84-903322D82169}" sibTransId="{1C34F547-5E48-4308-8341-DFDBE3A90629}"/>
    <dgm:cxn modelId="{E0B8C9CE-C662-47A5-B19E-748D09370472}" type="presParOf" srcId="{234ED932-A18D-4B33-AFC8-6B125B97089B}" destId="{2D750AF0-50EB-457C-B21F-1248A219CC3A}" srcOrd="0" destOrd="0" presId="urn:microsoft.com/office/officeart/2005/8/layout/target3"/>
    <dgm:cxn modelId="{2ECCF456-EDC9-41A6-AC9C-41C4C16B388E}" type="presParOf" srcId="{234ED932-A18D-4B33-AFC8-6B125B97089B}" destId="{AB6A2F99-E090-4B6B-836C-5BF30D86935D}" srcOrd="1" destOrd="0" presId="urn:microsoft.com/office/officeart/2005/8/layout/target3"/>
    <dgm:cxn modelId="{615ABC91-1E41-435E-81C1-2CCD13524147}" type="presParOf" srcId="{234ED932-A18D-4B33-AFC8-6B125B97089B}" destId="{B0C5BC9D-9E69-4071-8FB8-030776675560}" srcOrd="2" destOrd="0" presId="urn:microsoft.com/office/officeart/2005/8/layout/target3"/>
    <dgm:cxn modelId="{C59BA7D2-161C-4536-B8E1-60F942C93F9E}" type="presParOf" srcId="{234ED932-A18D-4B33-AFC8-6B125B97089B}" destId="{DE41FD96-F8CF-4B5B-A080-A168391B7CFD}" srcOrd="3" destOrd="0" presId="urn:microsoft.com/office/officeart/2005/8/layout/target3"/>
    <dgm:cxn modelId="{DBC7400C-76FF-4A0A-8574-45E913038364}" type="presParOf" srcId="{234ED932-A18D-4B33-AFC8-6B125B97089B}" destId="{7A51A8B1-A12A-45EA-BBA9-D859BF573B67}" srcOrd="4" destOrd="0" presId="urn:microsoft.com/office/officeart/2005/8/layout/target3"/>
    <dgm:cxn modelId="{9ED3810C-8A66-42D2-85D0-BB27897A23CA}" type="presParOf" srcId="{234ED932-A18D-4B33-AFC8-6B125B97089B}" destId="{A8A7DBBF-DAEA-4D67-A867-4116B5B3094C}" srcOrd="5" destOrd="0" presId="urn:microsoft.com/office/officeart/2005/8/layout/target3"/>
    <dgm:cxn modelId="{FBC53B56-318C-4565-B083-1E5F40FBABA1}" type="presParOf" srcId="{234ED932-A18D-4B33-AFC8-6B125B97089B}" destId="{889EF083-851A-4D80-9376-CB07D5DF7211}" srcOrd="6" destOrd="0" presId="urn:microsoft.com/office/officeart/2005/8/layout/target3"/>
    <dgm:cxn modelId="{EA3B2DBF-B2C1-409E-B8D5-F48275B76575}" type="presParOf" srcId="{234ED932-A18D-4B33-AFC8-6B125B97089B}" destId="{5A3E9257-923A-44CA-A0C9-18C6C90E8CA3}" srcOrd="7" destOrd="0" presId="urn:microsoft.com/office/officeart/2005/8/layout/target3"/>
    <dgm:cxn modelId="{B6ED5141-FD72-46CA-9EED-137F257F8F33}" type="presParOf" srcId="{234ED932-A18D-4B33-AFC8-6B125B97089B}" destId="{CFFF978D-3CB3-41E6-9A4E-D8F943C053D4}" srcOrd="8" destOrd="0" presId="urn:microsoft.com/office/officeart/2005/8/layout/target3"/>
    <dgm:cxn modelId="{09CD4BAE-F02A-4BDB-A4F3-E81C77824C7E}" type="presParOf" srcId="{234ED932-A18D-4B33-AFC8-6B125B97089B}" destId="{37AF5C6A-DD69-4B8C-822C-D6D470D704E1}" srcOrd="9" destOrd="0" presId="urn:microsoft.com/office/officeart/2005/8/layout/target3"/>
    <dgm:cxn modelId="{357664A3-C9CB-42B7-AE6C-F8E6126F8F9C}" type="presParOf" srcId="{234ED932-A18D-4B33-AFC8-6B125B97089B}" destId="{7AD2DD6A-001E-4773-B0E0-DBD4D074F84D}" srcOrd="10" destOrd="0" presId="urn:microsoft.com/office/officeart/2005/8/layout/target3"/>
    <dgm:cxn modelId="{7932A2E4-B80D-460B-91DF-2670030F2BEC}" type="presParOf" srcId="{234ED932-A18D-4B33-AFC8-6B125B97089B}" destId="{B043BEC1-9004-47B7-8002-18753E8F7EF3}" srcOrd="11" destOrd="0" presId="urn:microsoft.com/office/officeart/2005/8/layout/target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C561CD7-755A-4B92-A0A4-912A4611AD3A}" type="doc">
      <dgm:prSet loTypeId="urn:microsoft.com/office/officeart/2005/8/layout/arrow5" loCatId="process" qsTypeId="urn:microsoft.com/office/officeart/2005/8/quickstyle/simple1" qsCatId="simple" csTypeId="urn:microsoft.com/office/officeart/2005/8/colors/accent1_2" csCatId="accent1" phldr="1"/>
      <dgm:spPr/>
      <dgm:t>
        <a:bodyPr/>
        <a:lstStyle/>
        <a:p>
          <a:endParaRPr lang="en-CA"/>
        </a:p>
      </dgm:t>
    </dgm:pt>
    <dgm:pt modelId="{B0262EA3-F6C6-41A0-B84F-7B85A71BC749}">
      <dgm:prSet phldrT="[Text]"/>
      <dgm:spPr/>
      <dgm:t>
        <a:bodyPr/>
        <a:lstStyle/>
        <a:p>
          <a:r>
            <a:rPr lang="en-CA" dirty="0"/>
            <a:t>DPI/TCP</a:t>
          </a:r>
        </a:p>
      </dgm:t>
    </dgm:pt>
    <dgm:pt modelId="{F005AE22-E3AE-471D-9C39-1DCD8B6E2E16}" type="parTrans" cxnId="{213FEE07-B896-43B7-A8A2-BF4E3C57BAA2}">
      <dgm:prSet/>
      <dgm:spPr/>
      <dgm:t>
        <a:bodyPr/>
        <a:lstStyle/>
        <a:p>
          <a:endParaRPr lang="en-CA"/>
        </a:p>
      </dgm:t>
    </dgm:pt>
    <dgm:pt modelId="{5F672502-64E9-4C66-ADA0-EFED6679731F}" type="sibTrans" cxnId="{213FEE07-B896-43B7-A8A2-BF4E3C57BAA2}">
      <dgm:prSet/>
      <dgm:spPr/>
      <dgm:t>
        <a:bodyPr/>
        <a:lstStyle/>
        <a:p>
          <a:endParaRPr lang="en-CA"/>
        </a:p>
      </dgm:t>
    </dgm:pt>
    <dgm:pt modelId="{3A07B876-6E28-4D88-AF91-C99DD79517AA}">
      <dgm:prSet phldrT="[Text]"/>
      <dgm:spPr/>
      <dgm:t>
        <a:bodyPr/>
        <a:lstStyle/>
        <a:p>
          <a:r>
            <a:rPr lang="en-CA" dirty="0"/>
            <a:t>TCP/DPI</a:t>
          </a:r>
        </a:p>
      </dgm:t>
    </dgm:pt>
    <dgm:pt modelId="{DB6CA1B0-0598-4F72-9DDE-4A2A29817AE2}" type="parTrans" cxnId="{CB209E60-25A0-489E-89F2-726992215FC4}">
      <dgm:prSet/>
      <dgm:spPr/>
      <dgm:t>
        <a:bodyPr/>
        <a:lstStyle/>
        <a:p>
          <a:endParaRPr lang="en-CA"/>
        </a:p>
      </dgm:t>
    </dgm:pt>
    <dgm:pt modelId="{016C7A8F-7D6A-4366-9241-B820920E1A15}" type="sibTrans" cxnId="{CB209E60-25A0-489E-89F2-726992215FC4}">
      <dgm:prSet/>
      <dgm:spPr/>
      <dgm:t>
        <a:bodyPr/>
        <a:lstStyle/>
        <a:p>
          <a:endParaRPr lang="en-CA"/>
        </a:p>
      </dgm:t>
    </dgm:pt>
    <dgm:pt modelId="{66D42925-95F9-47B5-897D-A2EEEB8AD2D5}" type="pres">
      <dgm:prSet presAssocID="{3C561CD7-755A-4B92-A0A4-912A4611AD3A}" presName="diagram" presStyleCnt="0">
        <dgm:presLayoutVars>
          <dgm:dir/>
          <dgm:resizeHandles val="exact"/>
        </dgm:presLayoutVars>
      </dgm:prSet>
      <dgm:spPr/>
      <dgm:t>
        <a:bodyPr/>
        <a:lstStyle/>
        <a:p>
          <a:endParaRPr lang="en-CA"/>
        </a:p>
      </dgm:t>
    </dgm:pt>
    <dgm:pt modelId="{36EC2DF0-425B-4A97-8EB7-07AD6C66A52F}" type="pres">
      <dgm:prSet presAssocID="{B0262EA3-F6C6-41A0-B84F-7B85A71BC749}" presName="arrow" presStyleLbl="node1" presStyleIdx="0" presStyleCnt="2" custScaleY="100093" custRadScaleRad="78894" custRadScaleInc="34">
        <dgm:presLayoutVars>
          <dgm:bulletEnabled val="1"/>
        </dgm:presLayoutVars>
      </dgm:prSet>
      <dgm:spPr/>
      <dgm:t>
        <a:bodyPr/>
        <a:lstStyle/>
        <a:p>
          <a:endParaRPr lang="en-CA"/>
        </a:p>
      </dgm:t>
    </dgm:pt>
    <dgm:pt modelId="{B94F4AE1-DD22-4F5A-95DA-8DC9962285D2}" type="pres">
      <dgm:prSet presAssocID="{3A07B876-6E28-4D88-AF91-C99DD79517AA}" presName="arrow" presStyleLbl="node1" presStyleIdx="1" presStyleCnt="2" custScaleY="100093" custRadScaleRad="78894" custRadScaleInc="34">
        <dgm:presLayoutVars>
          <dgm:bulletEnabled val="1"/>
        </dgm:presLayoutVars>
      </dgm:prSet>
      <dgm:spPr/>
      <dgm:t>
        <a:bodyPr/>
        <a:lstStyle/>
        <a:p>
          <a:endParaRPr lang="en-CA"/>
        </a:p>
      </dgm:t>
    </dgm:pt>
  </dgm:ptLst>
  <dgm:cxnLst>
    <dgm:cxn modelId="{EC3DCFCF-4889-45EE-8FAA-60B6374FF049}" type="presOf" srcId="{3A07B876-6E28-4D88-AF91-C99DD79517AA}" destId="{B94F4AE1-DD22-4F5A-95DA-8DC9962285D2}" srcOrd="0" destOrd="0" presId="urn:microsoft.com/office/officeart/2005/8/layout/arrow5"/>
    <dgm:cxn modelId="{CB209E60-25A0-489E-89F2-726992215FC4}" srcId="{3C561CD7-755A-4B92-A0A4-912A4611AD3A}" destId="{3A07B876-6E28-4D88-AF91-C99DD79517AA}" srcOrd="1" destOrd="0" parTransId="{DB6CA1B0-0598-4F72-9DDE-4A2A29817AE2}" sibTransId="{016C7A8F-7D6A-4366-9241-B820920E1A15}"/>
    <dgm:cxn modelId="{D9A1F135-6738-4929-9813-7CF7E0B069D5}" type="presOf" srcId="{3C561CD7-755A-4B92-A0A4-912A4611AD3A}" destId="{66D42925-95F9-47B5-897D-A2EEEB8AD2D5}" srcOrd="0" destOrd="0" presId="urn:microsoft.com/office/officeart/2005/8/layout/arrow5"/>
    <dgm:cxn modelId="{FF871A35-ABC0-44F0-A781-C7BFE24FBF75}" type="presOf" srcId="{B0262EA3-F6C6-41A0-B84F-7B85A71BC749}" destId="{36EC2DF0-425B-4A97-8EB7-07AD6C66A52F}" srcOrd="0" destOrd="0" presId="urn:microsoft.com/office/officeart/2005/8/layout/arrow5"/>
    <dgm:cxn modelId="{213FEE07-B896-43B7-A8A2-BF4E3C57BAA2}" srcId="{3C561CD7-755A-4B92-A0A4-912A4611AD3A}" destId="{B0262EA3-F6C6-41A0-B84F-7B85A71BC749}" srcOrd="0" destOrd="0" parTransId="{F005AE22-E3AE-471D-9C39-1DCD8B6E2E16}" sibTransId="{5F672502-64E9-4C66-ADA0-EFED6679731F}"/>
    <dgm:cxn modelId="{931FED88-DB5A-4D5B-9199-ACCE659708CF}" type="presParOf" srcId="{66D42925-95F9-47B5-897D-A2EEEB8AD2D5}" destId="{36EC2DF0-425B-4A97-8EB7-07AD6C66A52F}" srcOrd="0" destOrd="0" presId="urn:microsoft.com/office/officeart/2005/8/layout/arrow5"/>
    <dgm:cxn modelId="{AC51F406-9FD1-468A-8AFD-1F8B086953E8}" type="presParOf" srcId="{66D42925-95F9-47B5-897D-A2EEEB8AD2D5}" destId="{B94F4AE1-DD22-4F5A-95DA-8DC9962285D2}" srcOrd="1" destOrd="0" presId="urn:microsoft.com/office/officeart/2005/8/layout/arrow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3C561CD7-755A-4B92-A0A4-912A4611AD3A}" type="doc">
      <dgm:prSet loTypeId="urn:microsoft.com/office/officeart/2005/8/layout/arrow5" loCatId="process" qsTypeId="urn:microsoft.com/office/officeart/2005/8/quickstyle/simple1" qsCatId="simple" csTypeId="urn:microsoft.com/office/officeart/2005/8/colors/accent1_2" csCatId="accent1" phldr="1"/>
      <dgm:spPr/>
      <dgm:t>
        <a:bodyPr/>
        <a:lstStyle/>
        <a:p>
          <a:endParaRPr lang="en-CA"/>
        </a:p>
      </dgm:t>
    </dgm:pt>
    <dgm:pt modelId="{B0262EA3-F6C6-41A0-B84F-7B85A71BC749}">
      <dgm:prSet phldrT="[Text]"/>
      <dgm:spPr/>
      <dgm:t>
        <a:bodyPr/>
        <a:lstStyle/>
        <a:p>
          <a:r>
            <a:rPr lang="en-CA" dirty="0"/>
            <a:t>DPI/TCP</a:t>
          </a:r>
        </a:p>
      </dgm:t>
    </dgm:pt>
    <dgm:pt modelId="{F005AE22-E3AE-471D-9C39-1DCD8B6E2E16}" type="parTrans" cxnId="{213FEE07-B896-43B7-A8A2-BF4E3C57BAA2}">
      <dgm:prSet/>
      <dgm:spPr/>
      <dgm:t>
        <a:bodyPr/>
        <a:lstStyle/>
        <a:p>
          <a:endParaRPr lang="en-CA"/>
        </a:p>
      </dgm:t>
    </dgm:pt>
    <dgm:pt modelId="{5F672502-64E9-4C66-ADA0-EFED6679731F}" type="sibTrans" cxnId="{213FEE07-B896-43B7-A8A2-BF4E3C57BAA2}">
      <dgm:prSet/>
      <dgm:spPr/>
      <dgm:t>
        <a:bodyPr/>
        <a:lstStyle/>
        <a:p>
          <a:endParaRPr lang="en-CA"/>
        </a:p>
      </dgm:t>
    </dgm:pt>
    <dgm:pt modelId="{3A07B876-6E28-4D88-AF91-C99DD79517AA}">
      <dgm:prSet phldrT="[Text]"/>
      <dgm:spPr/>
      <dgm:t>
        <a:bodyPr/>
        <a:lstStyle/>
        <a:p>
          <a:r>
            <a:rPr lang="en-CA" dirty="0"/>
            <a:t>TCP/DPI</a:t>
          </a:r>
        </a:p>
      </dgm:t>
    </dgm:pt>
    <dgm:pt modelId="{DB6CA1B0-0598-4F72-9DDE-4A2A29817AE2}" type="parTrans" cxnId="{CB209E60-25A0-489E-89F2-726992215FC4}">
      <dgm:prSet/>
      <dgm:spPr/>
      <dgm:t>
        <a:bodyPr/>
        <a:lstStyle/>
        <a:p>
          <a:endParaRPr lang="en-CA"/>
        </a:p>
      </dgm:t>
    </dgm:pt>
    <dgm:pt modelId="{016C7A8F-7D6A-4366-9241-B820920E1A15}" type="sibTrans" cxnId="{CB209E60-25A0-489E-89F2-726992215FC4}">
      <dgm:prSet/>
      <dgm:spPr/>
      <dgm:t>
        <a:bodyPr/>
        <a:lstStyle/>
        <a:p>
          <a:endParaRPr lang="en-CA"/>
        </a:p>
      </dgm:t>
    </dgm:pt>
    <dgm:pt modelId="{66D42925-95F9-47B5-897D-A2EEEB8AD2D5}" type="pres">
      <dgm:prSet presAssocID="{3C561CD7-755A-4B92-A0A4-912A4611AD3A}" presName="diagram" presStyleCnt="0">
        <dgm:presLayoutVars>
          <dgm:dir/>
          <dgm:resizeHandles val="exact"/>
        </dgm:presLayoutVars>
      </dgm:prSet>
      <dgm:spPr/>
      <dgm:t>
        <a:bodyPr/>
        <a:lstStyle/>
        <a:p>
          <a:endParaRPr lang="en-CA"/>
        </a:p>
      </dgm:t>
    </dgm:pt>
    <dgm:pt modelId="{36EC2DF0-425B-4A97-8EB7-07AD6C66A52F}" type="pres">
      <dgm:prSet presAssocID="{B0262EA3-F6C6-41A0-B84F-7B85A71BC749}" presName="arrow" presStyleLbl="node1" presStyleIdx="0" presStyleCnt="2" custScaleY="100093" custRadScaleRad="78894" custRadScaleInc="34">
        <dgm:presLayoutVars>
          <dgm:bulletEnabled val="1"/>
        </dgm:presLayoutVars>
      </dgm:prSet>
      <dgm:spPr/>
      <dgm:t>
        <a:bodyPr/>
        <a:lstStyle/>
        <a:p>
          <a:endParaRPr lang="en-CA"/>
        </a:p>
      </dgm:t>
    </dgm:pt>
    <dgm:pt modelId="{B94F4AE1-DD22-4F5A-95DA-8DC9962285D2}" type="pres">
      <dgm:prSet presAssocID="{3A07B876-6E28-4D88-AF91-C99DD79517AA}" presName="arrow" presStyleLbl="node1" presStyleIdx="1" presStyleCnt="2" custScaleY="100093" custRadScaleRad="78894" custRadScaleInc="34">
        <dgm:presLayoutVars>
          <dgm:bulletEnabled val="1"/>
        </dgm:presLayoutVars>
      </dgm:prSet>
      <dgm:spPr/>
      <dgm:t>
        <a:bodyPr/>
        <a:lstStyle/>
        <a:p>
          <a:endParaRPr lang="en-CA"/>
        </a:p>
      </dgm:t>
    </dgm:pt>
  </dgm:ptLst>
  <dgm:cxnLst>
    <dgm:cxn modelId="{CB209E60-25A0-489E-89F2-726992215FC4}" srcId="{3C561CD7-755A-4B92-A0A4-912A4611AD3A}" destId="{3A07B876-6E28-4D88-AF91-C99DD79517AA}" srcOrd="1" destOrd="0" parTransId="{DB6CA1B0-0598-4F72-9DDE-4A2A29817AE2}" sibTransId="{016C7A8F-7D6A-4366-9241-B820920E1A15}"/>
    <dgm:cxn modelId="{495274C4-1C39-4389-AE83-8A789357BD01}" type="presOf" srcId="{3A07B876-6E28-4D88-AF91-C99DD79517AA}" destId="{B94F4AE1-DD22-4F5A-95DA-8DC9962285D2}" srcOrd="0" destOrd="0" presId="urn:microsoft.com/office/officeart/2005/8/layout/arrow5"/>
    <dgm:cxn modelId="{EB589F52-F86C-49B1-A325-1AD2F01A65AF}" type="presOf" srcId="{3C561CD7-755A-4B92-A0A4-912A4611AD3A}" destId="{66D42925-95F9-47B5-897D-A2EEEB8AD2D5}" srcOrd="0" destOrd="0" presId="urn:microsoft.com/office/officeart/2005/8/layout/arrow5"/>
    <dgm:cxn modelId="{E88DABB9-2EA1-43CE-B874-CE9183A8045C}" type="presOf" srcId="{B0262EA3-F6C6-41A0-B84F-7B85A71BC749}" destId="{36EC2DF0-425B-4A97-8EB7-07AD6C66A52F}" srcOrd="0" destOrd="0" presId="urn:microsoft.com/office/officeart/2005/8/layout/arrow5"/>
    <dgm:cxn modelId="{213FEE07-B896-43B7-A8A2-BF4E3C57BAA2}" srcId="{3C561CD7-755A-4B92-A0A4-912A4611AD3A}" destId="{B0262EA3-F6C6-41A0-B84F-7B85A71BC749}" srcOrd="0" destOrd="0" parTransId="{F005AE22-E3AE-471D-9C39-1DCD8B6E2E16}" sibTransId="{5F672502-64E9-4C66-ADA0-EFED6679731F}"/>
    <dgm:cxn modelId="{8F0063A9-5F00-46B8-9EB1-F27AE731CD4E}" type="presParOf" srcId="{66D42925-95F9-47B5-897D-A2EEEB8AD2D5}" destId="{36EC2DF0-425B-4A97-8EB7-07AD6C66A52F}" srcOrd="0" destOrd="0" presId="urn:microsoft.com/office/officeart/2005/8/layout/arrow5"/>
    <dgm:cxn modelId="{09497711-B4A2-466F-9D5C-579E3BA4C3FD}" type="presParOf" srcId="{66D42925-95F9-47B5-897D-A2EEEB8AD2D5}" destId="{B94F4AE1-DD22-4F5A-95DA-8DC9962285D2}" srcOrd="1" destOrd="0" presId="urn:microsoft.com/office/officeart/2005/8/layout/arrow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277D7DD0-E0AC-414C-8818-0A282C020EE5}" type="doc">
      <dgm:prSet loTypeId="urn:microsoft.com/office/officeart/2005/8/layout/vProcess5" loCatId="process" qsTypeId="urn:microsoft.com/office/officeart/2005/8/quickstyle/simple3" qsCatId="simple" csTypeId="urn:microsoft.com/office/officeart/2005/8/colors/accent1_2" csCatId="accent1" phldr="1"/>
      <dgm:spPr/>
      <dgm:t>
        <a:bodyPr/>
        <a:lstStyle/>
        <a:p>
          <a:endParaRPr lang="en-CA"/>
        </a:p>
      </dgm:t>
    </dgm:pt>
    <dgm:pt modelId="{4C598773-66BF-4AE7-A846-D16048A49F43}">
      <dgm:prSet phldrT="[Text]"/>
      <dgm:spPr/>
      <dgm:t>
        <a:bodyPr/>
        <a:lstStyle/>
        <a:p>
          <a:r>
            <a:rPr lang="en-US" dirty="0" smtClean="0"/>
            <a:t>Fringe Initialization</a:t>
          </a:r>
          <a:endParaRPr lang="en-CA" dirty="0"/>
        </a:p>
      </dgm:t>
    </dgm:pt>
    <dgm:pt modelId="{DE24430A-F002-4D54-A326-341692DE20F0}" type="parTrans" cxnId="{637F77D5-86F2-451D-B41B-6F32C98B7CAF}">
      <dgm:prSet/>
      <dgm:spPr/>
      <dgm:t>
        <a:bodyPr/>
        <a:lstStyle/>
        <a:p>
          <a:endParaRPr lang="en-CA"/>
        </a:p>
      </dgm:t>
    </dgm:pt>
    <dgm:pt modelId="{90D9B215-BDFA-4E57-84D9-66FC71847FA5}" type="sibTrans" cxnId="{637F77D5-86F2-451D-B41B-6F32C98B7CAF}">
      <dgm:prSet/>
      <dgm:spPr/>
      <dgm:t>
        <a:bodyPr/>
        <a:lstStyle/>
        <a:p>
          <a:endParaRPr lang="en-CA"/>
        </a:p>
      </dgm:t>
    </dgm:pt>
    <dgm:pt modelId="{D3B1D2DB-C595-4B9F-B8B3-319DDC19B09C}">
      <dgm:prSet phldrT="[Text]"/>
      <dgm:spPr/>
      <dgm:t>
        <a:bodyPr/>
        <a:lstStyle/>
        <a:p>
          <a:r>
            <a:rPr lang="en-US" dirty="0" smtClean="0"/>
            <a:t>TCP connection</a:t>
          </a:r>
          <a:endParaRPr lang="en-CA" dirty="0"/>
        </a:p>
      </dgm:t>
    </dgm:pt>
    <dgm:pt modelId="{16326EFB-C273-4B7D-A18C-5385117E20D1}" type="parTrans" cxnId="{E9075288-F381-4C68-AEEB-4CD072214EF7}">
      <dgm:prSet/>
      <dgm:spPr/>
      <dgm:t>
        <a:bodyPr/>
        <a:lstStyle/>
        <a:p>
          <a:endParaRPr lang="en-CA"/>
        </a:p>
      </dgm:t>
    </dgm:pt>
    <dgm:pt modelId="{1BFEC513-45B8-42A7-9728-426C89F6C1DA}" type="sibTrans" cxnId="{E9075288-F381-4C68-AEEB-4CD072214EF7}">
      <dgm:prSet/>
      <dgm:spPr/>
      <dgm:t>
        <a:bodyPr/>
        <a:lstStyle/>
        <a:p>
          <a:endParaRPr lang="en-CA"/>
        </a:p>
      </dgm:t>
    </dgm:pt>
    <dgm:pt modelId="{33AE5369-8162-41A9-8796-6D32E7BE7897}">
      <dgm:prSet phldrT="[Text]"/>
      <dgm:spPr/>
      <dgm:t>
        <a:bodyPr/>
        <a:lstStyle/>
        <a:p>
          <a:r>
            <a:rPr lang="en-CA" dirty="0" smtClean="0"/>
            <a:t>Endpoint </a:t>
          </a:r>
          <a:r>
            <a:rPr lang="en-US" dirty="0" smtClean="0"/>
            <a:t>Registration</a:t>
          </a:r>
          <a:endParaRPr lang="en-CA" dirty="0"/>
        </a:p>
      </dgm:t>
    </dgm:pt>
    <dgm:pt modelId="{79A0CF5E-0847-45D0-A70B-3FB79DC76170}" type="parTrans" cxnId="{93A3FF13-5568-47F4-893B-CCBBABD745ED}">
      <dgm:prSet/>
      <dgm:spPr/>
      <dgm:t>
        <a:bodyPr/>
        <a:lstStyle/>
        <a:p>
          <a:endParaRPr lang="en-CA"/>
        </a:p>
      </dgm:t>
    </dgm:pt>
    <dgm:pt modelId="{4F7E3752-10DE-4C9E-A0AF-EE4CAC9811A2}" type="sibTrans" cxnId="{93A3FF13-5568-47F4-893B-CCBBABD745ED}">
      <dgm:prSet/>
      <dgm:spPr/>
      <dgm:t>
        <a:bodyPr/>
        <a:lstStyle/>
        <a:p>
          <a:endParaRPr lang="en-CA"/>
        </a:p>
      </dgm:t>
    </dgm:pt>
    <dgm:pt modelId="{41E004A4-0F93-4F8E-9EDF-03A2B0113736}" type="pres">
      <dgm:prSet presAssocID="{277D7DD0-E0AC-414C-8818-0A282C020EE5}" presName="outerComposite" presStyleCnt="0">
        <dgm:presLayoutVars>
          <dgm:chMax val="5"/>
          <dgm:dir/>
          <dgm:resizeHandles val="exact"/>
        </dgm:presLayoutVars>
      </dgm:prSet>
      <dgm:spPr/>
    </dgm:pt>
    <dgm:pt modelId="{EDBC2F0B-FC99-460E-A4A1-F12EB138B418}" type="pres">
      <dgm:prSet presAssocID="{277D7DD0-E0AC-414C-8818-0A282C020EE5}" presName="dummyMaxCanvas" presStyleCnt="0">
        <dgm:presLayoutVars/>
      </dgm:prSet>
      <dgm:spPr/>
    </dgm:pt>
    <dgm:pt modelId="{74625C8B-C014-46B1-8435-2733209122BA}" type="pres">
      <dgm:prSet presAssocID="{277D7DD0-E0AC-414C-8818-0A282C020EE5}" presName="ThreeNodes_1" presStyleLbl="node1" presStyleIdx="0" presStyleCnt="3">
        <dgm:presLayoutVars>
          <dgm:bulletEnabled val="1"/>
        </dgm:presLayoutVars>
      </dgm:prSet>
      <dgm:spPr/>
    </dgm:pt>
    <dgm:pt modelId="{C1020879-1C1C-4A1F-B3F7-24FF95993DD0}" type="pres">
      <dgm:prSet presAssocID="{277D7DD0-E0AC-414C-8818-0A282C020EE5}" presName="ThreeNodes_2" presStyleLbl="node1" presStyleIdx="1" presStyleCnt="3">
        <dgm:presLayoutVars>
          <dgm:bulletEnabled val="1"/>
        </dgm:presLayoutVars>
      </dgm:prSet>
      <dgm:spPr/>
    </dgm:pt>
    <dgm:pt modelId="{6014B6EB-0151-4BBD-8A48-C9BCDA61E065}" type="pres">
      <dgm:prSet presAssocID="{277D7DD0-E0AC-414C-8818-0A282C020EE5}" presName="ThreeNodes_3" presStyleLbl="node1" presStyleIdx="2" presStyleCnt="3">
        <dgm:presLayoutVars>
          <dgm:bulletEnabled val="1"/>
        </dgm:presLayoutVars>
      </dgm:prSet>
      <dgm:spPr/>
    </dgm:pt>
    <dgm:pt modelId="{35CFDD33-656C-4CC7-841B-74F31F5B6602}" type="pres">
      <dgm:prSet presAssocID="{277D7DD0-E0AC-414C-8818-0A282C020EE5}" presName="ThreeConn_1-2" presStyleLbl="fgAccFollowNode1" presStyleIdx="0" presStyleCnt="2">
        <dgm:presLayoutVars>
          <dgm:bulletEnabled val="1"/>
        </dgm:presLayoutVars>
      </dgm:prSet>
      <dgm:spPr/>
    </dgm:pt>
    <dgm:pt modelId="{F3436313-40BA-4451-82EE-B1259142F81B}" type="pres">
      <dgm:prSet presAssocID="{277D7DD0-E0AC-414C-8818-0A282C020EE5}" presName="ThreeConn_2-3" presStyleLbl="fgAccFollowNode1" presStyleIdx="1" presStyleCnt="2">
        <dgm:presLayoutVars>
          <dgm:bulletEnabled val="1"/>
        </dgm:presLayoutVars>
      </dgm:prSet>
      <dgm:spPr/>
    </dgm:pt>
    <dgm:pt modelId="{79F6E1CD-0590-49D3-A52E-F2C31AFA19D1}" type="pres">
      <dgm:prSet presAssocID="{277D7DD0-E0AC-414C-8818-0A282C020EE5}" presName="ThreeNodes_1_text" presStyleLbl="node1" presStyleIdx="2" presStyleCnt="3">
        <dgm:presLayoutVars>
          <dgm:bulletEnabled val="1"/>
        </dgm:presLayoutVars>
      </dgm:prSet>
      <dgm:spPr/>
    </dgm:pt>
    <dgm:pt modelId="{33CFFF89-1140-49C8-B03B-8938D3B2E661}" type="pres">
      <dgm:prSet presAssocID="{277D7DD0-E0AC-414C-8818-0A282C020EE5}" presName="ThreeNodes_2_text" presStyleLbl="node1" presStyleIdx="2" presStyleCnt="3">
        <dgm:presLayoutVars>
          <dgm:bulletEnabled val="1"/>
        </dgm:presLayoutVars>
      </dgm:prSet>
      <dgm:spPr/>
    </dgm:pt>
    <dgm:pt modelId="{F2870FA0-F6AD-496C-A58D-87584617296E}" type="pres">
      <dgm:prSet presAssocID="{277D7DD0-E0AC-414C-8818-0A282C020EE5}" presName="ThreeNodes_3_text" presStyleLbl="node1" presStyleIdx="2" presStyleCnt="3">
        <dgm:presLayoutVars>
          <dgm:bulletEnabled val="1"/>
        </dgm:presLayoutVars>
      </dgm:prSet>
      <dgm:spPr/>
    </dgm:pt>
  </dgm:ptLst>
  <dgm:cxnLst>
    <dgm:cxn modelId="{28B0E067-D864-4FBC-8541-0CF2F414C81C}" type="presOf" srcId="{4C598773-66BF-4AE7-A846-D16048A49F43}" destId="{79F6E1CD-0590-49D3-A52E-F2C31AFA19D1}" srcOrd="1" destOrd="0" presId="urn:microsoft.com/office/officeart/2005/8/layout/vProcess5"/>
    <dgm:cxn modelId="{9451BCDC-C5EC-4B8B-9F56-57F828A10C28}" type="presOf" srcId="{4C598773-66BF-4AE7-A846-D16048A49F43}" destId="{74625C8B-C014-46B1-8435-2733209122BA}" srcOrd="0" destOrd="0" presId="urn:microsoft.com/office/officeart/2005/8/layout/vProcess5"/>
    <dgm:cxn modelId="{E9075288-F381-4C68-AEEB-4CD072214EF7}" srcId="{277D7DD0-E0AC-414C-8818-0A282C020EE5}" destId="{D3B1D2DB-C595-4B9F-B8B3-319DDC19B09C}" srcOrd="1" destOrd="0" parTransId="{16326EFB-C273-4B7D-A18C-5385117E20D1}" sibTransId="{1BFEC513-45B8-42A7-9728-426C89F6C1DA}"/>
    <dgm:cxn modelId="{8A6F92C1-A4AF-4A27-B2DE-9EE3C45CAB87}" type="presOf" srcId="{1BFEC513-45B8-42A7-9728-426C89F6C1DA}" destId="{F3436313-40BA-4451-82EE-B1259142F81B}" srcOrd="0" destOrd="0" presId="urn:microsoft.com/office/officeart/2005/8/layout/vProcess5"/>
    <dgm:cxn modelId="{3D094C32-56AB-4C5B-8185-B5ADBD566D3B}" type="presOf" srcId="{33AE5369-8162-41A9-8796-6D32E7BE7897}" destId="{F2870FA0-F6AD-496C-A58D-87584617296E}" srcOrd="1" destOrd="0" presId="urn:microsoft.com/office/officeart/2005/8/layout/vProcess5"/>
    <dgm:cxn modelId="{47F563A5-323B-4F12-9BBA-8A9B35437677}" type="presOf" srcId="{33AE5369-8162-41A9-8796-6D32E7BE7897}" destId="{6014B6EB-0151-4BBD-8A48-C9BCDA61E065}" srcOrd="0" destOrd="0" presId="urn:microsoft.com/office/officeart/2005/8/layout/vProcess5"/>
    <dgm:cxn modelId="{7E9DA911-9B7B-4E8E-B519-AA495A819FE3}" type="presOf" srcId="{90D9B215-BDFA-4E57-84D9-66FC71847FA5}" destId="{35CFDD33-656C-4CC7-841B-74F31F5B6602}" srcOrd="0" destOrd="0" presId="urn:microsoft.com/office/officeart/2005/8/layout/vProcess5"/>
    <dgm:cxn modelId="{CF594A38-EDA2-4430-B071-BFC33414DC1C}" type="presOf" srcId="{277D7DD0-E0AC-414C-8818-0A282C020EE5}" destId="{41E004A4-0F93-4F8E-9EDF-03A2B0113736}" srcOrd="0" destOrd="0" presId="urn:microsoft.com/office/officeart/2005/8/layout/vProcess5"/>
    <dgm:cxn modelId="{098E9F34-B640-4150-8CD8-122B893C29E0}" type="presOf" srcId="{D3B1D2DB-C595-4B9F-B8B3-319DDC19B09C}" destId="{C1020879-1C1C-4A1F-B3F7-24FF95993DD0}" srcOrd="0" destOrd="0" presId="urn:microsoft.com/office/officeart/2005/8/layout/vProcess5"/>
    <dgm:cxn modelId="{5F875F87-EC0B-4869-8B68-CB02D8ECBFB1}" type="presOf" srcId="{D3B1D2DB-C595-4B9F-B8B3-319DDC19B09C}" destId="{33CFFF89-1140-49C8-B03B-8938D3B2E661}" srcOrd="1" destOrd="0" presId="urn:microsoft.com/office/officeart/2005/8/layout/vProcess5"/>
    <dgm:cxn modelId="{93A3FF13-5568-47F4-893B-CCBBABD745ED}" srcId="{277D7DD0-E0AC-414C-8818-0A282C020EE5}" destId="{33AE5369-8162-41A9-8796-6D32E7BE7897}" srcOrd="2" destOrd="0" parTransId="{79A0CF5E-0847-45D0-A70B-3FB79DC76170}" sibTransId="{4F7E3752-10DE-4C9E-A0AF-EE4CAC9811A2}"/>
    <dgm:cxn modelId="{637F77D5-86F2-451D-B41B-6F32C98B7CAF}" srcId="{277D7DD0-E0AC-414C-8818-0A282C020EE5}" destId="{4C598773-66BF-4AE7-A846-D16048A49F43}" srcOrd="0" destOrd="0" parTransId="{DE24430A-F002-4D54-A326-341692DE20F0}" sibTransId="{90D9B215-BDFA-4E57-84D9-66FC71847FA5}"/>
    <dgm:cxn modelId="{FB2B748A-BF0A-41AB-9992-44CC7BDDE202}" type="presParOf" srcId="{41E004A4-0F93-4F8E-9EDF-03A2B0113736}" destId="{EDBC2F0B-FC99-460E-A4A1-F12EB138B418}" srcOrd="0" destOrd="0" presId="urn:microsoft.com/office/officeart/2005/8/layout/vProcess5"/>
    <dgm:cxn modelId="{7B944FA5-8242-472A-B8B7-4B0413B9E5E3}" type="presParOf" srcId="{41E004A4-0F93-4F8E-9EDF-03A2B0113736}" destId="{74625C8B-C014-46B1-8435-2733209122BA}" srcOrd="1" destOrd="0" presId="urn:microsoft.com/office/officeart/2005/8/layout/vProcess5"/>
    <dgm:cxn modelId="{41FF7B71-839F-4483-9150-E2E03BC05117}" type="presParOf" srcId="{41E004A4-0F93-4F8E-9EDF-03A2B0113736}" destId="{C1020879-1C1C-4A1F-B3F7-24FF95993DD0}" srcOrd="2" destOrd="0" presId="urn:microsoft.com/office/officeart/2005/8/layout/vProcess5"/>
    <dgm:cxn modelId="{969F7F8C-217C-4887-BFD6-A56976566971}" type="presParOf" srcId="{41E004A4-0F93-4F8E-9EDF-03A2B0113736}" destId="{6014B6EB-0151-4BBD-8A48-C9BCDA61E065}" srcOrd="3" destOrd="0" presId="urn:microsoft.com/office/officeart/2005/8/layout/vProcess5"/>
    <dgm:cxn modelId="{0D331FC1-52BF-43DB-9A6C-FF635932B7B0}" type="presParOf" srcId="{41E004A4-0F93-4F8E-9EDF-03A2B0113736}" destId="{35CFDD33-656C-4CC7-841B-74F31F5B6602}" srcOrd="4" destOrd="0" presId="urn:microsoft.com/office/officeart/2005/8/layout/vProcess5"/>
    <dgm:cxn modelId="{ECCF1E5C-0BCD-4173-BBD7-290F97B03E5D}" type="presParOf" srcId="{41E004A4-0F93-4F8E-9EDF-03A2B0113736}" destId="{F3436313-40BA-4451-82EE-B1259142F81B}" srcOrd="5" destOrd="0" presId="urn:microsoft.com/office/officeart/2005/8/layout/vProcess5"/>
    <dgm:cxn modelId="{4560D4A7-6576-4FAA-91C0-8A149E39D11A}" type="presParOf" srcId="{41E004A4-0F93-4F8E-9EDF-03A2B0113736}" destId="{79F6E1CD-0590-49D3-A52E-F2C31AFA19D1}" srcOrd="6" destOrd="0" presId="urn:microsoft.com/office/officeart/2005/8/layout/vProcess5"/>
    <dgm:cxn modelId="{9CE1F4F7-572B-4367-A0E9-1A8E6E016EF8}" type="presParOf" srcId="{41E004A4-0F93-4F8E-9EDF-03A2B0113736}" destId="{33CFFF89-1140-49C8-B03B-8938D3B2E661}" srcOrd="7" destOrd="0" presId="urn:microsoft.com/office/officeart/2005/8/layout/vProcess5"/>
    <dgm:cxn modelId="{24685D57-FF48-45CA-8FBE-DC7ED79F85DF}" type="presParOf" srcId="{41E004A4-0F93-4F8E-9EDF-03A2B0113736}" destId="{F2870FA0-F6AD-496C-A58D-87584617296E}" srcOrd="8"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039599A1-B27A-4DAD-96D6-087E14278799}" type="doc">
      <dgm:prSet loTypeId="urn:microsoft.com/office/officeart/2005/8/layout/process4" loCatId="list" qsTypeId="urn:microsoft.com/office/officeart/2005/8/quickstyle/simple3" qsCatId="simple" csTypeId="urn:microsoft.com/office/officeart/2005/8/colors/accent1_2" csCatId="accent1" phldr="1"/>
      <dgm:spPr/>
      <dgm:t>
        <a:bodyPr/>
        <a:lstStyle/>
        <a:p>
          <a:endParaRPr lang="en-CA"/>
        </a:p>
      </dgm:t>
    </dgm:pt>
    <dgm:pt modelId="{C2481637-FD80-4B2C-AE13-21A20033FBA2}">
      <dgm:prSet phldrT="[Text]"/>
      <dgm:spPr/>
      <dgm:t>
        <a:bodyPr/>
        <a:lstStyle/>
        <a:p>
          <a:r>
            <a:rPr lang="en-CA" dirty="0" smtClean="0"/>
            <a:t>Fringe PUT(input </a:t>
          </a:r>
          <a:r>
            <a:rPr lang="en-CA" dirty="0" err="1" smtClean="0"/>
            <a:t>Destination,input</a:t>
          </a:r>
          <a:r>
            <a:rPr lang="en-CA" dirty="0" smtClean="0"/>
            <a:t> Signal)</a:t>
          </a:r>
          <a:endParaRPr lang="en-CA" dirty="0"/>
        </a:p>
      </dgm:t>
    </dgm:pt>
    <dgm:pt modelId="{CCB25F6B-7D39-4E20-B885-8BE6236E8755}" type="parTrans" cxnId="{85ADA8FB-3AF3-4943-8E6D-304B4DFFD07C}">
      <dgm:prSet/>
      <dgm:spPr/>
      <dgm:t>
        <a:bodyPr/>
        <a:lstStyle/>
        <a:p>
          <a:endParaRPr lang="en-CA"/>
        </a:p>
      </dgm:t>
    </dgm:pt>
    <dgm:pt modelId="{D49E5C7D-098C-4067-8210-DEE0BCBEEC47}" type="sibTrans" cxnId="{85ADA8FB-3AF3-4943-8E6D-304B4DFFD07C}">
      <dgm:prSet/>
      <dgm:spPr/>
      <dgm:t>
        <a:bodyPr/>
        <a:lstStyle/>
        <a:p>
          <a:endParaRPr lang="en-CA"/>
        </a:p>
      </dgm:t>
    </dgm:pt>
    <dgm:pt modelId="{9CBA2E55-7ED9-4D25-A017-209A3E0C2CAA}">
      <dgm:prSet phldrT="[Text]"/>
      <dgm:spPr/>
      <dgm:t>
        <a:bodyPr/>
        <a:lstStyle/>
        <a:p>
          <a:r>
            <a:rPr lang="en-CA" dirty="0" smtClean="0"/>
            <a:t>Fringe GET</a:t>
          </a:r>
          <a:endParaRPr lang="en-CA" dirty="0"/>
        </a:p>
      </dgm:t>
    </dgm:pt>
    <dgm:pt modelId="{5D67A462-21F1-47AF-8889-A1A3DC2DB99A}" type="parTrans" cxnId="{6DCCE080-B94A-4C1A-9F22-A5348AEAE542}">
      <dgm:prSet/>
      <dgm:spPr/>
      <dgm:t>
        <a:bodyPr/>
        <a:lstStyle/>
        <a:p>
          <a:endParaRPr lang="en-CA"/>
        </a:p>
      </dgm:t>
    </dgm:pt>
    <dgm:pt modelId="{06567A3B-60AC-429A-8162-E5FE3ECA70C4}" type="sibTrans" cxnId="{6DCCE080-B94A-4C1A-9F22-A5348AEAE542}">
      <dgm:prSet/>
      <dgm:spPr/>
      <dgm:t>
        <a:bodyPr/>
        <a:lstStyle/>
        <a:p>
          <a:endParaRPr lang="en-CA"/>
        </a:p>
      </dgm:t>
    </dgm:pt>
    <dgm:pt modelId="{F78F13BE-A57B-41F9-81EB-0E6D88DC663A}">
      <dgm:prSet phldrT="[Text]"/>
      <dgm:spPr/>
      <dgm:t>
        <a:bodyPr/>
        <a:lstStyle/>
        <a:p>
          <a:r>
            <a:rPr lang="en-CA" dirty="0" smtClean="0"/>
            <a:t>Get</a:t>
          </a:r>
          <a:endParaRPr lang="en-CA" dirty="0"/>
        </a:p>
      </dgm:t>
    </dgm:pt>
    <dgm:pt modelId="{75705288-8CEE-4384-93F8-B3ED619E1EF3}" type="parTrans" cxnId="{593077AE-7708-4901-9D6F-2FCE86A096B5}">
      <dgm:prSet/>
      <dgm:spPr/>
      <dgm:t>
        <a:bodyPr/>
        <a:lstStyle/>
        <a:p>
          <a:endParaRPr lang="en-CA"/>
        </a:p>
      </dgm:t>
    </dgm:pt>
    <dgm:pt modelId="{713AD505-E6ED-485C-897D-7AE4340182E7}" type="sibTrans" cxnId="{593077AE-7708-4901-9D6F-2FCE86A096B5}">
      <dgm:prSet/>
      <dgm:spPr/>
      <dgm:t>
        <a:bodyPr/>
        <a:lstStyle/>
        <a:p>
          <a:endParaRPr lang="en-CA"/>
        </a:p>
      </dgm:t>
    </dgm:pt>
    <dgm:pt modelId="{254E8250-E323-44D2-9ECE-59A4D16AD3B4}">
      <dgm:prSet phldrT="[Text]"/>
      <dgm:spPr/>
      <dgm:t>
        <a:bodyPr/>
        <a:lstStyle/>
        <a:p>
          <a:r>
            <a:rPr lang="en-CA" dirty="0" smtClean="0"/>
            <a:t>RTL</a:t>
          </a:r>
          <a:endParaRPr lang="en-CA" dirty="0"/>
        </a:p>
      </dgm:t>
    </dgm:pt>
    <dgm:pt modelId="{ABAFFF63-8D22-4213-A6F4-FA3A7B373290}" type="parTrans" cxnId="{CCF3EF28-E8EE-4672-A0AB-19DE3C7B6F41}">
      <dgm:prSet/>
      <dgm:spPr/>
    </dgm:pt>
    <dgm:pt modelId="{8C42CE73-AF44-49FA-BEFE-CBAB0DA888E0}" type="sibTrans" cxnId="{CCF3EF28-E8EE-4672-A0AB-19DE3C7B6F41}">
      <dgm:prSet/>
      <dgm:spPr/>
    </dgm:pt>
    <dgm:pt modelId="{B824B549-F881-418D-B4F7-73C68BA3CB11}">
      <dgm:prSet phldrT="[Text]"/>
      <dgm:spPr/>
      <dgm:t>
        <a:bodyPr/>
        <a:lstStyle/>
        <a:p>
          <a:r>
            <a:rPr lang="en-CA" dirty="0" smtClean="0"/>
            <a:t>Signal DB  entry:</a:t>
          </a:r>
        </a:p>
        <a:p>
          <a:endParaRPr lang="en-CA" dirty="0"/>
        </a:p>
      </dgm:t>
    </dgm:pt>
    <dgm:pt modelId="{33851466-B0F1-4C76-A01D-3725E9E3B15D}" type="parTrans" cxnId="{AA566166-895C-4E5C-952D-7473164D3C68}">
      <dgm:prSet/>
      <dgm:spPr/>
    </dgm:pt>
    <dgm:pt modelId="{B7B0AB2F-93C0-401C-A5AE-E3BC235DE6F2}" type="sibTrans" cxnId="{AA566166-895C-4E5C-952D-7473164D3C68}">
      <dgm:prSet/>
      <dgm:spPr/>
    </dgm:pt>
    <dgm:pt modelId="{701565D3-51DE-496E-95C2-21BEAC52DF6B}">
      <dgm:prSet phldrT="[Text]"/>
      <dgm:spPr/>
      <dgm:t>
        <a:bodyPr/>
        <a:lstStyle/>
        <a:p>
          <a:endParaRPr lang="en-CA" dirty="0"/>
        </a:p>
      </dgm:t>
    </dgm:pt>
    <dgm:pt modelId="{3A8CFAD1-E8B6-494F-96DE-72CCD1DAED20}" type="parTrans" cxnId="{BEA7DCA7-A1B3-4FE1-81D6-4F8568069311}">
      <dgm:prSet/>
      <dgm:spPr/>
    </dgm:pt>
    <dgm:pt modelId="{E6E71A94-1A10-4573-84A7-992B9D78AC1E}" type="sibTrans" cxnId="{BEA7DCA7-A1B3-4FE1-81D6-4F8568069311}">
      <dgm:prSet/>
      <dgm:spPr/>
    </dgm:pt>
    <dgm:pt modelId="{EBDA009E-8623-4018-B28F-A505F4CB89E3}" type="pres">
      <dgm:prSet presAssocID="{039599A1-B27A-4DAD-96D6-087E14278799}" presName="Name0" presStyleCnt="0">
        <dgm:presLayoutVars>
          <dgm:dir/>
          <dgm:animLvl val="lvl"/>
          <dgm:resizeHandles val="exact"/>
        </dgm:presLayoutVars>
      </dgm:prSet>
      <dgm:spPr/>
      <dgm:t>
        <a:bodyPr/>
        <a:lstStyle/>
        <a:p>
          <a:endParaRPr lang="en-CA"/>
        </a:p>
      </dgm:t>
    </dgm:pt>
    <dgm:pt modelId="{11A310B3-F857-4CE1-A7DA-C766A331D5AB}" type="pres">
      <dgm:prSet presAssocID="{9CBA2E55-7ED9-4D25-A017-209A3E0C2CAA}" presName="boxAndChildren" presStyleCnt="0"/>
      <dgm:spPr/>
    </dgm:pt>
    <dgm:pt modelId="{88B34BE7-B944-4287-B4DD-80AB13BF9DDD}" type="pres">
      <dgm:prSet presAssocID="{9CBA2E55-7ED9-4D25-A017-209A3E0C2CAA}" presName="parentTextBox" presStyleLbl="node1" presStyleIdx="0" presStyleCnt="3"/>
      <dgm:spPr/>
      <dgm:t>
        <a:bodyPr/>
        <a:lstStyle/>
        <a:p>
          <a:endParaRPr lang="en-CA"/>
        </a:p>
      </dgm:t>
    </dgm:pt>
    <dgm:pt modelId="{BFE9D6AA-417C-464F-A53D-301A31A40896}" type="pres">
      <dgm:prSet presAssocID="{9CBA2E55-7ED9-4D25-A017-209A3E0C2CAA}" presName="entireBox" presStyleLbl="node1" presStyleIdx="0" presStyleCnt="3"/>
      <dgm:spPr/>
      <dgm:t>
        <a:bodyPr/>
        <a:lstStyle/>
        <a:p>
          <a:endParaRPr lang="en-CA"/>
        </a:p>
      </dgm:t>
    </dgm:pt>
    <dgm:pt modelId="{74DEE30D-99AF-4760-B3CE-7F65D6146C46}" type="pres">
      <dgm:prSet presAssocID="{9CBA2E55-7ED9-4D25-A017-209A3E0C2CAA}" presName="descendantBox" presStyleCnt="0"/>
      <dgm:spPr/>
    </dgm:pt>
    <dgm:pt modelId="{D52CE4BB-B97C-4F3B-890F-B377808E9E34}" type="pres">
      <dgm:prSet presAssocID="{F78F13BE-A57B-41F9-81EB-0E6D88DC663A}" presName="childTextBox" presStyleLbl="fgAccFollowNode1" presStyleIdx="0" presStyleCnt="3">
        <dgm:presLayoutVars>
          <dgm:bulletEnabled val="1"/>
        </dgm:presLayoutVars>
      </dgm:prSet>
      <dgm:spPr/>
      <dgm:t>
        <a:bodyPr/>
        <a:lstStyle/>
        <a:p>
          <a:endParaRPr lang="en-CA"/>
        </a:p>
      </dgm:t>
    </dgm:pt>
    <dgm:pt modelId="{97E20C23-662F-4B2A-B880-E50636961D1A}" type="pres">
      <dgm:prSet presAssocID="{D49E5C7D-098C-4067-8210-DEE0BCBEEC47}" presName="sp" presStyleCnt="0"/>
      <dgm:spPr/>
    </dgm:pt>
    <dgm:pt modelId="{5715C9B7-AF35-4C61-BA33-7377B8545660}" type="pres">
      <dgm:prSet presAssocID="{C2481637-FD80-4B2C-AE13-21A20033FBA2}" presName="arrowAndChildren" presStyleCnt="0"/>
      <dgm:spPr/>
    </dgm:pt>
    <dgm:pt modelId="{41E6000C-3D8D-4359-A257-7C687DDD88FE}" type="pres">
      <dgm:prSet presAssocID="{C2481637-FD80-4B2C-AE13-21A20033FBA2}" presName="parentTextArrow" presStyleLbl="node1" presStyleIdx="1" presStyleCnt="3"/>
      <dgm:spPr/>
      <dgm:t>
        <a:bodyPr/>
        <a:lstStyle/>
        <a:p>
          <a:endParaRPr lang="en-CA"/>
        </a:p>
      </dgm:t>
    </dgm:pt>
    <dgm:pt modelId="{9881F29E-E6CA-4F39-AFDA-2FCE1C4B09CD}" type="pres">
      <dgm:prSet presAssocID="{8C42CE73-AF44-49FA-BEFE-CBAB0DA888E0}" presName="sp" presStyleCnt="0"/>
      <dgm:spPr/>
    </dgm:pt>
    <dgm:pt modelId="{3AE21B75-0194-4BF1-8217-A0F5A99DF98B}" type="pres">
      <dgm:prSet presAssocID="{254E8250-E323-44D2-9ECE-59A4D16AD3B4}" presName="arrowAndChildren" presStyleCnt="0"/>
      <dgm:spPr/>
    </dgm:pt>
    <dgm:pt modelId="{E2455F13-DF03-463E-AC60-AE8061BD773B}" type="pres">
      <dgm:prSet presAssocID="{254E8250-E323-44D2-9ECE-59A4D16AD3B4}" presName="parentTextArrow" presStyleLbl="node1" presStyleIdx="1" presStyleCnt="3"/>
      <dgm:spPr/>
      <dgm:t>
        <a:bodyPr/>
        <a:lstStyle/>
        <a:p>
          <a:endParaRPr lang="en-CA"/>
        </a:p>
      </dgm:t>
    </dgm:pt>
    <dgm:pt modelId="{E6C04FAA-BEE9-41EF-B84F-C1FCAD0AD53A}" type="pres">
      <dgm:prSet presAssocID="{254E8250-E323-44D2-9ECE-59A4D16AD3B4}" presName="arrow" presStyleLbl="node1" presStyleIdx="2" presStyleCnt="3"/>
      <dgm:spPr/>
      <dgm:t>
        <a:bodyPr/>
        <a:lstStyle/>
        <a:p>
          <a:endParaRPr lang="en-CA"/>
        </a:p>
      </dgm:t>
    </dgm:pt>
    <dgm:pt modelId="{F088ED1D-6D06-41EC-A46A-7F412AC9BD3B}" type="pres">
      <dgm:prSet presAssocID="{254E8250-E323-44D2-9ECE-59A4D16AD3B4}" presName="descendantArrow" presStyleCnt="0"/>
      <dgm:spPr/>
    </dgm:pt>
    <dgm:pt modelId="{6AF6D6FF-7AC7-4F38-B379-91BE84FBD3D9}" type="pres">
      <dgm:prSet presAssocID="{B824B549-F881-418D-B4F7-73C68BA3CB11}" presName="childTextArrow" presStyleLbl="fgAccFollowNode1" presStyleIdx="1" presStyleCnt="3">
        <dgm:presLayoutVars>
          <dgm:bulletEnabled val="1"/>
        </dgm:presLayoutVars>
      </dgm:prSet>
      <dgm:spPr/>
      <dgm:t>
        <a:bodyPr/>
        <a:lstStyle/>
        <a:p>
          <a:endParaRPr lang="en-CA"/>
        </a:p>
      </dgm:t>
    </dgm:pt>
    <dgm:pt modelId="{D55A5524-3B25-4D88-81D8-AC43BCAB19C1}" type="pres">
      <dgm:prSet presAssocID="{701565D3-51DE-496E-95C2-21BEAC52DF6B}" presName="childTextArrow" presStyleLbl="fgAccFollowNode1" presStyleIdx="2" presStyleCnt="3">
        <dgm:presLayoutVars>
          <dgm:bulletEnabled val="1"/>
        </dgm:presLayoutVars>
      </dgm:prSet>
      <dgm:spPr/>
      <dgm:t>
        <a:bodyPr/>
        <a:lstStyle/>
        <a:p>
          <a:endParaRPr lang="en-CA"/>
        </a:p>
      </dgm:t>
    </dgm:pt>
  </dgm:ptLst>
  <dgm:cxnLst>
    <dgm:cxn modelId="{2247077D-649C-48EF-827B-FA73C15835A0}" type="presOf" srcId="{254E8250-E323-44D2-9ECE-59A4D16AD3B4}" destId="{E2455F13-DF03-463E-AC60-AE8061BD773B}" srcOrd="0" destOrd="0" presId="urn:microsoft.com/office/officeart/2005/8/layout/process4"/>
    <dgm:cxn modelId="{85ADA8FB-3AF3-4943-8E6D-304B4DFFD07C}" srcId="{039599A1-B27A-4DAD-96D6-087E14278799}" destId="{C2481637-FD80-4B2C-AE13-21A20033FBA2}" srcOrd="1" destOrd="0" parTransId="{CCB25F6B-7D39-4E20-B885-8BE6236E8755}" sibTransId="{D49E5C7D-098C-4067-8210-DEE0BCBEEC47}"/>
    <dgm:cxn modelId="{593077AE-7708-4901-9D6F-2FCE86A096B5}" srcId="{9CBA2E55-7ED9-4D25-A017-209A3E0C2CAA}" destId="{F78F13BE-A57B-41F9-81EB-0E6D88DC663A}" srcOrd="0" destOrd="0" parTransId="{75705288-8CEE-4384-93F8-B3ED619E1EF3}" sibTransId="{713AD505-E6ED-485C-897D-7AE4340182E7}"/>
    <dgm:cxn modelId="{0B3CBD35-8B21-4B7D-A110-BB58F448AE21}" type="presOf" srcId="{701565D3-51DE-496E-95C2-21BEAC52DF6B}" destId="{D55A5524-3B25-4D88-81D8-AC43BCAB19C1}" srcOrd="0" destOrd="0" presId="urn:microsoft.com/office/officeart/2005/8/layout/process4"/>
    <dgm:cxn modelId="{9704A366-5BC7-4CBD-8258-D5FCD52F3456}" type="presOf" srcId="{B824B549-F881-418D-B4F7-73C68BA3CB11}" destId="{6AF6D6FF-7AC7-4F38-B379-91BE84FBD3D9}" srcOrd="0" destOrd="0" presId="urn:microsoft.com/office/officeart/2005/8/layout/process4"/>
    <dgm:cxn modelId="{777974D9-9541-4494-8CDA-0D6FF5B5E1F0}" type="presOf" srcId="{9CBA2E55-7ED9-4D25-A017-209A3E0C2CAA}" destId="{88B34BE7-B944-4287-B4DD-80AB13BF9DDD}" srcOrd="0" destOrd="0" presId="urn:microsoft.com/office/officeart/2005/8/layout/process4"/>
    <dgm:cxn modelId="{AA566166-895C-4E5C-952D-7473164D3C68}" srcId="{254E8250-E323-44D2-9ECE-59A4D16AD3B4}" destId="{B824B549-F881-418D-B4F7-73C68BA3CB11}" srcOrd="0" destOrd="0" parTransId="{33851466-B0F1-4C76-A01D-3725E9E3B15D}" sibTransId="{B7B0AB2F-93C0-401C-A5AE-E3BC235DE6F2}"/>
    <dgm:cxn modelId="{7657FDC1-82D2-402D-B79A-EC160203B909}" type="presOf" srcId="{C2481637-FD80-4B2C-AE13-21A20033FBA2}" destId="{41E6000C-3D8D-4359-A257-7C687DDD88FE}" srcOrd="0" destOrd="0" presId="urn:microsoft.com/office/officeart/2005/8/layout/process4"/>
    <dgm:cxn modelId="{CCF3EF28-E8EE-4672-A0AB-19DE3C7B6F41}" srcId="{039599A1-B27A-4DAD-96D6-087E14278799}" destId="{254E8250-E323-44D2-9ECE-59A4D16AD3B4}" srcOrd="0" destOrd="0" parTransId="{ABAFFF63-8D22-4213-A6F4-FA3A7B373290}" sibTransId="{8C42CE73-AF44-49FA-BEFE-CBAB0DA888E0}"/>
    <dgm:cxn modelId="{BE62930B-D473-4E85-88D5-95061B7D1B96}" type="presOf" srcId="{254E8250-E323-44D2-9ECE-59A4D16AD3B4}" destId="{E6C04FAA-BEE9-41EF-B84F-C1FCAD0AD53A}" srcOrd="1" destOrd="0" presId="urn:microsoft.com/office/officeart/2005/8/layout/process4"/>
    <dgm:cxn modelId="{BEA7DCA7-A1B3-4FE1-81D6-4F8568069311}" srcId="{254E8250-E323-44D2-9ECE-59A4D16AD3B4}" destId="{701565D3-51DE-496E-95C2-21BEAC52DF6B}" srcOrd="1" destOrd="0" parTransId="{3A8CFAD1-E8B6-494F-96DE-72CCD1DAED20}" sibTransId="{E6E71A94-1A10-4573-84A7-992B9D78AC1E}"/>
    <dgm:cxn modelId="{6EBEE71C-37B1-472E-A597-23FEEE28E01B}" type="presOf" srcId="{F78F13BE-A57B-41F9-81EB-0E6D88DC663A}" destId="{D52CE4BB-B97C-4F3B-890F-B377808E9E34}" srcOrd="0" destOrd="0" presId="urn:microsoft.com/office/officeart/2005/8/layout/process4"/>
    <dgm:cxn modelId="{49E97380-EF9E-4DA5-B5C9-5D0BEB3543FC}" type="presOf" srcId="{9CBA2E55-7ED9-4D25-A017-209A3E0C2CAA}" destId="{BFE9D6AA-417C-464F-A53D-301A31A40896}" srcOrd="1" destOrd="0" presId="urn:microsoft.com/office/officeart/2005/8/layout/process4"/>
    <dgm:cxn modelId="{6DCCE080-B94A-4C1A-9F22-A5348AEAE542}" srcId="{039599A1-B27A-4DAD-96D6-087E14278799}" destId="{9CBA2E55-7ED9-4D25-A017-209A3E0C2CAA}" srcOrd="2" destOrd="0" parTransId="{5D67A462-21F1-47AF-8889-A1A3DC2DB99A}" sibTransId="{06567A3B-60AC-429A-8162-E5FE3ECA70C4}"/>
    <dgm:cxn modelId="{6E33B980-5026-4D9A-AF74-DF5FC09AF53D}" type="presOf" srcId="{039599A1-B27A-4DAD-96D6-087E14278799}" destId="{EBDA009E-8623-4018-B28F-A505F4CB89E3}" srcOrd="0" destOrd="0" presId="urn:microsoft.com/office/officeart/2005/8/layout/process4"/>
    <dgm:cxn modelId="{6680B73A-5908-4A55-B69B-3468382251C9}" type="presParOf" srcId="{EBDA009E-8623-4018-B28F-A505F4CB89E3}" destId="{11A310B3-F857-4CE1-A7DA-C766A331D5AB}" srcOrd="0" destOrd="0" presId="urn:microsoft.com/office/officeart/2005/8/layout/process4"/>
    <dgm:cxn modelId="{05FCBA90-6657-41E3-92A0-3CCD5D51AE7B}" type="presParOf" srcId="{11A310B3-F857-4CE1-A7DA-C766A331D5AB}" destId="{88B34BE7-B944-4287-B4DD-80AB13BF9DDD}" srcOrd="0" destOrd="0" presId="urn:microsoft.com/office/officeart/2005/8/layout/process4"/>
    <dgm:cxn modelId="{22A2BC67-A901-4DF3-92BB-7E7500DB20D1}" type="presParOf" srcId="{11A310B3-F857-4CE1-A7DA-C766A331D5AB}" destId="{BFE9D6AA-417C-464F-A53D-301A31A40896}" srcOrd="1" destOrd="0" presId="urn:microsoft.com/office/officeart/2005/8/layout/process4"/>
    <dgm:cxn modelId="{728E5C6F-4922-4216-9449-CA9A2EBEE341}" type="presParOf" srcId="{11A310B3-F857-4CE1-A7DA-C766A331D5AB}" destId="{74DEE30D-99AF-4760-B3CE-7F65D6146C46}" srcOrd="2" destOrd="0" presId="urn:microsoft.com/office/officeart/2005/8/layout/process4"/>
    <dgm:cxn modelId="{EF6D723B-C735-444E-B2F7-8A3C1EA03159}" type="presParOf" srcId="{74DEE30D-99AF-4760-B3CE-7F65D6146C46}" destId="{D52CE4BB-B97C-4F3B-890F-B377808E9E34}" srcOrd="0" destOrd="0" presId="urn:microsoft.com/office/officeart/2005/8/layout/process4"/>
    <dgm:cxn modelId="{201CFBEF-D851-403C-83E4-EC9E9F4414DD}" type="presParOf" srcId="{EBDA009E-8623-4018-B28F-A505F4CB89E3}" destId="{97E20C23-662F-4B2A-B880-E50636961D1A}" srcOrd="1" destOrd="0" presId="urn:microsoft.com/office/officeart/2005/8/layout/process4"/>
    <dgm:cxn modelId="{BC5D94AA-CA9F-442E-A4BB-AE3631FA140B}" type="presParOf" srcId="{EBDA009E-8623-4018-B28F-A505F4CB89E3}" destId="{5715C9B7-AF35-4C61-BA33-7377B8545660}" srcOrd="2" destOrd="0" presId="urn:microsoft.com/office/officeart/2005/8/layout/process4"/>
    <dgm:cxn modelId="{7EEDE5FA-4412-4B37-8756-BE0450CC834D}" type="presParOf" srcId="{5715C9B7-AF35-4C61-BA33-7377B8545660}" destId="{41E6000C-3D8D-4359-A257-7C687DDD88FE}" srcOrd="0" destOrd="0" presId="urn:microsoft.com/office/officeart/2005/8/layout/process4"/>
    <dgm:cxn modelId="{93616CC1-E327-439F-A0E1-5849A5CAE8E1}" type="presParOf" srcId="{EBDA009E-8623-4018-B28F-A505F4CB89E3}" destId="{9881F29E-E6CA-4F39-AFDA-2FCE1C4B09CD}" srcOrd="3" destOrd="0" presId="urn:microsoft.com/office/officeart/2005/8/layout/process4"/>
    <dgm:cxn modelId="{11E26372-8C03-4372-98BF-38EBD7A17237}" type="presParOf" srcId="{EBDA009E-8623-4018-B28F-A505F4CB89E3}" destId="{3AE21B75-0194-4BF1-8217-A0F5A99DF98B}" srcOrd="4" destOrd="0" presId="urn:microsoft.com/office/officeart/2005/8/layout/process4"/>
    <dgm:cxn modelId="{6F0D2A9B-7F29-4250-AFBB-9670449B9D13}" type="presParOf" srcId="{3AE21B75-0194-4BF1-8217-A0F5A99DF98B}" destId="{E2455F13-DF03-463E-AC60-AE8061BD773B}" srcOrd="0" destOrd="0" presId="urn:microsoft.com/office/officeart/2005/8/layout/process4"/>
    <dgm:cxn modelId="{EEED78DC-2D91-4F17-9F74-E64DC7CC53A8}" type="presParOf" srcId="{3AE21B75-0194-4BF1-8217-A0F5A99DF98B}" destId="{E6C04FAA-BEE9-41EF-B84F-C1FCAD0AD53A}" srcOrd="1" destOrd="0" presId="urn:microsoft.com/office/officeart/2005/8/layout/process4"/>
    <dgm:cxn modelId="{41EA33CE-E99C-4F58-8EC1-413AA1419E96}" type="presParOf" srcId="{3AE21B75-0194-4BF1-8217-A0F5A99DF98B}" destId="{F088ED1D-6D06-41EC-A46A-7F412AC9BD3B}" srcOrd="2" destOrd="0" presId="urn:microsoft.com/office/officeart/2005/8/layout/process4"/>
    <dgm:cxn modelId="{5D3E1A3C-8603-4235-A57C-94735E84E203}" type="presParOf" srcId="{F088ED1D-6D06-41EC-A46A-7F412AC9BD3B}" destId="{6AF6D6FF-7AC7-4F38-B379-91BE84FBD3D9}" srcOrd="0" destOrd="0" presId="urn:microsoft.com/office/officeart/2005/8/layout/process4"/>
    <dgm:cxn modelId="{C29676D1-096F-4331-9BFC-C483A5AFBCC6}" type="presParOf" srcId="{F088ED1D-6D06-41EC-A46A-7F412AC9BD3B}" destId="{D55A5524-3B25-4D88-81D8-AC43BCAB19C1}" srcOrd="1" destOrd="0" presId="urn:microsoft.com/office/officeart/2005/8/layout/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3579948D-6E48-4B7F-924A-268ED3C2600D}" type="doc">
      <dgm:prSet loTypeId="urn:microsoft.com/office/officeart/2005/8/layout/cycle5" loCatId="cycle" qsTypeId="urn:microsoft.com/office/officeart/2005/8/quickstyle/simple3" qsCatId="simple" csTypeId="urn:microsoft.com/office/officeart/2005/8/colors/accent1_2" csCatId="accent1" phldr="1"/>
      <dgm:spPr/>
      <dgm:t>
        <a:bodyPr/>
        <a:lstStyle/>
        <a:p>
          <a:endParaRPr lang="en-CA"/>
        </a:p>
      </dgm:t>
    </dgm:pt>
    <dgm:pt modelId="{C00C02AC-88F8-438F-8774-590F26F4B2E5}">
      <dgm:prSet phldrT="[Text]" phldr="1"/>
      <dgm:spPr/>
      <dgm:t>
        <a:bodyPr/>
        <a:lstStyle/>
        <a:p>
          <a:endParaRPr lang="en-CA" dirty="0"/>
        </a:p>
      </dgm:t>
    </dgm:pt>
    <dgm:pt modelId="{9B3857D7-A5F0-4C6D-A848-0E36322CAE89}" type="parTrans" cxnId="{A952E992-E47F-42A5-A963-35603C610A32}">
      <dgm:prSet/>
      <dgm:spPr/>
      <dgm:t>
        <a:bodyPr/>
        <a:lstStyle/>
        <a:p>
          <a:endParaRPr lang="en-CA"/>
        </a:p>
      </dgm:t>
    </dgm:pt>
    <dgm:pt modelId="{CE44107A-410B-4C49-BEDA-BC0F4A8F12AA}" type="sibTrans" cxnId="{A952E992-E47F-42A5-A963-35603C610A32}">
      <dgm:prSet/>
      <dgm:spPr/>
      <dgm:t>
        <a:bodyPr/>
        <a:lstStyle/>
        <a:p>
          <a:endParaRPr lang="en-CA"/>
        </a:p>
      </dgm:t>
    </dgm:pt>
    <dgm:pt modelId="{DA63A4CE-E747-4E24-B1DD-316F7E11EEDA}">
      <dgm:prSet phldrT="[Text]"/>
      <dgm:spPr/>
      <dgm:t>
        <a:bodyPr/>
        <a:lstStyle/>
        <a:p>
          <a:r>
            <a:rPr lang="en-CA" dirty="0" smtClean="0"/>
            <a:t>PUT</a:t>
          </a:r>
          <a:endParaRPr lang="en-CA" dirty="0"/>
        </a:p>
      </dgm:t>
    </dgm:pt>
    <dgm:pt modelId="{76B26F38-068E-4F33-84C8-FB8912B780EC}" type="parTrans" cxnId="{C856D1B1-C3E5-4B79-A6FC-9FE41F51DB66}">
      <dgm:prSet/>
      <dgm:spPr/>
      <dgm:t>
        <a:bodyPr/>
        <a:lstStyle/>
        <a:p>
          <a:endParaRPr lang="en-CA"/>
        </a:p>
      </dgm:t>
    </dgm:pt>
    <dgm:pt modelId="{9D36D48A-86B1-4132-B017-E47170D596D8}" type="sibTrans" cxnId="{C856D1B1-C3E5-4B79-A6FC-9FE41F51DB66}">
      <dgm:prSet/>
      <dgm:spPr/>
      <dgm:t>
        <a:bodyPr/>
        <a:lstStyle/>
        <a:p>
          <a:endParaRPr lang="en-CA"/>
        </a:p>
      </dgm:t>
    </dgm:pt>
    <dgm:pt modelId="{4652B8F5-C35F-4AEC-BCD4-D9EC52F5F0CB}">
      <dgm:prSet phldrT="[Text]" phldr="1"/>
      <dgm:spPr/>
      <dgm:t>
        <a:bodyPr/>
        <a:lstStyle/>
        <a:p>
          <a:endParaRPr lang="en-CA"/>
        </a:p>
      </dgm:t>
    </dgm:pt>
    <dgm:pt modelId="{F5C776AA-9250-4EDC-81F6-6A574DDE82B3}" type="parTrans" cxnId="{FED4B1D6-4874-4208-865C-3E41241A6382}">
      <dgm:prSet/>
      <dgm:spPr/>
      <dgm:t>
        <a:bodyPr/>
        <a:lstStyle/>
        <a:p>
          <a:endParaRPr lang="en-CA"/>
        </a:p>
      </dgm:t>
    </dgm:pt>
    <dgm:pt modelId="{2AED0A32-272D-4ADD-A6F5-53063BE1DE5F}" type="sibTrans" cxnId="{FED4B1D6-4874-4208-865C-3E41241A6382}">
      <dgm:prSet/>
      <dgm:spPr/>
      <dgm:t>
        <a:bodyPr/>
        <a:lstStyle/>
        <a:p>
          <a:endParaRPr lang="en-CA"/>
        </a:p>
      </dgm:t>
    </dgm:pt>
    <dgm:pt modelId="{46B89FF9-82B1-4089-9E72-48271D678254}">
      <dgm:prSet phldrT="[Text]" phldr="1"/>
      <dgm:spPr/>
      <dgm:t>
        <a:bodyPr/>
        <a:lstStyle/>
        <a:p>
          <a:endParaRPr lang="en-CA"/>
        </a:p>
      </dgm:t>
    </dgm:pt>
    <dgm:pt modelId="{F3973732-55AD-4C6E-B550-5CE1B3D9AE20}" type="parTrans" cxnId="{B528EAD3-3606-42FE-97AA-4D784ABF19EB}">
      <dgm:prSet/>
      <dgm:spPr/>
      <dgm:t>
        <a:bodyPr/>
        <a:lstStyle/>
        <a:p>
          <a:endParaRPr lang="en-CA"/>
        </a:p>
      </dgm:t>
    </dgm:pt>
    <dgm:pt modelId="{E1AEC3CE-569F-498B-96F1-9ED9D661872A}" type="sibTrans" cxnId="{B528EAD3-3606-42FE-97AA-4D784ABF19EB}">
      <dgm:prSet/>
      <dgm:spPr/>
      <dgm:t>
        <a:bodyPr/>
        <a:lstStyle/>
        <a:p>
          <a:endParaRPr lang="en-CA"/>
        </a:p>
      </dgm:t>
    </dgm:pt>
    <dgm:pt modelId="{E1645ECF-D9EA-4916-A008-1FF4DDCDEDD0}">
      <dgm:prSet phldrT="[Text]" phldr="1"/>
      <dgm:spPr/>
      <dgm:t>
        <a:bodyPr/>
        <a:lstStyle/>
        <a:p>
          <a:endParaRPr lang="en-CA"/>
        </a:p>
      </dgm:t>
    </dgm:pt>
    <dgm:pt modelId="{31837E49-A0AC-4CBA-A7E4-954B1340AF96}" type="parTrans" cxnId="{CEC59695-FEBE-4DC0-B167-1AD59A922CF1}">
      <dgm:prSet/>
      <dgm:spPr/>
      <dgm:t>
        <a:bodyPr/>
        <a:lstStyle/>
        <a:p>
          <a:endParaRPr lang="en-CA"/>
        </a:p>
      </dgm:t>
    </dgm:pt>
    <dgm:pt modelId="{DD0F7234-7C23-4721-A0CD-88CA35765417}" type="sibTrans" cxnId="{CEC59695-FEBE-4DC0-B167-1AD59A922CF1}">
      <dgm:prSet/>
      <dgm:spPr/>
      <dgm:t>
        <a:bodyPr/>
        <a:lstStyle/>
        <a:p>
          <a:endParaRPr lang="en-CA"/>
        </a:p>
      </dgm:t>
    </dgm:pt>
    <dgm:pt modelId="{17913782-03CB-4FC4-A6A9-2969546D9436}" type="pres">
      <dgm:prSet presAssocID="{3579948D-6E48-4B7F-924A-268ED3C2600D}" presName="cycle" presStyleCnt="0">
        <dgm:presLayoutVars>
          <dgm:dir/>
          <dgm:resizeHandles val="exact"/>
        </dgm:presLayoutVars>
      </dgm:prSet>
      <dgm:spPr/>
      <dgm:t>
        <a:bodyPr/>
        <a:lstStyle/>
        <a:p>
          <a:endParaRPr lang="en-CA"/>
        </a:p>
      </dgm:t>
    </dgm:pt>
    <dgm:pt modelId="{0EB158BA-C801-4667-9D5D-659D1A15E041}" type="pres">
      <dgm:prSet presAssocID="{C00C02AC-88F8-438F-8774-590F26F4B2E5}" presName="node" presStyleLbl="node1" presStyleIdx="0" presStyleCnt="5">
        <dgm:presLayoutVars>
          <dgm:bulletEnabled val="1"/>
        </dgm:presLayoutVars>
      </dgm:prSet>
      <dgm:spPr/>
      <dgm:t>
        <a:bodyPr/>
        <a:lstStyle/>
        <a:p>
          <a:endParaRPr lang="en-CA"/>
        </a:p>
      </dgm:t>
    </dgm:pt>
    <dgm:pt modelId="{E37428D1-B7AE-48BD-BFE6-FD65AE0B477A}" type="pres">
      <dgm:prSet presAssocID="{C00C02AC-88F8-438F-8774-590F26F4B2E5}" presName="spNode" presStyleCnt="0"/>
      <dgm:spPr/>
    </dgm:pt>
    <dgm:pt modelId="{8CFBDA4D-94E9-4611-B0E6-BA1CA5B60056}" type="pres">
      <dgm:prSet presAssocID="{CE44107A-410B-4C49-BEDA-BC0F4A8F12AA}" presName="sibTrans" presStyleLbl="sibTrans1D1" presStyleIdx="0" presStyleCnt="5"/>
      <dgm:spPr/>
      <dgm:t>
        <a:bodyPr/>
        <a:lstStyle/>
        <a:p>
          <a:endParaRPr lang="en-CA"/>
        </a:p>
      </dgm:t>
    </dgm:pt>
    <dgm:pt modelId="{BCACFA86-0DBD-42BD-AE07-D060C1A925A9}" type="pres">
      <dgm:prSet presAssocID="{DA63A4CE-E747-4E24-B1DD-316F7E11EEDA}" presName="node" presStyleLbl="node1" presStyleIdx="1" presStyleCnt="5">
        <dgm:presLayoutVars>
          <dgm:bulletEnabled val="1"/>
        </dgm:presLayoutVars>
      </dgm:prSet>
      <dgm:spPr/>
      <dgm:t>
        <a:bodyPr/>
        <a:lstStyle/>
        <a:p>
          <a:endParaRPr lang="en-CA"/>
        </a:p>
      </dgm:t>
    </dgm:pt>
    <dgm:pt modelId="{EFC3B083-EFCA-4F39-8870-D740C08A37F9}" type="pres">
      <dgm:prSet presAssocID="{DA63A4CE-E747-4E24-B1DD-316F7E11EEDA}" presName="spNode" presStyleCnt="0"/>
      <dgm:spPr/>
    </dgm:pt>
    <dgm:pt modelId="{9C38FE4C-2520-40FD-BD95-D236EDBBE345}" type="pres">
      <dgm:prSet presAssocID="{9D36D48A-86B1-4132-B017-E47170D596D8}" presName="sibTrans" presStyleLbl="sibTrans1D1" presStyleIdx="1" presStyleCnt="5"/>
      <dgm:spPr/>
      <dgm:t>
        <a:bodyPr/>
        <a:lstStyle/>
        <a:p>
          <a:endParaRPr lang="en-CA"/>
        </a:p>
      </dgm:t>
    </dgm:pt>
    <dgm:pt modelId="{53A94A2D-C481-40A0-A9F3-8B633414827F}" type="pres">
      <dgm:prSet presAssocID="{4652B8F5-C35F-4AEC-BCD4-D9EC52F5F0CB}" presName="node" presStyleLbl="node1" presStyleIdx="2" presStyleCnt="5">
        <dgm:presLayoutVars>
          <dgm:bulletEnabled val="1"/>
        </dgm:presLayoutVars>
      </dgm:prSet>
      <dgm:spPr/>
      <dgm:t>
        <a:bodyPr/>
        <a:lstStyle/>
        <a:p>
          <a:endParaRPr lang="en-CA"/>
        </a:p>
      </dgm:t>
    </dgm:pt>
    <dgm:pt modelId="{29074464-2A0E-4B46-B60C-39CB74F01219}" type="pres">
      <dgm:prSet presAssocID="{4652B8F5-C35F-4AEC-BCD4-D9EC52F5F0CB}" presName="spNode" presStyleCnt="0"/>
      <dgm:spPr/>
    </dgm:pt>
    <dgm:pt modelId="{14147959-F7E0-42F0-964C-F74C066EB2D7}" type="pres">
      <dgm:prSet presAssocID="{2AED0A32-272D-4ADD-A6F5-53063BE1DE5F}" presName="sibTrans" presStyleLbl="sibTrans1D1" presStyleIdx="2" presStyleCnt="5"/>
      <dgm:spPr/>
      <dgm:t>
        <a:bodyPr/>
        <a:lstStyle/>
        <a:p>
          <a:endParaRPr lang="en-CA"/>
        </a:p>
      </dgm:t>
    </dgm:pt>
    <dgm:pt modelId="{008F3E1B-1828-44F5-B7F6-7F71B9176F0E}" type="pres">
      <dgm:prSet presAssocID="{46B89FF9-82B1-4089-9E72-48271D678254}" presName="node" presStyleLbl="node1" presStyleIdx="3" presStyleCnt="5">
        <dgm:presLayoutVars>
          <dgm:bulletEnabled val="1"/>
        </dgm:presLayoutVars>
      </dgm:prSet>
      <dgm:spPr/>
      <dgm:t>
        <a:bodyPr/>
        <a:lstStyle/>
        <a:p>
          <a:endParaRPr lang="en-CA"/>
        </a:p>
      </dgm:t>
    </dgm:pt>
    <dgm:pt modelId="{A1FDFEE8-0D92-4ACE-B71E-FF2BA6BCDCC6}" type="pres">
      <dgm:prSet presAssocID="{46B89FF9-82B1-4089-9E72-48271D678254}" presName="spNode" presStyleCnt="0"/>
      <dgm:spPr/>
    </dgm:pt>
    <dgm:pt modelId="{300EA4B2-C52F-468E-9D56-F899E13CAB7B}" type="pres">
      <dgm:prSet presAssocID="{E1AEC3CE-569F-498B-96F1-9ED9D661872A}" presName="sibTrans" presStyleLbl="sibTrans1D1" presStyleIdx="3" presStyleCnt="5"/>
      <dgm:spPr/>
      <dgm:t>
        <a:bodyPr/>
        <a:lstStyle/>
        <a:p>
          <a:endParaRPr lang="en-CA"/>
        </a:p>
      </dgm:t>
    </dgm:pt>
    <dgm:pt modelId="{D9E87F8F-D39B-4B23-8AF2-C763C06790BB}" type="pres">
      <dgm:prSet presAssocID="{E1645ECF-D9EA-4916-A008-1FF4DDCDEDD0}" presName="node" presStyleLbl="node1" presStyleIdx="4" presStyleCnt="5">
        <dgm:presLayoutVars>
          <dgm:bulletEnabled val="1"/>
        </dgm:presLayoutVars>
      </dgm:prSet>
      <dgm:spPr/>
      <dgm:t>
        <a:bodyPr/>
        <a:lstStyle/>
        <a:p>
          <a:endParaRPr lang="en-CA"/>
        </a:p>
      </dgm:t>
    </dgm:pt>
    <dgm:pt modelId="{AC55662D-307C-4B04-B6E7-FD3A105E9CA0}" type="pres">
      <dgm:prSet presAssocID="{E1645ECF-D9EA-4916-A008-1FF4DDCDEDD0}" presName="spNode" presStyleCnt="0"/>
      <dgm:spPr/>
    </dgm:pt>
    <dgm:pt modelId="{99DB7980-EA4D-407D-AE66-6114E16B02E1}" type="pres">
      <dgm:prSet presAssocID="{DD0F7234-7C23-4721-A0CD-88CA35765417}" presName="sibTrans" presStyleLbl="sibTrans1D1" presStyleIdx="4" presStyleCnt="5"/>
      <dgm:spPr/>
      <dgm:t>
        <a:bodyPr/>
        <a:lstStyle/>
        <a:p>
          <a:endParaRPr lang="en-CA"/>
        </a:p>
      </dgm:t>
    </dgm:pt>
  </dgm:ptLst>
  <dgm:cxnLst>
    <dgm:cxn modelId="{B46BA70F-3341-46AC-AC52-15A5F57B05E6}" type="presOf" srcId="{9D36D48A-86B1-4132-B017-E47170D596D8}" destId="{9C38FE4C-2520-40FD-BD95-D236EDBBE345}" srcOrd="0" destOrd="0" presId="urn:microsoft.com/office/officeart/2005/8/layout/cycle5"/>
    <dgm:cxn modelId="{B528EAD3-3606-42FE-97AA-4D784ABF19EB}" srcId="{3579948D-6E48-4B7F-924A-268ED3C2600D}" destId="{46B89FF9-82B1-4089-9E72-48271D678254}" srcOrd="3" destOrd="0" parTransId="{F3973732-55AD-4C6E-B550-5CE1B3D9AE20}" sibTransId="{E1AEC3CE-569F-498B-96F1-9ED9D661872A}"/>
    <dgm:cxn modelId="{C856D1B1-C3E5-4B79-A6FC-9FE41F51DB66}" srcId="{3579948D-6E48-4B7F-924A-268ED3C2600D}" destId="{DA63A4CE-E747-4E24-B1DD-316F7E11EEDA}" srcOrd="1" destOrd="0" parTransId="{76B26F38-068E-4F33-84C8-FB8912B780EC}" sibTransId="{9D36D48A-86B1-4132-B017-E47170D596D8}"/>
    <dgm:cxn modelId="{FED4B1D6-4874-4208-865C-3E41241A6382}" srcId="{3579948D-6E48-4B7F-924A-268ED3C2600D}" destId="{4652B8F5-C35F-4AEC-BCD4-D9EC52F5F0CB}" srcOrd="2" destOrd="0" parTransId="{F5C776AA-9250-4EDC-81F6-6A574DDE82B3}" sibTransId="{2AED0A32-272D-4ADD-A6F5-53063BE1DE5F}"/>
    <dgm:cxn modelId="{3F273F0C-E164-4165-82CA-A53CAA24EF04}" type="presOf" srcId="{2AED0A32-272D-4ADD-A6F5-53063BE1DE5F}" destId="{14147959-F7E0-42F0-964C-F74C066EB2D7}" srcOrd="0" destOrd="0" presId="urn:microsoft.com/office/officeart/2005/8/layout/cycle5"/>
    <dgm:cxn modelId="{50ACC9C3-D374-492C-A5FD-530007784251}" type="presOf" srcId="{C00C02AC-88F8-438F-8774-590F26F4B2E5}" destId="{0EB158BA-C801-4667-9D5D-659D1A15E041}" srcOrd="0" destOrd="0" presId="urn:microsoft.com/office/officeart/2005/8/layout/cycle5"/>
    <dgm:cxn modelId="{48F453D4-42BE-480B-A863-99C2248863C8}" type="presOf" srcId="{4652B8F5-C35F-4AEC-BCD4-D9EC52F5F0CB}" destId="{53A94A2D-C481-40A0-A9F3-8B633414827F}" srcOrd="0" destOrd="0" presId="urn:microsoft.com/office/officeart/2005/8/layout/cycle5"/>
    <dgm:cxn modelId="{14CE720E-C96A-4FBD-9EDF-9A088F65AC27}" type="presOf" srcId="{CE44107A-410B-4C49-BEDA-BC0F4A8F12AA}" destId="{8CFBDA4D-94E9-4611-B0E6-BA1CA5B60056}" srcOrd="0" destOrd="0" presId="urn:microsoft.com/office/officeart/2005/8/layout/cycle5"/>
    <dgm:cxn modelId="{CEC59695-FEBE-4DC0-B167-1AD59A922CF1}" srcId="{3579948D-6E48-4B7F-924A-268ED3C2600D}" destId="{E1645ECF-D9EA-4916-A008-1FF4DDCDEDD0}" srcOrd="4" destOrd="0" parTransId="{31837E49-A0AC-4CBA-A7E4-954B1340AF96}" sibTransId="{DD0F7234-7C23-4721-A0CD-88CA35765417}"/>
    <dgm:cxn modelId="{EB4F3F26-0072-46DA-822B-730D15001EC0}" type="presOf" srcId="{E1AEC3CE-569F-498B-96F1-9ED9D661872A}" destId="{300EA4B2-C52F-468E-9D56-F899E13CAB7B}" srcOrd="0" destOrd="0" presId="urn:microsoft.com/office/officeart/2005/8/layout/cycle5"/>
    <dgm:cxn modelId="{A952E992-E47F-42A5-A963-35603C610A32}" srcId="{3579948D-6E48-4B7F-924A-268ED3C2600D}" destId="{C00C02AC-88F8-438F-8774-590F26F4B2E5}" srcOrd="0" destOrd="0" parTransId="{9B3857D7-A5F0-4C6D-A848-0E36322CAE89}" sibTransId="{CE44107A-410B-4C49-BEDA-BC0F4A8F12AA}"/>
    <dgm:cxn modelId="{9B7B463C-27ED-49C9-A917-C1B834BB066A}" type="presOf" srcId="{DD0F7234-7C23-4721-A0CD-88CA35765417}" destId="{99DB7980-EA4D-407D-AE66-6114E16B02E1}" srcOrd="0" destOrd="0" presId="urn:microsoft.com/office/officeart/2005/8/layout/cycle5"/>
    <dgm:cxn modelId="{F5038360-6B61-4CBA-A9EE-F5DF110BE515}" type="presOf" srcId="{DA63A4CE-E747-4E24-B1DD-316F7E11EEDA}" destId="{BCACFA86-0DBD-42BD-AE07-D060C1A925A9}" srcOrd="0" destOrd="0" presId="urn:microsoft.com/office/officeart/2005/8/layout/cycle5"/>
    <dgm:cxn modelId="{9D280AA4-D964-4C2A-9E7D-AACA60059C69}" type="presOf" srcId="{E1645ECF-D9EA-4916-A008-1FF4DDCDEDD0}" destId="{D9E87F8F-D39B-4B23-8AF2-C763C06790BB}" srcOrd="0" destOrd="0" presId="urn:microsoft.com/office/officeart/2005/8/layout/cycle5"/>
    <dgm:cxn modelId="{73251AAD-4144-4E89-AECE-010A3DB7FD28}" type="presOf" srcId="{3579948D-6E48-4B7F-924A-268ED3C2600D}" destId="{17913782-03CB-4FC4-A6A9-2969546D9436}" srcOrd="0" destOrd="0" presId="urn:microsoft.com/office/officeart/2005/8/layout/cycle5"/>
    <dgm:cxn modelId="{B44ADDA6-7C18-457B-B616-266063025F7A}" type="presOf" srcId="{46B89FF9-82B1-4089-9E72-48271D678254}" destId="{008F3E1B-1828-44F5-B7F6-7F71B9176F0E}" srcOrd="0" destOrd="0" presId="urn:microsoft.com/office/officeart/2005/8/layout/cycle5"/>
    <dgm:cxn modelId="{EE2FB891-442B-4FAB-843D-E0C36861CB08}" type="presParOf" srcId="{17913782-03CB-4FC4-A6A9-2969546D9436}" destId="{0EB158BA-C801-4667-9D5D-659D1A15E041}" srcOrd="0" destOrd="0" presId="urn:microsoft.com/office/officeart/2005/8/layout/cycle5"/>
    <dgm:cxn modelId="{4EB753E3-B35A-40D1-9B39-957FF057C200}" type="presParOf" srcId="{17913782-03CB-4FC4-A6A9-2969546D9436}" destId="{E37428D1-B7AE-48BD-BFE6-FD65AE0B477A}" srcOrd="1" destOrd="0" presId="urn:microsoft.com/office/officeart/2005/8/layout/cycle5"/>
    <dgm:cxn modelId="{B9D058B9-10A6-4E93-86DB-CD350162DA7F}" type="presParOf" srcId="{17913782-03CB-4FC4-A6A9-2969546D9436}" destId="{8CFBDA4D-94E9-4611-B0E6-BA1CA5B60056}" srcOrd="2" destOrd="0" presId="urn:microsoft.com/office/officeart/2005/8/layout/cycle5"/>
    <dgm:cxn modelId="{5259F820-9F01-49C3-B70C-1B8637E2E937}" type="presParOf" srcId="{17913782-03CB-4FC4-A6A9-2969546D9436}" destId="{BCACFA86-0DBD-42BD-AE07-D060C1A925A9}" srcOrd="3" destOrd="0" presId="urn:microsoft.com/office/officeart/2005/8/layout/cycle5"/>
    <dgm:cxn modelId="{E6BDCB7C-8047-4824-9997-7C454F347B06}" type="presParOf" srcId="{17913782-03CB-4FC4-A6A9-2969546D9436}" destId="{EFC3B083-EFCA-4F39-8870-D740C08A37F9}" srcOrd="4" destOrd="0" presId="urn:microsoft.com/office/officeart/2005/8/layout/cycle5"/>
    <dgm:cxn modelId="{C5E846E8-B90B-4231-94EE-6BA685C8DD3C}" type="presParOf" srcId="{17913782-03CB-4FC4-A6A9-2969546D9436}" destId="{9C38FE4C-2520-40FD-BD95-D236EDBBE345}" srcOrd="5" destOrd="0" presId="urn:microsoft.com/office/officeart/2005/8/layout/cycle5"/>
    <dgm:cxn modelId="{286F4841-ED93-4471-B9EA-7C42B7962BBD}" type="presParOf" srcId="{17913782-03CB-4FC4-A6A9-2969546D9436}" destId="{53A94A2D-C481-40A0-A9F3-8B633414827F}" srcOrd="6" destOrd="0" presId="urn:microsoft.com/office/officeart/2005/8/layout/cycle5"/>
    <dgm:cxn modelId="{D1CD2C87-9F95-4F85-90F9-843E9A6A9D0E}" type="presParOf" srcId="{17913782-03CB-4FC4-A6A9-2969546D9436}" destId="{29074464-2A0E-4B46-B60C-39CB74F01219}" srcOrd="7" destOrd="0" presId="urn:microsoft.com/office/officeart/2005/8/layout/cycle5"/>
    <dgm:cxn modelId="{8996A986-4D41-46A5-A69F-2BB93B61DCBF}" type="presParOf" srcId="{17913782-03CB-4FC4-A6A9-2969546D9436}" destId="{14147959-F7E0-42F0-964C-F74C066EB2D7}" srcOrd="8" destOrd="0" presId="urn:microsoft.com/office/officeart/2005/8/layout/cycle5"/>
    <dgm:cxn modelId="{81CBFE8F-E797-4631-8CDE-4184ABA9259D}" type="presParOf" srcId="{17913782-03CB-4FC4-A6A9-2969546D9436}" destId="{008F3E1B-1828-44F5-B7F6-7F71B9176F0E}" srcOrd="9" destOrd="0" presId="urn:microsoft.com/office/officeart/2005/8/layout/cycle5"/>
    <dgm:cxn modelId="{4320B197-D03B-4EB2-9241-0E613E25C376}" type="presParOf" srcId="{17913782-03CB-4FC4-A6A9-2969546D9436}" destId="{A1FDFEE8-0D92-4ACE-B71E-FF2BA6BCDCC6}" srcOrd="10" destOrd="0" presId="urn:microsoft.com/office/officeart/2005/8/layout/cycle5"/>
    <dgm:cxn modelId="{23A77F2C-A296-448F-A4E3-401DB8634F41}" type="presParOf" srcId="{17913782-03CB-4FC4-A6A9-2969546D9436}" destId="{300EA4B2-C52F-468E-9D56-F899E13CAB7B}" srcOrd="11" destOrd="0" presId="urn:microsoft.com/office/officeart/2005/8/layout/cycle5"/>
    <dgm:cxn modelId="{46A34A96-79B2-4A1D-B4A8-20E4210F3A11}" type="presParOf" srcId="{17913782-03CB-4FC4-A6A9-2969546D9436}" destId="{D9E87F8F-D39B-4B23-8AF2-C763C06790BB}" srcOrd="12" destOrd="0" presId="urn:microsoft.com/office/officeart/2005/8/layout/cycle5"/>
    <dgm:cxn modelId="{26CFEA35-552C-4DC8-83E5-71FE596ABB70}" type="presParOf" srcId="{17913782-03CB-4FC4-A6A9-2969546D9436}" destId="{AC55662D-307C-4B04-B6E7-FD3A105E9CA0}" srcOrd="13" destOrd="0" presId="urn:microsoft.com/office/officeart/2005/8/layout/cycle5"/>
    <dgm:cxn modelId="{F7B83EA0-F70C-40C2-83A0-4164563E7540}" type="presParOf" srcId="{17913782-03CB-4FC4-A6A9-2969546D9436}" destId="{99DB7980-EA4D-407D-AE66-6114E16B02E1}" srcOrd="14" destOrd="0" presId="urn:microsoft.com/office/officeart/2005/8/layout/cycle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3579948D-6E48-4B7F-924A-268ED3C2600D}" type="doc">
      <dgm:prSet loTypeId="urn:microsoft.com/office/officeart/2005/8/layout/cycle5" loCatId="cycle" qsTypeId="urn:microsoft.com/office/officeart/2005/8/quickstyle/simple3" qsCatId="simple" csTypeId="urn:microsoft.com/office/officeart/2005/8/colors/accent1_2" csCatId="accent1" phldr="1"/>
      <dgm:spPr/>
      <dgm:t>
        <a:bodyPr/>
        <a:lstStyle/>
        <a:p>
          <a:endParaRPr lang="en-CA"/>
        </a:p>
      </dgm:t>
    </dgm:pt>
    <dgm:pt modelId="{8FF3EBD2-530E-4DC9-ADA8-AE6A38514CB9}">
      <dgm:prSet phldrT="[Text]" phldr="1"/>
      <dgm:spPr/>
      <dgm:t>
        <a:bodyPr/>
        <a:lstStyle/>
        <a:p>
          <a:endParaRPr lang="en-CA" dirty="0"/>
        </a:p>
      </dgm:t>
    </dgm:pt>
    <dgm:pt modelId="{24887389-5201-48C4-A6CA-FED41D39DEC6}" type="parTrans" cxnId="{23E92CFE-41CB-4D51-B113-CDF983C5C64D}">
      <dgm:prSet/>
      <dgm:spPr/>
      <dgm:t>
        <a:bodyPr/>
        <a:lstStyle/>
        <a:p>
          <a:endParaRPr lang="en-CA"/>
        </a:p>
      </dgm:t>
    </dgm:pt>
    <dgm:pt modelId="{B7001D6A-8CE5-4E50-8E7F-D517F60F8832}" type="sibTrans" cxnId="{23E92CFE-41CB-4D51-B113-CDF983C5C64D}">
      <dgm:prSet/>
      <dgm:spPr/>
      <dgm:t>
        <a:bodyPr/>
        <a:lstStyle/>
        <a:p>
          <a:endParaRPr lang="en-CA"/>
        </a:p>
      </dgm:t>
    </dgm:pt>
    <dgm:pt modelId="{736070A9-827E-43B4-AA1F-143E982E4547}">
      <dgm:prSet phldrT="[Text]"/>
      <dgm:spPr/>
      <dgm:t>
        <a:bodyPr/>
        <a:lstStyle/>
        <a:p>
          <a:r>
            <a:rPr lang="en-CA" dirty="0" smtClean="0"/>
            <a:t>Send </a:t>
          </a:r>
          <a:endParaRPr lang="en-CA" dirty="0"/>
        </a:p>
      </dgm:t>
    </dgm:pt>
    <dgm:pt modelId="{BCEB9B30-06A1-4EEC-BBF3-12C2EF71639B}" type="parTrans" cxnId="{8608946A-D1FE-4FFC-92E9-E2F9036CC8E8}">
      <dgm:prSet/>
      <dgm:spPr/>
      <dgm:t>
        <a:bodyPr/>
        <a:lstStyle/>
        <a:p>
          <a:endParaRPr lang="en-CA"/>
        </a:p>
      </dgm:t>
    </dgm:pt>
    <dgm:pt modelId="{E8AD37BE-788E-4884-A406-8C515F0A6AB9}" type="sibTrans" cxnId="{8608946A-D1FE-4FFC-92E9-E2F9036CC8E8}">
      <dgm:prSet/>
      <dgm:spPr/>
      <dgm:t>
        <a:bodyPr/>
        <a:lstStyle/>
        <a:p>
          <a:endParaRPr lang="en-CA"/>
        </a:p>
      </dgm:t>
    </dgm:pt>
    <dgm:pt modelId="{B3D2801C-BA4D-4787-A177-D144EF1E3E93}">
      <dgm:prSet phldrT="[Text]" phldr="1"/>
      <dgm:spPr/>
      <dgm:t>
        <a:bodyPr/>
        <a:lstStyle/>
        <a:p>
          <a:endParaRPr lang="en-CA"/>
        </a:p>
      </dgm:t>
    </dgm:pt>
    <dgm:pt modelId="{8B7B725D-3F35-427A-A9E5-28FCC01FEB81}" type="parTrans" cxnId="{A11E76CE-429C-4518-8829-DE4BC20DB916}">
      <dgm:prSet/>
      <dgm:spPr/>
      <dgm:t>
        <a:bodyPr/>
        <a:lstStyle/>
        <a:p>
          <a:endParaRPr lang="en-CA"/>
        </a:p>
      </dgm:t>
    </dgm:pt>
    <dgm:pt modelId="{BF1119E1-CD87-47EB-8953-005FDFC25B78}" type="sibTrans" cxnId="{A11E76CE-429C-4518-8829-DE4BC20DB916}">
      <dgm:prSet/>
      <dgm:spPr/>
      <dgm:t>
        <a:bodyPr/>
        <a:lstStyle/>
        <a:p>
          <a:endParaRPr lang="en-CA"/>
        </a:p>
      </dgm:t>
    </dgm:pt>
    <dgm:pt modelId="{4BF3612D-2E8A-406A-8BD0-A46CD010C38E}">
      <dgm:prSet phldrT="[Text]" phldr="1"/>
      <dgm:spPr/>
      <dgm:t>
        <a:bodyPr/>
        <a:lstStyle/>
        <a:p>
          <a:endParaRPr lang="en-CA" dirty="0"/>
        </a:p>
      </dgm:t>
    </dgm:pt>
    <dgm:pt modelId="{B7237BA0-6E13-456F-B812-0CC8B09B4EFC}" type="parTrans" cxnId="{C9D339C1-C96C-422B-8292-06211ED77C8E}">
      <dgm:prSet/>
      <dgm:spPr/>
      <dgm:t>
        <a:bodyPr/>
        <a:lstStyle/>
        <a:p>
          <a:endParaRPr lang="en-CA"/>
        </a:p>
      </dgm:t>
    </dgm:pt>
    <dgm:pt modelId="{F21121FA-E116-44D4-93A1-80761FD6D1C0}" type="sibTrans" cxnId="{C9D339C1-C96C-422B-8292-06211ED77C8E}">
      <dgm:prSet/>
      <dgm:spPr/>
      <dgm:t>
        <a:bodyPr/>
        <a:lstStyle/>
        <a:p>
          <a:endParaRPr lang="en-CA"/>
        </a:p>
      </dgm:t>
    </dgm:pt>
    <dgm:pt modelId="{27759327-5FE9-4D52-B2BE-592594C27849}">
      <dgm:prSet phldrT="[Text]"/>
      <dgm:spPr/>
      <dgm:t>
        <a:bodyPr/>
        <a:lstStyle/>
        <a:p>
          <a:r>
            <a:rPr lang="en-CA" smtClean="0"/>
            <a:t>TCP</a:t>
          </a:r>
          <a:endParaRPr lang="en-CA" dirty="0"/>
        </a:p>
      </dgm:t>
    </dgm:pt>
    <dgm:pt modelId="{0965B83D-7C2B-4ADA-9EB0-448F068FAB6B}" type="parTrans" cxnId="{50AADB39-32E3-4C70-8CFA-771986120D47}">
      <dgm:prSet/>
      <dgm:spPr/>
      <dgm:t>
        <a:bodyPr/>
        <a:lstStyle/>
        <a:p>
          <a:endParaRPr lang="en-CA"/>
        </a:p>
      </dgm:t>
    </dgm:pt>
    <dgm:pt modelId="{8143225B-2DE2-4DF9-BFD6-C286ABC17597}" type="sibTrans" cxnId="{50AADB39-32E3-4C70-8CFA-771986120D47}">
      <dgm:prSet/>
      <dgm:spPr/>
      <dgm:t>
        <a:bodyPr/>
        <a:lstStyle/>
        <a:p>
          <a:endParaRPr lang="en-CA"/>
        </a:p>
      </dgm:t>
    </dgm:pt>
    <dgm:pt modelId="{9F4FBCB7-8F4C-4EEF-9BC2-08DEE3743C0B}" type="pres">
      <dgm:prSet presAssocID="{3579948D-6E48-4B7F-924A-268ED3C2600D}" presName="cycle" presStyleCnt="0">
        <dgm:presLayoutVars>
          <dgm:dir/>
          <dgm:resizeHandles val="exact"/>
        </dgm:presLayoutVars>
      </dgm:prSet>
      <dgm:spPr/>
      <dgm:t>
        <a:bodyPr/>
        <a:lstStyle/>
        <a:p>
          <a:endParaRPr lang="en-CA"/>
        </a:p>
      </dgm:t>
    </dgm:pt>
    <dgm:pt modelId="{BA709C25-3A96-458F-830F-167F7C01B5E5}" type="pres">
      <dgm:prSet presAssocID="{8FF3EBD2-530E-4DC9-ADA8-AE6A38514CB9}" presName="node" presStyleLbl="node1" presStyleIdx="0" presStyleCnt="5">
        <dgm:presLayoutVars>
          <dgm:bulletEnabled val="1"/>
        </dgm:presLayoutVars>
      </dgm:prSet>
      <dgm:spPr/>
      <dgm:t>
        <a:bodyPr/>
        <a:lstStyle/>
        <a:p>
          <a:endParaRPr lang="en-CA"/>
        </a:p>
      </dgm:t>
    </dgm:pt>
    <dgm:pt modelId="{A1578C06-E4C3-4E3F-BDA1-EF373A71793D}" type="pres">
      <dgm:prSet presAssocID="{8FF3EBD2-530E-4DC9-ADA8-AE6A38514CB9}" presName="spNode" presStyleCnt="0"/>
      <dgm:spPr/>
    </dgm:pt>
    <dgm:pt modelId="{CC4FCD2E-D1AD-4163-946F-0446F9034550}" type="pres">
      <dgm:prSet presAssocID="{B7001D6A-8CE5-4E50-8E7F-D517F60F8832}" presName="sibTrans" presStyleLbl="sibTrans1D1" presStyleIdx="0" presStyleCnt="5"/>
      <dgm:spPr/>
      <dgm:t>
        <a:bodyPr/>
        <a:lstStyle/>
        <a:p>
          <a:endParaRPr lang="en-CA"/>
        </a:p>
      </dgm:t>
    </dgm:pt>
    <dgm:pt modelId="{3DEDDD6B-1AC5-43BA-BE17-861E5C52575D}" type="pres">
      <dgm:prSet presAssocID="{736070A9-827E-43B4-AA1F-143E982E4547}" presName="node" presStyleLbl="node1" presStyleIdx="1" presStyleCnt="5">
        <dgm:presLayoutVars>
          <dgm:bulletEnabled val="1"/>
        </dgm:presLayoutVars>
      </dgm:prSet>
      <dgm:spPr/>
      <dgm:t>
        <a:bodyPr/>
        <a:lstStyle/>
        <a:p>
          <a:endParaRPr lang="en-CA"/>
        </a:p>
      </dgm:t>
    </dgm:pt>
    <dgm:pt modelId="{D28C2C09-4404-48E9-91DA-1A354BF7C1A0}" type="pres">
      <dgm:prSet presAssocID="{736070A9-827E-43B4-AA1F-143E982E4547}" presName="spNode" presStyleCnt="0"/>
      <dgm:spPr/>
    </dgm:pt>
    <dgm:pt modelId="{C11010C3-194C-4BEB-83E1-977A269F5980}" type="pres">
      <dgm:prSet presAssocID="{E8AD37BE-788E-4884-A406-8C515F0A6AB9}" presName="sibTrans" presStyleLbl="sibTrans1D1" presStyleIdx="1" presStyleCnt="5"/>
      <dgm:spPr/>
      <dgm:t>
        <a:bodyPr/>
        <a:lstStyle/>
        <a:p>
          <a:endParaRPr lang="en-CA"/>
        </a:p>
      </dgm:t>
    </dgm:pt>
    <dgm:pt modelId="{66984448-CA1E-4F45-9C14-E189AB476527}" type="pres">
      <dgm:prSet presAssocID="{27759327-5FE9-4D52-B2BE-592594C27849}" presName="node" presStyleLbl="node1" presStyleIdx="2" presStyleCnt="5">
        <dgm:presLayoutVars>
          <dgm:bulletEnabled val="1"/>
        </dgm:presLayoutVars>
      </dgm:prSet>
      <dgm:spPr/>
      <dgm:t>
        <a:bodyPr/>
        <a:lstStyle/>
        <a:p>
          <a:endParaRPr lang="en-CA"/>
        </a:p>
      </dgm:t>
    </dgm:pt>
    <dgm:pt modelId="{388FBBA3-49E8-4054-AAD1-8855D17BF858}" type="pres">
      <dgm:prSet presAssocID="{27759327-5FE9-4D52-B2BE-592594C27849}" presName="spNode" presStyleCnt="0"/>
      <dgm:spPr/>
    </dgm:pt>
    <dgm:pt modelId="{4256098E-DE45-4E4D-BDA5-9AC74E0DD854}" type="pres">
      <dgm:prSet presAssocID="{8143225B-2DE2-4DF9-BFD6-C286ABC17597}" presName="sibTrans" presStyleLbl="sibTrans1D1" presStyleIdx="2" presStyleCnt="5"/>
      <dgm:spPr/>
      <dgm:t>
        <a:bodyPr/>
        <a:lstStyle/>
        <a:p>
          <a:endParaRPr lang="en-CA"/>
        </a:p>
      </dgm:t>
    </dgm:pt>
    <dgm:pt modelId="{DBFACBFD-3661-4461-803C-CB9563D5F752}" type="pres">
      <dgm:prSet presAssocID="{B3D2801C-BA4D-4787-A177-D144EF1E3E93}" presName="node" presStyleLbl="node1" presStyleIdx="3" presStyleCnt="5">
        <dgm:presLayoutVars>
          <dgm:bulletEnabled val="1"/>
        </dgm:presLayoutVars>
      </dgm:prSet>
      <dgm:spPr/>
      <dgm:t>
        <a:bodyPr/>
        <a:lstStyle/>
        <a:p>
          <a:endParaRPr lang="en-CA"/>
        </a:p>
      </dgm:t>
    </dgm:pt>
    <dgm:pt modelId="{B23C0185-1D0E-4153-A166-E287BA7747D6}" type="pres">
      <dgm:prSet presAssocID="{B3D2801C-BA4D-4787-A177-D144EF1E3E93}" presName="spNode" presStyleCnt="0"/>
      <dgm:spPr/>
    </dgm:pt>
    <dgm:pt modelId="{4BD5EFE5-3947-43EF-BC43-C58480000AEC}" type="pres">
      <dgm:prSet presAssocID="{BF1119E1-CD87-47EB-8953-005FDFC25B78}" presName="sibTrans" presStyleLbl="sibTrans1D1" presStyleIdx="3" presStyleCnt="5"/>
      <dgm:spPr/>
      <dgm:t>
        <a:bodyPr/>
        <a:lstStyle/>
        <a:p>
          <a:endParaRPr lang="en-CA"/>
        </a:p>
      </dgm:t>
    </dgm:pt>
    <dgm:pt modelId="{2699AE6A-3D33-4510-B111-144F3FFEB7C8}" type="pres">
      <dgm:prSet presAssocID="{4BF3612D-2E8A-406A-8BD0-A46CD010C38E}" presName="node" presStyleLbl="node1" presStyleIdx="4" presStyleCnt="5">
        <dgm:presLayoutVars>
          <dgm:bulletEnabled val="1"/>
        </dgm:presLayoutVars>
      </dgm:prSet>
      <dgm:spPr/>
      <dgm:t>
        <a:bodyPr/>
        <a:lstStyle/>
        <a:p>
          <a:endParaRPr lang="en-CA"/>
        </a:p>
      </dgm:t>
    </dgm:pt>
    <dgm:pt modelId="{800DE340-5AC2-45BF-9F87-CEB6CD3E580D}" type="pres">
      <dgm:prSet presAssocID="{4BF3612D-2E8A-406A-8BD0-A46CD010C38E}" presName="spNode" presStyleCnt="0"/>
      <dgm:spPr/>
    </dgm:pt>
    <dgm:pt modelId="{91FB59C3-522A-427F-A2CA-444B3484A0B5}" type="pres">
      <dgm:prSet presAssocID="{F21121FA-E116-44D4-93A1-80761FD6D1C0}" presName="sibTrans" presStyleLbl="sibTrans1D1" presStyleIdx="4" presStyleCnt="5"/>
      <dgm:spPr/>
      <dgm:t>
        <a:bodyPr/>
        <a:lstStyle/>
        <a:p>
          <a:endParaRPr lang="en-CA"/>
        </a:p>
      </dgm:t>
    </dgm:pt>
  </dgm:ptLst>
  <dgm:cxnLst>
    <dgm:cxn modelId="{0A8A9CE3-42B1-46A2-A377-14DD46B8F7DF}" type="presOf" srcId="{3579948D-6E48-4B7F-924A-268ED3C2600D}" destId="{9F4FBCB7-8F4C-4EEF-9BC2-08DEE3743C0B}" srcOrd="0" destOrd="0" presId="urn:microsoft.com/office/officeart/2005/8/layout/cycle5"/>
    <dgm:cxn modelId="{23E92CFE-41CB-4D51-B113-CDF983C5C64D}" srcId="{3579948D-6E48-4B7F-924A-268ED3C2600D}" destId="{8FF3EBD2-530E-4DC9-ADA8-AE6A38514CB9}" srcOrd="0" destOrd="0" parTransId="{24887389-5201-48C4-A6CA-FED41D39DEC6}" sibTransId="{B7001D6A-8CE5-4E50-8E7F-D517F60F8832}"/>
    <dgm:cxn modelId="{C9D339C1-C96C-422B-8292-06211ED77C8E}" srcId="{3579948D-6E48-4B7F-924A-268ED3C2600D}" destId="{4BF3612D-2E8A-406A-8BD0-A46CD010C38E}" srcOrd="4" destOrd="0" parTransId="{B7237BA0-6E13-456F-B812-0CC8B09B4EFC}" sibTransId="{F21121FA-E116-44D4-93A1-80761FD6D1C0}"/>
    <dgm:cxn modelId="{50AADB39-32E3-4C70-8CFA-771986120D47}" srcId="{3579948D-6E48-4B7F-924A-268ED3C2600D}" destId="{27759327-5FE9-4D52-B2BE-592594C27849}" srcOrd="2" destOrd="0" parTransId="{0965B83D-7C2B-4ADA-9EB0-448F068FAB6B}" sibTransId="{8143225B-2DE2-4DF9-BFD6-C286ABC17597}"/>
    <dgm:cxn modelId="{0E6B45FF-45B0-4A4D-BB04-DCDE8A85D1A3}" type="presOf" srcId="{27759327-5FE9-4D52-B2BE-592594C27849}" destId="{66984448-CA1E-4F45-9C14-E189AB476527}" srcOrd="0" destOrd="0" presId="urn:microsoft.com/office/officeart/2005/8/layout/cycle5"/>
    <dgm:cxn modelId="{A11E76CE-429C-4518-8829-DE4BC20DB916}" srcId="{3579948D-6E48-4B7F-924A-268ED3C2600D}" destId="{B3D2801C-BA4D-4787-A177-D144EF1E3E93}" srcOrd="3" destOrd="0" parTransId="{8B7B725D-3F35-427A-A9E5-28FCC01FEB81}" sibTransId="{BF1119E1-CD87-47EB-8953-005FDFC25B78}"/>
    <dgm:cxn modelId="{424BBE11-ACE0-4BE3-AFBB-D4D3CD7C261B}" type="presOf" srcId="{B3D2801C-BA4D-4787-A177-D144EF1E3E93}" destId="{DBFACBFD-3661-4461-803C-CB9563D5F752}" srcOrd="0" destOrd="0" presId="urn:microsoft.com/office/officeart/2005/8/layout/cycle5"/>
    <dgm:cxn modelId="{55B02E7D-84C2-4F9B-A8A9-569FE52BE59C}" type="presOf" srcId="{E8AD37BE-788E-4884-A406-8C515F0A6AB9}" destId="{C11010C3-194C-4BEB-83E1-977A269F5980}" srcOrd="0" destOrd="0" presId="urn:microsoft.com/office/officeart/2005/8/layout/cycle5"/>
    <dgm:cxn modelId="{8608946A-D1FE-4FFC-92E9-E2F9036CC8E8}" srcId="{3579948D-6E48-4B7F-924A-268ED3C2600D}" destId="{736070A9-827E-43B4-AA1F-143E982E4547}" srcOrd="1" destOrd="0" parTransId="{BCEB9B30-06A1-4EEC-BBF3-12C2EF71639B}" sibTransId="{E8AD37BE-788E-4884-A406-8C515F0A6AB9}"/>
    <dgm:cxn modelId="{0A007D2E-9FD5-450D-A6FE-8AE4C83C0ACC}" type="presOf" srcId="{F21121FA-E116-44D4-93A1-80761FD6D1C0}" destId="{91FB59C3-522A-427F-A2CA-444B3484A0B5}" srcOrd="0" destOrd="0" presId="urn:microsoft.com/office/officeart/2005/8/layout/cycle5"/>
    <dgm:cxn modelId="{C605F231-6C7C-4223-BE61-853EAE7EC126}" type="presOf" srcId="{736070A9-827E-43B4-AA1F-143E982E4547}" destId="{3DEDDD6B-1AC5-43BA-BE17-861E5C52575D}" srcOrd="0" destOrd="0" presId="urn:microsoft.com/office/officeart/2005/8/layout/cycle5"/>
    <dgm:cxn modelId="{B18246C6-855A-4E36-8CB3-E4DCACEC665D}" type="presOf" srcId="{8FF3EBD2-530E-4DC9-ADA8-AE6A38514CB9}" destId="{BA709C25-3A96-458F-830F-167F7C01B5E5}" srcOrd="0" destOrd="0" presId="urn:microsoft.com/office/officeart/2005/8/layout/cycle5"/>
    <dgm:cxn modelId="{AD61D8A3-3780-411B-8151-8FFFB966E8CD}" type="presOf" srcId="{4BF3612D-2E8A-406A-8BD0-A46CD010C38E}" destId="{2699AE6A-3D33-4510-B111-144F3FFEB7C8}" srcOrd="0" destOrd="0" presId="urn:microsoft.com/office/officeart/2005/8/layout/cycle5"/>
    <dgm:cxn modelId="{A92FC09C-16B4-4F36-A0D3-BC47D1B617CC}" type="presOf" srcId="{BF1119E1-CD87-47EB-8953-005FDFC25B78}" destId="{4BD5EFE5-3947-43EF-BC43-C58480000AEC}" srcOrd="0" destOrd="0" presId="urn:microsoft.com/office/officeart/2005/8/layout/cycle5"/>
    <dgm:cxn modelId="{A542DFF1-8863-4949-A110-5C65F2D9EFA2}" type="presOf" srcId="{B7001D6A-8CE5-4E50-8E7F-D517F60F8832}" destId="{CC4FCD2E-D1AD-4163-946F-0446F9034550}" srcOrd="0" destOrd="0" presId="urn:microsoft.com/office/officeart/2005/8/layout/cycle5"/>
    <dgm:cxn modelId="{F2FA3D15-83B3-4F60-8152-EBFE40C52919}" type="presOf" srcId="{8143225B-2DE2-4DF9-BFD6-C286ABC17597}" destId="{4256098E-DE45-4E4D-BDA5-9AC74E0DD854}" srcOrd="0" destOrd="0" presId="urn:microsoft.com/office/officeart/2005/8/layout/cycle5"/>
    <dgm:cxn modelId="{B82D4F57-BEC7-43CE-8AC9-CDCE459F4E71}" type="presParOf" srcId="{9F4FBCB7-8F4C-4EEF-9BC2-08DEE3743C0B}" destId="{BA709C25-3A96-458F-830F-167F7C01B5E5}" srcOrd="0" destOrd="0" presId="urn:microsoft.com/office/officeart/2005/8/layout/cycle5"/>
    <dgm:cxn modelId="{0BAB164A-48A8-46EA-B58D-26D81DB26E38}" type="presParOf" srcId="{9F4FBCB7-8F4C-4EEF-9BC2-08DEE3743C0B}" destId="{A1578C06-E4C3-4E3F-BDA1-EF373A71793D}" srcOrd="1" destOrd="0" presId="urn:microsoft.com/office/officeart/2005/8/layout/cycle5"/>
    <dgm:cxn modelId="{86E5D7DC-5AEB-4A82-A7D7-024F62144AF1}" type="presParOf" srcId="{9F4FBCB7-8F4C-4EEF-9BC2-08DEE3743C0B}" destId="{CC4FCD2E-D1AD-4163-946F-0446F9034550}" srcOrd="2" destOrd="0" presId="urn:microsoft.com/office/officeart/2005/8/layout/cycle5"/>
    <dgm:cxn modelId="{8412FD09-7B1C-4532-8CB0-2C51D315520D}" type="presParOf" srcId="{9F4FBCB7-8F4C-4EEF-9BC2-08DEE3743C0B}" destId="{3DEDDD6B-1AC5-43BA-BE17-861E5C52575D}" srcOrd="3" destOrd="0" presId="urn:microsoft.com/office/officeart/2005/8/layout/cycle5"/>
    <dgm:cxn modelId="{231AFB6D-E268-4168-8481-653C3E4733E1}" type="presParOf" srcId="{9F4FBCB7-8F4C-4EEF-9BC2-08DEE3743C0B}" destId="{D28C2C09-4404-48E9-91DA-1A354BF7C1A0}" srcOrd="4" destOrd="0" presId="urn:microsoft.com/office/officeart/2005/8/layout/cycle5"/>
    <dgm:cxn modelId="{3303A14C-80A5-431D-B765-3CEBCE427E29}" type="presParOf" srcId="{9F4FBCB7-8F4C-4EEF-9BC2-08DEE3743C0B}" destId="{C11010C3-194C-4BEB-83E1-977A269F5980}" srcOrd="5" destOrd="0" presId="urn:microsoft.com/office/officeart/2005/8/layout/cycle5"/>
    <dgm:cxn modelId="{460DEC49-F70F-46AD-B542-3A07C3C2CEA4}" type="presParOf" srcId="{9F4FBCB7-8F4C-4EEF-9BC2-08DEE3743C0B}" destId="{66984448-CA1E-4F45-9C14-E189AB476527}" srcOrd="6" destOrd="0" presId="urn:microsoft.com/office/officeart/2005/8/layout/cycle5"/>
    <dgm:cxn modelId="{695597D7-4EB4-4BB2-896A-3985F0735390}" type="presParOf" srcId="{9F4FBCB7-8F4C-4EEF-9BC2-08DEE3743C0B}" destId="{388FBBA3-49E8-4054-AAD1-8855D17BF858}" srcOrd="7" destOrd="0" presId="urn:microsoft.com/office/officeart/2005/8/layout/cycle5"/>
    <dgm:cxn modelId="{2E3926B4-FED8-473A-B176-6B5C288805D1}" type="presParOf" srcId="{9F4FBCB7-8F4C-4EEF-9BC2-08DEE3743C0B}" destId="{4256098E-DE45-4E4D-BDA5-9AC74E0DD854}" srcOrd="8" destOrd="0" presId="urn:microsoft.com/office/officeart/2005/8/layout/cycle5"/>
    <dgm:cxn modelId="{28439E61-EB06-42D6-8911-9803FE96172D}" type="presParOf" srcId="{9F4FBCB7-8F4C-4EEF-9BC2-08DEE3743C0B}" destId="{DBFACBFD-3661-4461-803C-CB9563D5F752}" srcOrd="9" destOrd="0" presId="urn:microsoft.com/office/officeart/2005/8/layout/cycle5"/>
    <dgm:cxn modelId="{9A91C7D4-B6B1-46A2-9D75-7FCDF3777E33}" type="presParOf" srcId="{9F4FBCB7-8F4C-4EEF-9BC2-08DEE3743C0B}" destId="{B23C0185-1D0E-4153-A166-E287BA7747D6}" srcOrd="10" destOrd="0" presId="urn:microsoft.com/office/officeart/2005/8/layout/cycle5"/>
    <dgm:cxn modelId="{3F658754-AFA2-4F93-804A-A4ABE63EA7C1}" type="presParOf" srcId="{9F4FBCB7-8F4C-4EEF-9BC2-08DEE3743C0B}" destId="{4BD5EFE5-3947-43EF-BC43-C58480000AEC}" srcOrd="11" destOrd="0" presId="urn:microsoft.com/office/officeart/2005/8/layout/cycle5"/>
    <dgm:cxn modelId="{FF0B7DFF-EE6F-41F3-ABED-B1687398179A}" type="presParOf" srcId="{9F4FBCB7-8F4C-4EEF-9BC2-08DEE3743C0B}" destId="{2699AE6A-3D33-4510-B111-144F3FFEB7C8}" srcOrd="12" destOrd="0" presId="urn:microsoft.com/office/officeart/2005/8/layout/cycle5"/>
    <dgm:cxn modelId="{C0F4CB18-A6C2-4341-8822-BB7603C0EAEA}" type="presParOf" srcId="{9F4FBCB7-8F4C-4EEF-9BC2-08DEE3743C0B}" destId="{800DE340-5AC2-45BF-9F87-CEB6CD3E580D}" srcOrd="13" destOrd="0" presId="urn:microsoft.com/office/officeart/2005/8/layout/cycle5"/>
    <dgm:cxn modelId="{85435A30-7A3D-473E-A277-40E5C750D813}" type="presParOf" srcId="{9F4FBCB7-8F4C-4EEF-9BC2-08DEE3743C0B}" destId="{91FB59C3-522A-427F-A2CA-444B3484A0B5}" srcOrd="14" destOrd="0" presId="urn:microsoft.com/office/officeart/2005/8/layout/cycle5"/>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8FAE35F2-26B5-40DF-BA43-18A03747EBBF}" type="doc">
      <dgm:prSet loTypeId="urn:diagrams.loki3.com/VaryingWidthList" loCatId="list" qsTypeId="urn:microsoft.com/office/officeart/2005/8/quickstyle/simple3" qsCatId="simple" csTypeId="urn:microsoft.com/office/officeart/2005/8/colors/accent1_2" csCatId="accent1" phldr="1"/>
      <dgm:spPr/>
      <dgm:t>
        <a:bodyPr/>
        <a:lstStyle/>
        <a:p>
          <a:endParaRPr lang="en-CA"/>
        </a:p>
      </dgm:t>
    </dgm:pt>
    <dgm:pt modelId="{E61F060F-A1AD-4637-B9BD-B695B8399A30}">
      <dgm:prSet phldrT="[Text]"/>
      <dgm:spPr/>
      <dgm:t>
        <a:bodyPr/>
        <a:lstStyle/>
        <a:p>
          <a:r>
            <a:rPr lang="en-CA" dirty="0" err="1" smtClean="0"/>
            <a:t>SrcDsts_db</a:t>
          </a:r>
          <a:r>
            <a:rPr lang="en-CA" dirty="0" smtClean="0"/>
            <a:t>[</a:t>
          </a:r>
          <a:r>
            <a:rPr lang="en-CA" dirty="0" err="1" smtClean="0"/>
            <a:t>indx</a:t>
          </a:r>
          <a:r>
            <a:rPr lang="en-CA" dirty="0" smtClean="0"/>
            <a:t>].</a:t>
          </a:r>
          <a:r>
            <a:rPr lang="en-CA" dirty="0" err="1" smtClean="0"/>
            <a:t>signal_status</a:t>
          </a:r>
          <a:endParaRPr lang="en-CA" dirty="0" smtClean="0"/>
        </a:p>
        <a:p>
          <a:r>
            <a:rPr lang="en-CA" dirty="0" smtClean="0"/>
            <a:t> FRNG_SIGNAL_VALID_PUT</a:t>
          </a:r>
          <a:endParaRPr lang="en-CA" dirty="0"/>
        </a:p>
      </dgm:t>
    </dgm:pt>
    <dgm:pt modelId="{DBE05641-9847-4B2B-9108-FF3C3C2D0FE9}" type="parTrans" cxnId="{1493A3FA-9D08-4259-B728-BBEEFDBB1CCA}">
      <dgm:prSet/>
      <dgm:spPr/>
      <dgm:t>
        <a:bodyPr/>
        <a:lstStyle/>
        <a:p>
          <a:endParaRPr lang="en-CA"/>
        </a:p>
      </dgm:t>
    </dgm:pt>
    <dgm:pt modelId="{86EF9252-1766-4023-BC8B-0CDC7535A46F}" type="sibTrans" cxnId="{1493A3FA-9D08-4259-B728-BBEEFDBB1CCA}">
      <dgm:prSet/>
      <dgm:spPr/>
      <dgm:t>
        <a:bodyPr/>
        <a:lstStyle/>
        <a:p>
          <a:endParaRPr lang="en-CA"/>
        </a:p>
      </dgm:t>
    </dgm:pt>
    <dgm:pt modelId="{63710BAB-E18A-4959-9D7E-3B7E3AF6B06D}">
      <dgm:prSet/>
      <dgm:spPr/>
      <dgm:t>
        <a:bodyPr/>
        <a:lstStyle/>
        <a:p>
          <a:pPr rtl="0"/>
          <a:r>
            <a:rPr lang="en-CA" dirty="0" err="1" smtClean="0"/>
            <a:t>signals_db</a:t>
          </a:r>
          <a:r>
            <a:rPr lang="en-CA" dirty="0" smtClean="0"/>
            <a:t>[</a:t>
          </a:r>
          <a:r>
            <a:rPr lang="en-CA" dirty="0" err="1" smtClean="0"/>
            <a:t>indx</a:t>
          </a:r>
          <a:r>
            <a:rPr lang="en-CA" dirty="0" smtClean="0"/>
            <a:t>].</a:t>
          </a:r>
          <a:r>
            <a:rPr lang="en-CA" dirty="0" err="1"/>
            <a:t>signal_valid</a:t>
          </a:r>
          <a:r>
            <a:rPr lang="en-CA" dirty="0"/>
            <a:t> </a:t>
          </a:r>
          <a:r>
            <a:rPr lang="en-CA" dirty="0" smtClean="0"/>
            <a:t>  FRNG_SIGNAL_VALID_PUT</a:t>
          </a:r>
          <a:endParaRPr lang="en-CA" dirty="0"/>
        </a:p>
      </dgm:t>
    </dgm:pt>
    <dgm:pt modelId="{828E85EF-E582-41AF-A1CF-6042B8822AD1}" type="parTrans" cxnId="{AB79498E-1A6F-421F-9A16-CA9E4039210F}">
      <dgm:prSet/>
      <dgm:spPr/>
      <dgm:t>
        <a:bodyPr/>
        <a:lstStyle/>
        <a:p>
          <a:endParaRPr lang="en-CA"/>
        </a:p>
      </dgm:t>
    </dgm:pt>
    <dgm:pt modelId="{2C9B6099-939B-482A-97E2-2AC74E7C1316}" type="sibTrans" cxnId="{AB79498E-1A6F-421F-9A16-CA9E4039210F}">
      <dgm:prSet/>
      <dgm:spPr/>
      <dgm:t>
        <a:bodyPr/>
        <a:lstStyle/>
        <a:p>
          <a:endParaRPr lang="en-CA"/>
        </a:p>
      </dgm:t>
    </dgm:pt>
    <dgm:pt modelId="{08D7B574-9FE3-45EF-8D4F-5D7BC93DCA4D}">
      <dgm:prSet/>
      <dgm:spPr/>
      <dgm:t>
        <a:bodyPr/>
        <a:lstStyle/>
        <a:p>
          <a:r>
            <a:rPr lang="en-CA" dirty="0" err="1" smtClean="0"/>
            <a:t>signals_db_payloads</a:t>
          </a:r>
          <a:endParaRPr lang="en-CA" dirty="0"/>
        </a:p>
      </dgm:t>
    </dgm:pt>
    <dgm:pt modelId="{C638631A-48F9-44B2-BBAC-8571A3ACFFEA}" type="parTrans" cxnId="{2BB1E97E-C7D5-41DF-AEF0-774BC0C4C2D2}">
      <dgm:prSet/>
      <dgm:spPr/>
      <dgm:t>
        <a:bodyPr/>
        <a:lstStyle/>
        <a:p>
          <a:endParaRPr lang="en-CA"/>
        </a:p>
      </dgm:t>
    </dgm:pt>
    <dgm:pt modelId="{53A6856B-56F9-4361-8693-ABD101DCB91A}" type="sibTrans" cxnId="{2BB1E97E-C7D5-41DF-AEF0-774BC0C4C2D2}">
      <dgm:prSet/>
      <dgm:spPr/>
      <dgm:t>
        <a:bodyPr/>
        <a:lstStyle/>
        <a:p>
          <a:endParaRPr lang="en-CA"/>
        </a:p>
      </dgm:t>
    </dgm:pt>
    <dgm:pt modelId="{2F8D35C4-B3E0-4DF8-849E-2BCD4DFA2AC4}">
      <dgm:prSet/>
      <dgm:spPr/>
      <dgm:t>
        <a:bodyPr/>
        <a:lstStyle/>
        <a:p>
          <a:pPr rtl="0"/>
          <a:r>
            <a:rPr lang="en-CA" dirty="0" smtClean="0"/>
            <a:t>FRNG_SIGNAL_VALID_PUT</a:t>
          </a:r>
          <a:endParaRPr lang="en-CA" dirty="0"/>
        </a:p>
      </dgm:t>
    </dgm:pt>
    <dgm:pt modelId="{E0B1495E-6FC9-468A-897E-B442D7D36731}" type="parTrans" cxnId="{8FC28EB3-7753-43C7-A4B5-752E461E92C2}">
      <dgm:prSet/>
      <dgm:spPr/>
      <dgm:t>
        <a:bodyPr/>
        <a:lstStyle/>
        <a:p>
          <a:endParaRPr lang="en-CA"/>
        </a:p>
      </dgm:t>
    </dgm:pt>
    <dgm:pt modelId="{6C69F018-649F-47B2-9801-8A8426DB213A}" type="sibTrans" cxnId="{8FC28EB3-7753-43C7-A4B5-752E461E92C2}">
      <dgm:prSet/>
      <dgm:spPr/>
      <dgm:t>
        <a:bodyPr/>
        <a:lstStyle/>
        <a:p>
          <a:endParaRPr lang="en-CA"/>
        </a:p>
      </dgm:t>
    </dgm:pt>
    <dgm:pt modelId="{0C9899C1-7015-42AB-BCE5-2A090865B40E}" type="pres">
      <dgm:prSet presAssocID="{8FAE35F2-26B5-40DF-BA43-18A03747EBBF}" presName="Name0" presStyleCnt="0">
        <dgm:presLayoutVars>
          <dgm:resizeHandles/>
        </dgm:presLayoutVars>
      </dgm:prSet>
      <dgm:spPr/>
      <dgm:t>
        <a:bodyPr/>
        <a:lstStyle/>
        <a:p>
          <a:endParaRPr lang="en-CA"/>
        </a:p>
      </dgm:t>
    </dgm:pt>
    <dgm:pt modelId="{06BA310F-B341-4363-8A76-D03CB2093EE5}" type="pres">
      <dgm:prSet presAssocID="{E61F060F-A1AD-4637-B9BD-B695B8399A30}" presName="text" presStyleLbl="node1" presStyleIdx="0" presStyleCnt="4" custScaleX="130570" custLinFactNeighborX="-5022" custLinFactNeighborY="-24228">
        <dgm:presLayoutVars>
          <dgm:bulletEnabled val="1"/>
        </dgm:presLayoutVars>
      </dgm:prSet>
      <dgm:spPr/>
      <dgm:t>
        <a:bodyPr/>
        <a:lstStyle/>
        <a:p>
          <a:endParaRPr lang="en-CA"/>
        </a:p>
      </dgm:t>
    </dgm:pt>
    <dgm:pt modelId="{8CB58A09-3747-4029-B4A7-8462D35F31B9}" type="pres">
      <dgm:prSet presAssocID="{86EF9252-1766-4023-BC8B-0CDC7535A46F}" presName="space" presStyleCnt="0"/>
      <dgm:spPr/>
      <dgm:t>
        <a:bodyPr/>
        <a:lstStyle/>
        <a:p>
          <a:endParaRPr lang="en-CA"/>
        </a:p>
      </dgm:t>
    </dgm:pt>
    <dgm:pt modelId="{51BD7CFF-E9E7-4473-9188-44E2BB8AF777}" type="pres">
      <dgm:prSet presAssocID="{63710BAB-E18A-4959-9D7E-3B7E3AF6B06D}" presName="text" presStyleLbl="node1" presStyleIdx="1" presStyleCnt="4" custScaleX="158568">
        <dgm:presLayoutVars>
          <dgm:bulletEnabled val="1"/>
        </dgm:presLayoutVars>
      </dgm:prSet>
      <dgm:spPr/>
      <dgm:t>
        <a:bodyPr/>
        <a:lstStyle/>
        <a:p>
          <a:endParaRPr lang="en-CA"/>
        </a:p>
      </dgm:t>
    </dgm:pt>
    <dgm:pt modelId="{CC0C7BC9-FF33-4BD0-A148-A2AD07B965F1}" type="pres">
      <dgm:prSet presAssocID="{2C9B6099-939B-482A-97E2-2AC74E7C1316}" presName="space" presStyleCnt="0"/>
      <dgm:spPr/>
    </dgm:pt>
    <dgm:pt modelId="{E2730BBA-F2C1-4D64-8D3D-67025C5820EE}" type="pres">
      <dgm:prSet presAssocID="{2F8D35C4-B3E0-4DF8-849E-2BCD4DFA2AC4}" presName="text" presStyleLbl="node1" presStyleIdx="2" presStyleCnt="4" custScaleX="104349">
        <dgm:presLayoutVars>
          <dgm:bulletEnabled val="1"/>
        </dgm:presLayoutVars>
      </dgm:prSet>
      <dgm:spPr/>
      <dgm:t>
        <a:bodyPr/>
        <a:lstStyle/>
        <a:p>
          <a:endParaRPr lang="en-CA"/>
        </a:p>
      </dgm:t>
    </dgm:pt>
    <dgm:pt modelId="{ACD2E90A-8C1C-47D9-AB8C-7FCFC5343E78}" type="pres">
      <dgm:prSet presAssocID="{6C69F018-649F-47B2-9801-8A8426DB213A}" presName="space" presStyleCnt="0"/>
      <dgm:spPr/>
    </dgm:pt>
    <dgm:pt modelId="{5058D181-DCF5-4582-B0D7-5D2998075035}" type="pres">
      <dgm:prSet presAssocID="{08D7B574-9FE3-45EF-8D4F-5D7BC93DCA4D}" presName="text" presStyleLbl="node1" presStyleIdx="3" presStyleCnt="4" custScaleX="144666">
        <dgm:presLayoutVars>
          <dgm:bulletEnabled val="1"/>
        </dgm:presLayoutVars>
      </dgm:prSet>
      <dgm:spPr/>
      <dgm:t>
        <a:bodyPr/>
        <a:lstStyle/>
        <a:p>
          <a:endParaRPr lang="en-CA"/>
        </a:p>
      </dgm:t>
    </dgm:pt>
  </dgm:ptLst>
  <dgm:cxnLst>
    <dgm:cxn modelId="{1493A3FA-9D08-4259-B728-BBEEFDBB1CCA}" srcId="{8FAE35F2-26B5-40DF-BA43-18A03747EBBF}" destId="{E61F060F-A1AD-4637-B9BD-B695B8399A30}" srcOrd="0" destOrd="0" parTransId="{DBE05641-9847-4B2B-9108-FF3C3C2D0FE9}" sibTransId="{86EF9252-1766-4023-BC8B-0CDC7535A46F}"/>
    <dgm:cxn modelId="{9B95CBCA-5CA4-4540-8693-67BF08306F79}" type="presOf" srcId="{8FAE35F2-26B5-40DF-BA43-18A03747EBBF}" destId="{0C9899C1-7015-42AB-BCE5-2A090865B40E}" srcOrd="0" destOrd="0" presId="urn:diagrams.loki3.com/VaryingWidthList"/>
    <dgm:cxn modelId="{2BB1E97E-C7D5-41DF-AEF0-774BC0C4C2D2}" srcId="{8FAE35F2-26B5-40DF-BA43-18A03747EBBF}" destId="{08D7B574-9FE3-45EF-8D4F-5D7BC93DCA4D}" srcOrd="3" destOrd="0" parTransId="{C638631A-48F9-44B2-BBAC-8571A3ACFFEA}" sibTransId="{53A6856B-56F9-4361-8693-ABD101DCB91A}"/>
    <dgm:cxn modelId="{AB79498E-1A6F-421F-9A16-CA9E4039210F}" srcId="{8FAE35F2-26B5-40DF-BA43-18A03747EBBF}" destId="{63710BAB-E18A-4959-9D7E-3B7E3AF6B06D}" srcOrd="1" destOrd="0" parTransId="{828E85EF-E582-41AF-A1CF-6042B8822AD1}" sibTransId="{2C9B6099-939B-482A-97E2-2AC74E7C1316}"/>
    <dgm:cxn modelId="{8FC28EB3-7753-43C7-A4B5-752E461E92C2}" srcId="{8FAE35F2-26B5-40DF-BA43-18A03747EBBF}" destId="{2F8D35C4-B3E0-4DF8-849E-2BCD4DFA2AC4}" srcOrd="2" destOrd="0" parTransId="{E0B1495E-6FC9-468A-897E-B442D7D36731}" sibTransId="{6C69F018-649F-47B2-9801-8A8426DB213A}"/>
    <dgm:cxn modelId="{F4D08AA9-0AF2-4691-A6EC-FE5EEAB3BF31}" type="presOf" srcId="{2F8D35C4-B3E0-4DF8-849E-2BCD4DFA2AC4}" destId="{E2730BBA-F2C1-4D64-8D3D-67025C5820EE}" srcOrd="0" destOrd="0" presId="urn:diagrams.loki3.com/VaryingWidthList"/>
    <dgm:cxn modelId="{6AC3B5DD-7708-47E6-94D9-168EB52D81FB}" type="presOf" srcId="{63710BAB-E18A-4959-9D7E-3B7E3AF6B06D}" destId="{51BD7CFF-E9E7-4473-9188-44E2BB8AF777}" srcOrd="0" destOrd="0" presId="urn:diagrams.loki3.com/VaryingWidthList"/>
    <dgm:cxn modelId="{7A9EF960-3383-4B5F-A4D1-7350D6569451}" type="presOf" srcId="{E61F060F-A1AD-4637-B9BD-B695B8399A30}" destId="{06BA310F-B341-4363-8A76-D03CB2093EE5}" srcOrd="0" destOrd="0" presId="urn:diagrams.loki3.com/VaryingWidthList"/>
    <dgm:cxn modelId="{885CC176-2077-4147-AF78-7994F7932609}" type="presOf" srcId="{08D7B574-9FE3-45EF-8D4F-5D7BC93DCA4D}" destId="{5058D181-DCF5-4582-B0D7-5D2998075035}" srcOrd="0" destOrd="0" presId="urn:diagrams.loki3.com/VaryingWidthList"/>
    <dgm:cxn modelId="{B43836AC-558F-48FD-A93F-C4ED825CBDAF}" type="presParOf" srcId="{0C9899C1-7015-42AB-BCE5-2A090865B40E}" destId="{06BA310F-B341-4363-8A76-D03CB2093EE5}" srcOrd="0" destOrd="0" presId="urn:diagrams.loki3.com/VaryingWidthList"/>
    <dgm:cxn modelId="{D430C78D-5053-4974-8477-3F395F5C8190}" type="presParOf" srcId="{0C9899C1-7015-42AB-BCE5-2A090865B40E}" destId="{8CB58A09-3747-4029-B4A7-8462D35F31B9}" srcOrd="1" destOrd="0" presId="urn:diagrams.loki3.com/VaryingWidthList"/>
    <dgm:cxn modelId="{EF01253A-B136-44D6-93EA-047B087B2908}" type="presParOf" srcId="{0C9899C1-7015-42AB-BCE5-2A090865B40E}" destId="{51BD7CFF-E9E7-4473-9188-44E2BB8AF777}" srcOrd="2" destOrd="0" presId="urn:diagrams.loki3.com/VaryingWidthList"/>
    <dgm:cxn modelId="{118DB08C-474F-44D4-BE3C-29DA878A6BCB}" type="presParOf" srcId="{0C9899C1-7015-42AB-BCE5-2A090865B40E}" destId="{CC0C7BC9-FF33-4BD0-A148-A2AD07B965F1}" srcOrd="3" destOrd="0" presId="urn:diagrams.loki3.com/VaryingWidthList"/>
    <dgm:cxn modelId="{F689E391-2FF0-4CF2-8429-44B337BAAE77}" type="presParOf" srcId="{0C9899C1-7015-42AB-BCE5-2A090865B40E}" destId="{E2730BBA-F2C1-4D64-8D3D-67025C5820EE}" srcOrd="4" destOrd="0" presId="urn:diagrams.loki3.com/VaryingWidthList"/>
    <dgm:cxn modelId="{0ABCF162-7A0D-4214-B123-E88556D1C8AF}" type="presParOf" srcId="{0C9899C1-7015-42AB-BCE5-2A090865B40E}" destId="{ACD2E90A-8C1C-47D9-AB8C-7FCFC5343E78}" srcOrd="5" destOrd="0" presId="urn:diagrams.loki3.com/VaryingWidthList"/>
    <dgm:cxn modelId="{44C2AE4F-18C1-453B-85F0-EF64105C6960}" type="presParOf" srcId="{0C9899C1-7015-42AB-BCE5-2A090865B40E}" destId="{5058D181-DCF5-4582-B0D7-5D2998075035}" srcOrd="6" destOrd="0" presId="urn:diagrams.loki3.com/VaryingWidthList"/>
  </dgm:cxnLst>
  <dgm:bg/>
  <dgm:whole/>
  <dgm:extLst>
    <a:ext uri="http://schemas.microsoft.com/office/drawing/2008/diagram">
      <dsp:dataModelExt xmlns:dsp="http://schemas.microsoft.com/office/drawing/2008/diagram" relId="rId1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4A9A2FD-CABD-4B60-BC78-4BFDCF38C9FE}">
      <dsp:nvSpPr>
        <dsp:cNvPr id="0" name=""/>
        <dsp:cNvSpPr/>
      </dsp:nvSpPr>
      <dsp:spPr>
        <a:xfrm>
          <a:off x="2279" y="280258"/>
          <a:ext cx="2325051" cy="771303"/>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1430" rIns="0" bIns="11430" numCol="1" spcCol="1270" anchor="ctr" anchorCtr="0">
          <a:noAutofit/>
        </a:bodyPr>
        <a:lstStyle/>
        <a:p>
          <a:pPr lvl="0" algn="ctr" defTabSz="800100">
            <a:lnSpc>
              <a:spcPct val="90000"/>
            </a:lnSpc>
            <a:spcBef>
              <a:spcPct val="0"/>
            </a:spcBef>
            <a:spcAft>
              <a:spcPct val="35000"/>
            </a:spcAft>
          </a:pPr>
          <a:r>
            <a:rPr lang="en-CA" sz="1800" kern="1200" dirty="0"/>
            <a:t>SV Simulation</a:t>
          </a:r>
        </a:p>
      </dsp:txBody>
      <dsp:txXfrm>
        <a:off x="387931" y="280258"/>
        <a:ext cx="1553748" cy="771303"/>
      </dsp:txXfrm>
    </dsp:sp>
    <dsp:sp modelId="{AB9B05A7-3688-4489-A80A-7051E6DF527D}">
      <dsp:nvSpPr>
        <dsp:cNvPr id="0" name=""/>
        <dsp:cNvSpPr/>
      </dsp:nvSpPr>
      <dsp:spPr>
        <a:xfrm>
          <a:off x="2025074" y="279951"/>
          <a:ext cx="1463921" cy="771917"/>
        </a:xfrm>
        <a:prstGeom prst="chevron">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1750" tIns="15875" rIns="0" bIns="15875" numCol="1" spcCol="1270" anchor="ctr" anchorCtr="0">
          <a:noAutofit/>
        </a:bodyPr>
        <a:lstStyle/>
        <a:p>
          <a:pPr lvl="0" algn="ctr" defTabSz="1111250">
            <a:lnSpc>
              <a:spcPct val="90000"/>
            </a:lnSpc>
            <a:spcBef>
              <a:spcPct val="0"/>
            </a:spcBef>
            <a:spcAft>
              <a:spcPct val="35000"/>
            </a:spcAft>
          </a:pPr>
          <a:r>
            <a:rPr lang="en-CA" sz="2500" b="0" kern="1200" cap="none" spc="0" dirty="0">
              <a:ln w="0"/>
              <a:solidFill>
                <a:schemeClr val="accent1"/>
              </a:solidFill>
              <a:effectLst>
                <a:outerShdw blurRad="38100" dist="25400" dir="5400000" algn="ctr" rotWithShape="0">
                  <a:srgbClr val="6E747A">
                    <a:alpha val="43000"/>
                  </a:srgbClr>
                </a:outerShdw>
              </a:effectLst>
            </a:rPr>
            <a:t>TCP</a:t>
          </a:r>
        </a:p>
      </dsp:txBody>
      <dsp:txXfrm>
        <a:off x="2411033" y="279951"/>
        <a:ext cx="692004" cy="771917"/>
      </dsp:txXfrm>
    </dsp:sp>
    <dsp:sp modelId="{767AD8DF-BC29-4D7D-8310-7A2BEFEC6120}">
      <dsp:nvSpPr>
        <dsp:cNvPr id="0" name=""/>
        <dsp:cNvSpPr/>
      </dsp:nvSpPr>
      <dsp:spPr>
        <a:xfrm>
          <a:off x="3218824" y="279951"/>
          <a:ext cx="2324821" cy="771917"/>
        </a:xfrm>
        <a:prstGeom prst="chevron">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11430" rIns="0" bIns="11430" numCol="1" spcCol="1270" anchor="ctr" anchorCtr="0">
          <a:noAutofit/>
        </a:bodyPr>
        <a:lstStyle/>
        <a:p>
          <a:pPr lvl="0" algn="ctr" defTabSz="800100">
            <a:lnSpc>
              <a:spcPct val="90000"/>
            </a:lnSpc>
            <a:spcBef>
              <a:spcPct val="0"/>
            </a:spcBef>
            <a:spcAft>
              <a:spcPct val="35000"/>
            </a:spcAft>
          </a:pPr>
          <a:r>
            <a:rPr lang="en-CA" sz="1800" b="0" kern="1200" cap="none" spc="0" dirty="0">
              <a:ln w="0"/>
              <a:solidFill>
                <a:schemeClr val="accent1"/>
              </a:solidFill>
              <a:effectLst>
                <a:outerShdw blurRad="38100" dist="25400" dir="5400000" algn="ctr" rotWithShape="0">
                  <a:srgbClr val="6E747A">
                    <a:alpha val="43000"/>
                  </a:srgbClr>
                </a:outerShdw>
              </a:effectLst>
            </a:rPr>
            <a:t>SV Simulation</a:t>
          </a:r>
        </a:p>
      </dsp:txBody>
      <dsp:txXfrm>
        <a:off x="3604783" y="279951"/>
        <a:ext cx="1552904" cy="771917"/>
      </dsp:txXfrm>
    </dsp:sp>
    <dsp:sp modelId="{43432FEB-E6EB-4248-BA99-97B25EB79AA3}">
      <dsp:nvSpPr>
        <dsp:cNvPr id="0" name=""/>
        <dsp:cNvSpPr/>
      </dsp:nvSpPr>
      <dsp:spPr>
        <a:xfrm>
          <a:off x="2279" y="1182378"/>
          <a:ext cx="2325051" cy="771303"/>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1430" rIns="0" bIns="11430" numCol="1" spcCol="1270" anchor="ctr" anchorCtr="0">
          <a:noAutofit/>
        </a:bodyPr>
        <a:lstStyle/>
        <a:p>
          <a:pPr lvl="0" algn="ctr" defTabSz="800100">
            <a:lnSpc>
              <a:spcPct val="90000"/>
            </a:lnSpc>
            <a:spcBef>
              <a:spcPct val="0"/>
            </a:spcBef>
            <a:spcAft>
              <a:spcPct val="35000"/>
            </a:spcAft>
          </a:pPr>
          <a:r>
            <a:rPr lang="en-CA" sz="1800" kern="1200" dirty="0"/>
            <a:t>Virtual CPU(QEMU)</a:t>
          </a:r>
        </a:p>
      </dsp:txBody>
      <dsp:txXfrm>
        <a:off x="387931" y="1182378"/>
        <a:ext cx="1553748" cy="771303"/>
      </dsp:txXfrm>
    </dsp:sp>
    <dsp:sp modelId="{AF13E721-B051-4C38-B610-9F234204E5DF}">
      <dsp:nvSpPr>
        <dsp:cNvPr id="0" name=""/>
        <dsp:cNvSpPr/>
      </dsp:nvSpPr>
      <dsp:spPr>
        <a:xfrm>
          <a:off x="2025074" y="1182071"/>
          <a:ext cx="1473474" cy="771917"/>
        </a:xfrm>
        <a:prstGeom prst="chevron">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1750" tIns="15875" rIns="0" bIns="15875" numCol="1" spcCol="1270" anchor="ctr" anchorCtr="0">
          <a:noAutofit/>
        </a:bodyPr>
        <a:lstStyle/>
        <a:p>
          <a:pPr lvl="0" algn="ctr" defTabSz="1111250">
            <a:lnSpc>
              <a:spcPct val="90000"/>
            </a:lnSpc>
            <a:spcBef>
              <a:spcPct val="0"/>
            </a:spcBef>
            <a:spcAft>
              <a:spcPct val="35000"/>
            </a:spcAft>
          </a:pPr>
          <a:r>
            <a:rPr lang="en-CA" sz="2500" b="0" kern="1200" cap="none" spc="0" dirty="0">
              <a:ln w="0"/>
              <a:solidFill>
                <a:schemeClr val="accent1"/>
              </a:solidFill>
              <a:effectLst>
                <a:outerShdw blurRad="38100" dist="25400" dir="5400000" algn="ctr" rotWithShape="0">
                  <a:srgbClr val="6E747A">
                    <a:alpha val="43000"/>
                  </a:srgbClr>
                </a:outerShdw>
              </a:effectLst>
            </a:rPr>
            <a:t>TCP</a:t>
          </a:r>
        </a:p>
      </dsp:txBody>
      <dsp:txXfrm>
        <a:off x="2411033" y="1182071"/>
        <a:ext cx="701557" cy="771917"/>
      </dsp:txXfrm>
    </dsp:sp>
    <dsp:sp modelId="{BE070E88-E133-4759-9C67-91C2C5D4B757}">
      <dsp:nvSpPr>
        <dsp:cNvPr id="0" name=""/>
        <dsp:cNvSpPr/>
      </dsp:nvSpPr>
      <dsp:spPr>
        <a:xfrm>
          <a:off x="3228377" y="1182071"/>
          <a:ext cx="2323779" cy="771917"/>
        </a:xfrm>
        <a:prstGeom prst="chevron">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11430" rIns="0" bIns="11430" numCol="1" spcCol="1270" anchor="ctr" anchorCtr="0">
          <a:noAutofit/>
        </a:bodyPr>
        <a:lstStyle/>
        <a:p>
          <a:pPr lvl="0" algn="ctr" defTabSz="800100">
            <a:lnSpc>
              <a:spcPct val="90000"/>
            </a:lnSpc>
            <a:spcBef>
              <a:spcPct val="0"/>
            </a:spcBef>
            <a:spcAft>
              <a:spcPct val="35000"/>
            </a:spcAft>
          </a:pPr>
          <a:r>
            <a:rPr lang="en-CA" sz="1800" b="0" kern="1200" cap="none" spc="0" dirty="0">
              <a:ln w="0"/>
              <a:solidFill>
                <a:schemeClr val="accent1"/>
              </a:solidFill>
              <a:effectLst>
                <a:outerShdw blurRad="38100" dist="25400" dir="5400000" algn="ctr" rotWithShape="0">
                  <a:srgbClr val="6E747A">
                    <a:alpha val="43000"/>
                  </a:srgbClr>
                </a:outerShdw>
              </a:effectLst>
            </a:rPr>
            <a:t>SV Simulation</a:t>
          </a:r>
        </a:p>
      </dsp:txBody>
      <dsp:txXfrm>
        <a:off x="3614336" y="1182071"/>
        <a:ext cx="1551862" cy="771917"/>
      </dsp:txXfrm>
    </dsp:sp>
    <dsp:sp modelId="{E02CDF55-4AE9-4BF1-AA11-917916E890F8}">
      <dsp:nvSpPr>
        <dsp:cNvPr id="0" name=""/>
        <dsp:cNvSpPr/>
      </dsp:nvSpPr>
      <dsp:spPr>
        <a:xfrm>
          <a:off x="2279" y="2084498"/>
          <a:ext cx="2325051" cy="771303"/>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1430" rIns="0" bIns="11430" numCol="1" spcCol="1270" anchor="ctr" anchorCtr="0">
          <a:noAutofit/>
        </a:bodyPr>
        <a:lstStyle/>
        <a:p>
          <a:pPr lvl="0" algn="ctr" defTabSz="800100">
            <a:lnSpc>
              <a:spcPct val="90000"/>
            </a:lnSpc>
            <a:spcBef>
              <a:spcPct val="0"/>
            </a:spcBef>
            <a:spcAft>
              <a:spcPct val="35000"/>
            </a:spcAft>
          </a:pPr>
          <a:r>
            <a:rPr lang="en-CA" sz="1800" b="0" kern="1200" cap="none" spc="0" dirty="0">
              <a:ln w="0"/>
              <a:solidFill>
                <a:schemeClr val="bg1"/>
              </a:solidFill>
              <a:effectLst>
                <a:outerShdw blurRad="38100" dist="25400" dir="5400000" algn="ctr" rotWithShape="0">
                  <a:srgbClr val="6E747A">
                    <a:alpha val="43000"/>
                  </a:srgbClr>
                </a:outerShdw>
              </a:effectLst>
            </a:rPr>
            <a:t>Reference Model (Analog)</a:t>
          </a:r>
        </a:p>
      </dsp:txBody>
      <dsp:txXfrm>
        <a:off x="387931" y="2084498"/>
        <a:ext cx="1553748" cy="771303"/>
      </dsp:txXfrm>
    </dsp:sp>
    <dsp:sp modelId="{8B3D8F31-495E-4EDE-85D0-9B38F4A3A03A}">
      <dsp:nvSpPr>
        <dsp:cNvPr id="0" name=""/>
        <dsp:cNvSpPr/>
      </dsp:nvSpPr>
      <dsp:spPr>
        <a:xfrm>
          <a:off x="2025074" y="2084191"/>
          <a:ext cx="1473474" cy="771917"/>
        </a:xfrm>
        <a:prstGeom prst="chevron">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1750" tIns="15875" rIns="0" bIns="15875" numCol="1" spcCol="1270" anchor="ctr" anchorCtr="0">
          <a:noAutofit/>
        </a:bodyPr>
        <a:lstStyle/>
        <a:p>
          <a:pPr lvl="0" algn="ctr" defTabSz="1111250">
            <a:lnSpc>
              <a:spcPct val="90000"/>
            </a:lnSpc>
            <a:spcBef>
              <a:spcPct val="0"/>
            </a:spcBef>
            <a:spcAft>
              <a:spcPct val="35000"/>
            </a:spcAft>
          </a:pPr>
          <a:r>
            <a:rPr lang="en-CA" sz="2500" b="0" kern="1200" cap="none" spc="0" dirty="0">
              <a:ln w="0"/>
              <a:solidFill>
                <a:schemeClr val="accent1"/>
              </a:solidFill>
              <a:effectLst>
                <a:outerShdw blurRad="38100" dist="25400" dir="5400000" algn="ctr" rotWithShape="0">
                  <a:srgbClr val="6E747A">
                    <a:alpha val="43000"/>
                  </a:srgbClr>
                </a:outerShdw>
              </a:effectLst>
            </a:rPr>
            <a:t>TCP</a:t>
          </a:r>
        </a:p>
      </dsp:txBody>
      <dsp:txXfrm>
        <a:off x="2411033" y="2084191"/>
        <a:ext cx="701557" cy="771917"/>
      </dsp:txXfrm>
    </dsp:sp>
    <dsp:sp modelId="{20EB81FD-F594-4F94-A957-314150C7B077}">
      <dsp:nvSpPr>
        <dsp:cNvPr id="0" name=""/>
        <dsp:cNvSpPr/>
      </dsp:nvSpPr>
      <dsp:spPr>
        <a:xfrm>
          <a:off x="3228377" y="2084191"/>
          <a:ext cx="2325593" cy="771917"/>
        </a:xfrm>
        <a:prstGeom prst="chevron">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11430" rIns="0" bIns="11430" numCol="1" spcCol="1270" anchor="ctr" anchorCtr="0">
          <a:noAutofit/>
        </a:bodyPr>
        <a:lstStyle/>
        <a:p>
          <a:pPr lvl="0" algn="ctr" defTabSz="800100">
            <a:lnSpc>
              <a:spcPct val="90000"/>
            </a:lnSpc>
            <a:spcBef>
              <a:spcPct val="0"/>
            </a:spcBef>
            <a:spcAft>
              <a:spcPct val="35000"/>
            </a:spcAft>
          </a:pPr>
          <a:r>
            <a:rPr lang="en-CA" sz="1800" b="0" kern="1200" cap="none" spc="0" dirty="0">
              <a:ln w="0"/>
              <a:solidFill>
                <a:schemeClr val="accent1"/>
              </a:solidFill>
              <a:effectLst>
                <a:outerShdw blurRad="38100" dist="25400" dir="5400000" algn="ctr" rotWithShape="0">
                  <a:srgbClr val="6E747A">
                    <a:alpha val="43000"/>
                  </a:srgbClr>
                </a:outerShdw>
              </a:effectLst>
            </a:rPr>
            <a:t>SV Simulation</a:t>
          </a:r>
        </a:p>
      </dsp:txBody>
      <dsp:txXfrm>
        <a:off x="3614336" y="2084191"/>
        <a:ext cx="1553676" cy="771917"/>
      </dsp:txXfrm>
    </dsp:sp>
    <dsp:sp modelId="{1DC18E83-3173-4C06-8F06-45007C144AEC}">
      <dsp:nvSpPr>
        <dsp:cNvPr id="0" name=""/>
        <dsp:cNvSpPr/>
      </dsp:nvSpPr>
      <dsp:spPr>
        <a:xfrm>
          <a:off x="2279" y="2986618"/>
          <a:ext cx="2325051" cy="771303"/>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1430" rIns="0" bIns="11430" numCol="1" spcCol="1270" anchor="ctr" anchorCtr="0">
          <a:noAutofit/>
        </a:bodyPr>
        <a:lstStyle/>
        <a:p>
          <a:pPr lvl="0" algn="ctr" defTabSz="800100">
            <a:lnSpc>
              <a:spcPct val="90000"/>
            </a:lnSpc>
            <a:spcBef>
              <a:spcPct val="0"/>
            </a:spcBef>
            <a:spcAft>
              <a:spcPct val="35000"/>
            </a:spcAft>
          </a:pPr>
          <a:r>
            <a:rPr lang="en-CA" sz="1800" b="0" kern="1200" cap="none" spc="0" dirty="0">
              <a:ln w="0"/>
              <a:solidFill>
                <a:schemeClr val="bg1"/>
              </a:solidFill>
              <a:effectLst>
                <a:outerShdw blurRad="38100" dist="25400" dir="5400000" algn="ctr" rotWithShape="0">
                  <a:srgbClr val="6E747A">
                    <a:alpha val="43000"/>
                  </a:srgbClr>
                </a:outerShdw>
              </a:effectLst>
            </a:rPr>
            <a:t>Remote IP(VIP)</a:t>
          </a:r>
        </a:p>
      </dsp:txBody>
      <dsp:txXfrm>
        <a:off x="387931" y="2986618"/>
        <a:ext cx="1553748" cy="771303"/>
      </dsp:txXfrm>
    </dsp:sp>
    <dsp:sp modelId="{DF0B8969-4F59-4089-B7BA-C12AE60A00C3}">
      <dsp:nvSpPr>
        <dsp:cNvPr id="0" name=""/>
        <dsp:cNvSpPr/>
      </dsp:nvSpPr>
      <dsp:spPr>
        <a:xfrm>
          <a:off x="2025074" y="2986311"/>
          <a:ext cx="1473474" cy="771917"/>
        </a:xfrm>
        <a:prstGeom prst="chevron">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1750" tIns="15875" rIns="0" bIns="15875" numCol="1" spcCol="1270" anchor="ctr" anchorCtr="0">
          <a:noAutofit/>
        </a:bodyPr>
        <a:lstStyle/>
        <a:p>
          <a:pPr lvl="0" algn="ctr" defTabSz="1111250">
            <a:lnSpc>
              <a:spcPct val="90000"/>
            </a:lnSpc>
            <a:spcBef>
              <a:spcPct val="0"/>
            </a:spcBef>
            <a:spcAft>
              <a:spcPct val="35000"/>
            </a:spcAft>
          </a:pPr>
          <a:r>
            <a:rPr lang="en-CA" sz="2500" b="0" kern="1200" cap="none" spc="0" dirty="0">
              <a:ln w="0"/>
              <a:solidFill>
                <a:schemeClr val="accent1"/>
              </a:solidFill>
              <a:effectLst>
                <a:outerShdw blurRad="38100" dist="25400" dir="5400000" algn="ctr" rotWithShape="0">
                  <a:srgbClr val="6E747A">
                    <a:alpha val="43000"/>
                  </a:srgbClr>
                </a:outerShdw>
              </a:effectLst>
            </a:rPr>
            <a:t>TCP</a:t>
          </a:r>
        </a:p>
      </dsp:txBody>
      <dsp:txXfrm>
        <a:off x="2411033" y="2986311"/>
        <a:ext cx="701557" cy="771917"/>
      </dsp:txXfrm>
    </dsp:sp>
    <dsp:sp modelId="{BD3FEB92-98F2-4DE1-9748-4F2D39556FD6}">
      <dsp:nvSpPr>
        <dsp:cNvPr id="0" name=""/>
        <dsp:cNvSpPr/>
      </dsp:nvSpPr>
      <dsp:spPr>
        <a:xfrm>
          <a:off x="3228377" y="2986311"/>
          <a:ext cx="2325593" cy="771917"/>
        </a:xfrm>
        <a:prstGeom prst="chevron">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11430" rIns="0" bIns="11430" numCol="1" spcCol="1270" anchor="ctr" anchorCtr="0">
          <a:noAutofit/>
        </a:bodyPr>
        <a:lstStyle/>
        <a:p>
          <a:pPr lvl="0" algn="ctr" defTabSz="800100">
            <a:lnSpc>
              <a:spcPct val="90000"/>
            </a:lnSpc>
            <a:spcBef>
              <a:spcPct val="0"/>
            </a:spcBef>
            <a:spcAft>
              <a:spcPct val="35000"/>
            </a:spcAft>
          </a:pPr>
          <a:r>
            <a:rPr lang="en-CA" sz="1800" b="0" kern="1200" cap="none" spc="0" dirty="0">
              <a:ln w="0"/>
              <a:solidFill>
                <a:schemeClr val="accent1"/>
              </a:solidFill>
              <a:effectLst>
                <a:outerShdw blurRad="38100" dist="25400" dir="5400000" algn="ctr" rotWithShape="0">
                  <a:srgbClr val="6E747A">
                    <a:alpha val="43000"/>
                  </a:srgbClr>
                </a:outerShdw>
              </a:effectLst>
            </a:rPr>
            <a:t>SV Simulation</a:t>
          </a:r>
        </a:p>
      </dsp:txBody>
      <dsp:txXfrm>
        <a:off x="3614336" y="2986311"/>
        <a:ext cx="1553676" cy="771917"/>
      </dsp:txXfrm>
    </dsp:sp>
    <dsp:sp modelId="{352990A7-D46F-4BE8-8837-1C7BB564002E}">
      <dsp:nvSpPr>
        <dsp:cNvPr id="0" name=""/>
        <dsp:cNvSpPr/>
      </dsp:nvSpPr>
      <dsp:spPr>
        <a:xfrm>
          <a:off x="2279" y="3888738"/>
          <a:ext cx="2325051" cy="771303"/>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1430" rIns="0" bIns="11430" numCol="1" spcCol="1270" anchor="ctr" anchorCtr="0">
          <a:noAutofit/>
        </a:bodyPr>
        <a:lstStyle/>
        <a:p>
          <a:pPr lvl="0" algn="ctr" defTabSz="800100">
            <a:lnSpc>
              <a:spcPct val="90000"/>
            </a:lnSpc>
            <a:spcBef>
              <a:spcPct val="0"/>
            </a:spcBef>
            <a:spcAft>
              <a:spcPct val="35000"/>
            </a:spcAft>
          </a:pPr>
          <a:r>
            <a:rPr lang="en-CA" sz="1800" b="0" kern="1200" cap="none" spc="0" dirty="0">
              <a:ln w="0"/>
              <a:solidFill>
                <a:schemeClr val="bg1"/>
              </a:solidFill>
              <a:effectLst>
                <a:outerShdw blurRad="38100" dist="25400" dir="5400000" algn="ctr" rotWithShape="0">
                  <a:srgbClr val="6E747A">
                    <a:alpha val="43000"/>
                  </a:srgbClr>
                </a:outerShdw>
              </a:effectLst>
            </a:rPr>
            <a:t>Regression Manager</a:t>
          </a:r>
        </a:p>
      </dsp:txBody>
      <dsp:txXfrm>
        <a:off x="387931" y="3888738"/>
        <a:ext cx="1553748" cy="771303"/>
      </dsp:txXfrm>
    </dsp:sp>
    <dsp:sp modelId="{4E39F2CD-8F9D-4367-B7DF-DCC35BEB4AC8}">
      <dsp:nvSpPr>
        <dsp:cNvPr id="0" name=""/>
        <dsp:cNvSpPr/>
      </dsp:nvSpPr>
      <dsp:spPr>
        <a:xfrm>
          <a:off x="2025074" y="3888431"/>
          <a:ext cx="1473474" cy="771917"/>
        </a:xfrm>
        <a:prstGeom prst="chevron">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1750" tIns="15875" rIns="0" bIns="15875" numCol="1" spcCol="1270" anchor="ctr" anchorCtr="0">
          <a:noAutofit/>
        </a:bodyPr>
        <a:lstStyle/>
        <a:p>
          <a:pPr lvl="0" algn="ctr" defTabSz="1111250">
            <a:lnSpc>
              <a:spcPct val="90000"/>
            </a:lnSpc>
            <a:spcBef>
              <a:spcPct val="0"/>
            </a:spcBef>
            <a:spcAft>
              <a:spcPct val="35000"/>
            </a:spcAft>
          </a:pPr>
          <a:r>
            <a:rPr lang="en-CA" sz="2500" b="0" kern="1200" cap="none" spc="0" dirty="0">
              <a:ln w="0"/>
              <a:solidFill>
                <a:schemeClr val="accent1"/>
              </a:solidFill>
              <a:effectLst>
                <a:outerShdw blurRad="38100" dist="25400" dir="5400000" algn="ctr" rotWithShape="0">
                  <a:srgbClr val="6E747A">
                    <a:alpha val="43000"/>
                  </a:srgbClr>
                </a:outerShdw>
              </a:effectLst>
            </a:rPr>
            <a:t>TCP</a:t>
          </a:r>
        </a:p>
      </dsp:txBody>
      <dsp:txXfrm>
        <a:off x="2411033" y="3888431"/>
        <a:ext cx="701557" cy="771917"/>
      </dsp:txXfrm>
    </dsp:sp>
    <dsp:sp modelId="{54E564E4-BE90-4D4F-91AE-3582F79CAB1A}">
      <dsp:nvSpPr>
        <dsp:cNvPr id="0" name=""/>
        <dsp:cNvSpPr/>
      </dsp:nvSpPr>
      <dsp:spPr>
        <a:xfrm>
          <a:off x="3228377" y="3888431"/>
          <a:ext cx="2325593" cy="771917"/>
        </a:xfrm>
        <a:prstGeom prst="chevron">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11430" rIns="0" bIns="11430" numCol="1" spcCol="1270" anchor="ctr" anchorCtr="0">
          <a:noAutofit/>
        </a:bodyPr>
        <a:lstStyle/>
        <a:p>
          <a:pPr lvl="0" algn="ctr" defTabSz="800100">
            <a:lnSpc>
              <a:spcPct val="90000"/>
            </a:lnSpc>
            <a:spcBef>
              <a:spcPct val="0"/>
            </a:spcBef>
            <a:spcAft>
              <a:spcPct val="35000"/>
            </a:spcAft>
          </a:pPr>
          <a:r>
            <a:rPr lang="en-CA" sz="1800" b="0" kern="1200" cap="none" spc="0" dirty="0">
              <a:ln w="0"/>
              <a:solidFill>
                <a:schemeClr val="accent1"/>
              </a:solidFill>
              <a:effectLst>
                <a:outerShdw blurRad="38100" dist="25400" dir="5400000" algn="ctr" rotWithShape="0">
                  <a:srgbClr val="6E747A">
                    <a:alpha val="43000"/>
                  </a:srgbClr>
                </a:outerShdw>
              </a:effectLst>
            </a:rPr>
            <a:t>SV Simulation</a:t>
          </a:r>
        </a:p>
      </dsp:txBody>
      <dsp:txXfrm>
        <a:off x="3614336" y="3888431"/>
        <a:ext cx="1553676" cy="77191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D750AF0-50EB-457C-B21F-1248A219CC3A}">
      <dsp:nvSpPr>
        <dsp:cNvPr id="0" name=""/>
        <dsp:cNvSpPr/>
      </dsp:nvSpPr>
      <dsp:spPr>
        <a:xfrm>
          <a:off x="0" y="0"/>
          <a:ext cx="1366404" cy="1366404"/>
        </a:xfrm>
        <a:prstGeom prst="pie">
          <a:avLst>
            <a:gd name="adj1" fmla="val 5400000"/>
            <a:gd name="adj2" fmla="val 16200000"/>
          </a:avLst>
        </a:prstGeom>
        <a:solidFill>
          <a:schemeClr val="accen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sp>
    <dsp:sp modelId="{B0C5BC9D-9E69-4071-8FB8-030776675560}">
      <dsp:nvSpPr>
        <dsp:cNvPr id="0" name=""/>
        <dsp:cNvSpPr/>
      </dsp:nvSpPr>
      <dsp:spPr>
        <a:xfrm>
          <a:off x="683202" y="0"/>
          <a:ext cx="3834532" cy="1366404"/>
        </a:xfrm>
        <a:prstGeom prst="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a:scene3d>
          <a:camera prst="orthographicFront"/>
          <a:lightRig rig="chilly" dir="t"/>
        </a:scene3d>
        <a:sp3d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72390" tIns="72390" rIns="72390" bIns="72390" numCol="1" spcCol="1270" anchor="ctr" anchorCtr="0">
          <a:noAutofit/>
        </a:bodyPr>
        <a:lstStyle/>
        <a:p>
          <a:pPr lvl="0" algn="ctr" defTabSz="844550">
            <a:lnSpc>
              <a:spcPct val="90000"/>
            </a:lnSpc>
            <a:spcBef>
              <a:spcPct val="0"/>
            </a:spcBef>
            <a:spcAft>
              <a:spcPct val="35000"/>
            </a:spcAft>
          </a:pPr>
          <a:r>
            <a:rPr lang="en-CA" sz="1900" kern="1200" dirty="0"/>
            <a:t>Handshake API (HS)</a:t>
          </a:r>
        </a:p>
      </dsp:txBody>
      <dsp:txXfrm>
        <a:off x="683202" y="0"/>
        <a:ext cx="3834532" cy="409922"/>
      </dsp:txXfrm>
    </dsp:sp>
    <dsp:sp modelId="{7A51A8B1-A12A-45EA-BBA9-D859BF573B67}">
      <dsp:nvSpPr>
        <dsp:cNvPr id="0" name=""/>
        <dsp:cNvSpPr/>
      </dsp:nvSpPr>
      <dsp:spPr>
        <a:xfrm>
          <a:off x="239121" y="409922"/>
          <a:ext cx="888162" cy="888162"/>
        </a:xfrm>
        <a:prstGeom prst="pie">
          <a:avLst>
            <a:gd name="adj1" fmla="val 5400000"/>
            <a:gd name="adj2" fmla="val 16200000"/>
          </a:avLst>
        </a:prstGeom>
        <a:solidFill>
          <a:schemeClr val="accen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sp>
    <dsp:sp modelId="{A8A7DBBF-DAEA-4D67-A867-4116B5B3094C}">
      <dsp:nvSpPr>
        <dsp:cNvPr id="0" name=""/>
        <dsp:cNvSpPr/>
      </dsp:nvSpPr>
      <dsp:spPr>
        <a:xfrm>
          <a:off x="683202" y="379609"/>
          <a:ext cx="3834532" cy="888162"/>
        </a:xfrm>
        <a:prstGeom prst="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a:scene3d>
          <a:camera prst="orthographicFront"/>
          <a:lightRig rig="chilly" dir="t"/>
        </a:scene3d>
        <a:sp3d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72390" tIns="72390" rIns="72390" bIns="72390" numCol="1" spcCol="1270" anchor="ctr" anchorCtr="0">
          <a:noAutofit/>
        </a:bodyPr>
        <a:lstStyle/>
        <a:p>
          <a:pPr lvl="0" algn="ctr" defTabSz="844550">
            <a:lnSpc>
              <a:spcPct val="90000"/>
            </a:lnSpc>
            <a:spcBef>
              <a:spcPct val="0"/>
            </a:spcBef>
            <a:spcAft>
              <a:spcPct val="35000"/>
            </a:spcAft>
          </a:pPr>
          <a:r>
            <a:rPr lang="en-CA" sz="1900" kern="1200" dirty="0"/>
            <a:t>Client-Server (SC)</a:t>
          </a:r>
        </a:p>
      </dsp:txBody>
      <dsp:txXfrm>
        <a:off x="683202" y="379609"/>
        <a:ext cx="3834532" cy="409921"/>
      </dsp:txXfrm>
    </dsp:sp>
    <dsp:sp modelId="{5A3E9257-923A-44CA-A0C9-18C6C90E8CA3}">
      <dsp:nvSpPr>
        <dsp:cNvPr id="0" name=""/>
        <dsp:cNvSpPr/>
      </dsp:nvSpPr>
      <dsp:spPr>
        <a:xfrm>
          <a:off x="478241" y="819843"/>
          <a:ext cx="409921" cy="409921"/>
        </a:xfrm>
        <a:prstGeom prst="pie">
          <a:avLst>
            <a:gd name="adj1" fmla="val 5400000"/>
            <a:gd name="adj2" fmla="val 16200000"/>
          </a:avLst>
        </a:prstGeom>
        <a:solidFill>
          <a:schemeClr val="accen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sp>
    <dsp:sp modelId="{CFFF978D-3CB3-41E6-9A4E-D8F943C053D4}">
      <dsp:nvSpPr>
        <dsp:cNvPr id="0" name=""/>
        <dsp:cNvSpPr/>
      </dsp:nvSpPr>
      <dsp:spPr>
        <a:xfrm>
          <a:off x="683202" y="819843"/>
          <a:ext cx="3834532" cy="409921"/>
        </a:xfrm>
        <a:prstGeom prst="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a:scene3d>
          <a:camera prst="orthographicFront"/>
          <a:lightRig rig="chilly" dir="t"/>
        </a:scene3d>
        <a:sp3d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72390" tIns="72390" rIns="72390" bIns="72390" numCol="1" spcCol="1270" anchor="ctr" anchorCtr="0">
          <a:noAutofit/>
        </a:bodyPr>
        <a:lstStyle/>
        <a:p>
          <a:pPr lvl="0" algn="ctr" defTabSz="844550">
            <a:lnSpc>
              <a:spcPct val="90000"/>
            </a:lnSpc>
            <a:spcBef>
              <a:spcPct val="0"/>
            </a:spcBef>
            <a:spcAft>
              <a:spcPct val="35000"/>
            </a:spcAft>
          </a:pPr>
          <a:r>
            <a:rPr lang="en-CA" sz="1900" kern="1200" dirty="0"/>
            <a:t>Primitive (PRIM)</a:t>
          </a:r>
        </a:p>
      </dsp:txBody>
      <dsp:txXfrm>
        <a:off x="683202" y="819843"/>
        <a:ext cx="3834532" cy="40992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EC2DF0-425B-4A97-8EB7-07AD6C66A52F}">
      <dsp:nvSpPr>
        <dsp:cNvPr id="0" name=""/>
        <dsp:cNvSpPr/>
      </dsp:nvSpPr>
      <dsp:spPr>
        <a:xfrm rot="16200000">
          <a:off x="139826" y="-120"/>
          <a:ext cx="1179984" cy="1181081"/>
        </a:xfrm>
        <a:prstGeom prst="downArrow">
          <a:avLst>
            <a:gd name="adj1" fmla="val 50000"/>
            <a:gd name="adj2" fmla="val 35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666750">
            <a:lnSpc>
              <a:spcPct val="90000"/>
            </a:lnSpc>
            <a:spcBef>
              <a:spcPct val="0"/>
            </a:spcBef>
            <a:spcAft>
              <a:spcPct val="35000"/>
            </a:spcAft>
          </a:pPr>
          <a:r>
            <a:rPr lang="en-CA" sz="1500" kern="1200" dirty="0"/>
            <a:t>DPI/TCP</a:t>
          </a:r>
        </a:p>
      </dsp:txBody>
      <dsp:txXfrm rot="5400000">
        <a:off x="139278" y="295424"/>
        <a:ext cx="974584" cy="589992"/>
      </dsp:txXfrm>
    </dsp:sp>
    <dsp:sp modelId="{B94F4AE1-DD22-4F5A-95DA-8DC9962285D2}">
      <dsp:nvSpPr>
        <dsp:cNvPr id="0" name=""/>
        <dsp:cNvSpPr/>
      </dsp:nvSpPr>
      <dsp:spPr>
        <a:xfrm rot="5400000">
          <a:off x="1181853" y="992"/>
          <a:ext cx="1179984" cy="1181081"/>
        </a:xfrm>
        <a:prstGeom prst="downArrow">
          <a:avLst>
            <a:gd name="adj1" fmla="val 50000"/>
            <a:gd name="adj2" fmla="val 35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666750">
            <a:lnSpc>
              <a:spcPct val="90000"/>
            </a:lnSpc>
            <a:spcBef>
              <a:spcPct val="0"/>
            </a:spcBef>
            <a:spcAft>
              <a:spcPct val="35000"/>
            </a:spcAft>
          </a:pPr>
          <a:r>
            <a:rPr lang="en-CA" sz="1500" kern="1200" dirty="0"/>
            <a:t>TCP/DPI</a:t>
          </a:r>
        </a:p>
      </dsp:txBody>
      <dsp:txXfrm rot="-5400000">
        <a:off x="1387802" y="296537"/>
        <a:ext cx="974584" cy="58999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EC2DF0-425B-4A97-8EB7-07AD6C66A52F}">
      <dsp:nvSpPr>
        <dsp:cNvPr id="0" name=""/>
        <dsp:cNvSpPr/>
      </dsp:nvSpPr>
      <dsp:spPr>
        <a:xfrm rot="16200000">
          <a:off x="139826" y="-120"/>
          <a:ext cx="1179984" cy="1181081"/>
        </a:xfrm>
        <a:prstGeom prst="downArrow">
          <a:avLst>
            <a:gd name="adj1" fmla="val 50000"/>
            <a:gd name="adj2" fmla="val 35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666750">
            <a:lnSpc>
              <a:spcPct val="90000"/>
            </a:lnSpc>
            <a:spcBef>
              <a:spcPct val="0"/>
            </a:spcBef>
            <a:spcAft>
              <a:spcPct val="35000"/>
            </a:spcAft>
          </a:pPr>
          <a:r>
            <a:rPr lang="en-CA" sz="1500" kern="1200" dirty="0"/>
            <a:t>DPI/TCP</a:t>
          </a:r>
        </a:p>
      </dsp:txBody>
      <dsp:txXfrm rot="5400000">
        <a:off x="139278" y="295424"/>
        <a:ext cx="974584" cy="589992"/>
      </dsp:txXfrm>
    </dsp:sp>
    <dsp:sp modelId="{B94F4AE1-DD22-4F5A-95DA-8DC9962285D2}">
      <dsp:nvSpPr>
        <dsp:cNvPr id="0" name=""/>
        <dsp:cNvSpPr/>
      </dsp:nvSpPr>
      <dsp:spPr>
        <a:xfrm rot="5400000">
          <a:off x="1181853" y="992"/>
          <a:ext cx="1179984" cy="1181081"/>
        </a:xfrm>
        <a:prstGeom prst="downArrow">
          <a:avLst>
            <a:gd name="adj1" fmla="val 50000"/>
            <a:gd name="adj2" fmla="val 35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666750">
            <a:lnSpc>
              <a:spcPct val="90000"/>
            </a:lnSpc>
            <a:spcBef>
              <a:spcPct val="0"/>
            </a:spcBef>
            <a:spcAft>
              <a:spcPct val="35000"/>
            </a:spcAft>
          </a:pPr>
          <a:r>
            <a:rPr lang="en-CA" sz="1500" kern="1200" dirty="0"/>
            <a:t>TCP/DPI</a:t>
          </a:r>
        </a:p>
      </dsp:txBody>
      <dsp:txXfrm rot="-5400000">
        <a:off x="1387802" y="296537"/>
        <a:ext cx="974584" cy="58999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625C8B-C014-46B1-8435-2733209122BA}">
      <dsp:nvSpPr>
        <dsp:cNvPr id="0" name=""/>
        <dsp:cNvSpPr/>
      </dsp:nvSpPr>
      <dsp:spPr>
        <a:xfrm>
          <a:off x="0" y="0"/>
          <a:ext cx="6395842" cy="1299470"/>
        </a:xfrm>
        <a:prstGeom prst="roundRect">
          <a:avLst>
            <a:gd name="adj" fmla="val 10000"/>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44780" tIns="144780" rIns="144780" bIns="144780" numCol="1" spcCol="1270" anchor="ctr" anchorCtr="0">
          <a:noAutofit/>
        </a:bodyPr>
        <a:lstStyle/>
        <a:p>
          <a:pPr lvl="0" algn="l" defTabSz="1689100">
            <a:lnSpc>
              <a:spcPct val="90000"/>
            </a:lnSpc>
            <a:spcBef>
              <a:spcPct val="0"/>
            </a:spcBef>
            <a:spcAft>
              <a:spcPct val="35000"/>
            </a:spcAft>
          </a:pPr>
          <a:r>
            <a:rPr lang="en-US" sz="3800" kern="1200" dirty="0" smtClean="0"/>
            <a:t>Fringe Initialization</a:t>
          </a:r>
          <a:endParaRPr lang="en-CA" sz="3800" kern="1200" dirty="0"/>
        </a:p>
      </dsp:txBody>
      <dsp:txXfrm>
        <a:off x="38060" y="38060"/>
        <a:ext cx="4993612" cy="1223350"/>
      </dsp:txXfrm>
    </dsp:sp>
    <dsp:sp modelId="{C1020879-1C1C-4A1F-B3F7-24FF95993DD0}">
      <dsp:nvSpPr>
        <dsp:cNvPr id="0" name=""/>
        <dsp:cNvSpPr/>
      </dsp:nvSpPr>
      <dsp:spPr>
        <a:xfrm>
          <a:off x="564338" y="1516048"/>
          <a:ext cx="6395842" cy="1299470"/>
        </a:xfrm>
        <a:prstGeom prst="roundRect">
          <a:avLst>
            <a:gd name="adj" fmla="val 10000"/>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44780" tIns="144780" rIns="144780" bIns="144780" numCol="1" spcCol="1270" anchor="ctr" anchorCtr="0">
          <a:noAutofit/>
        </a:bodyPr>
        <a:lstStyle/>
        <a:p>
          <a:pPr lvl="0" algn="l" defTabSz="1689100">
            <a:lnSpc>
              <a:spcPct val="90000"/>
            </a:lnSpc>
            <a:spcBef>
              <a:spcPct val="0"/>
            </a:spcBef>
            <a:spcAft>
              <a:spcPct val="35000"/>
            </a:spcAft>
          </a:pPr>
          <a:r>
            <a:rPr lang="en-US" sz="3800" kern="1200" dirty="0" smtClean="0"/>
            <a:t>TCP connection</a:t>
          </a:r>
          <a:endParaRPr lang="en-CA" sz="3800" kern="1200" dirty="0"/>
        </a:p>
      </dsp:txBody>
      <dsp:txXfrm>
        <a:off x="602398" y="1554108"/>
        <a:ext cx="4910727" cy="1223350"/>
      </dsp:txXfrm>
    </dsp:sp>
    <dsp:sp modelId="{6014B6EB-0151-4BBD-8A48-C9BCDA61E065}">
      <dsp:nvSpPr>
        <dsp:cNvPr id="0" name=""/>
        <dsp:cNvSpPr/>
      </dsp:nvSpPr>
      <dsp:spPr>
        <a:xfrm>
          <a:off x="1128677" y="3032096"/>
          <a:ext cx="6395842" cy="1299470"/>
        </a:xfrm>
        <a:prstGeom prst="roundRect">
          <a:avLst>
            <a:gd name="adj" fmla="val 10000"/>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44780" tIns="144780" rIns="144780" bIns="144780" numCol="1" spcCol="1270" anchor="ctr" anchorCtr="0">
          <a:noAutofit/>
        </a:bodyPr>
        <a:lstStyle/>
        <a:p>
          <a:pPr lvl="0" algn="l" defTabSz="1689100">
            <a:lnSpc>
              <a:spcPct val="90000"/>
            </a:lnSpc>
            <a:spcBef>
              <a:spcPct val="0"/>
            </a:spcBef>
            <a:spcAft>
              <a:spcPct val="35000"/>
            </a:spcAft>
          </a:pPr>
          <a:r>
            <a:rPr lang="en-CA" sz="3800" kern="1200" dirty="0" smtClean="0"/>
            <a:t>Endpoint </a:t>
          </a:r>
          <a:r>
            <a:rPr lang="en-US" sz="3800" kern="1200" dirty="0" smtClean="0"/>
            <a:t>Registration</a:t>
          </a:r>
          <a:endParaRPr lang="en-CA" sz="3800" kern="1200" dirty="0"/>
        </a:p>
      </dsp:txBody>
      <dsp:txXfrm>
        <a:off x="1166737" y="3070156"/>
        <a:ext cx="4910727" cy="1223350"/>
      </dsp:txXfrm>
    </dsp:sp>
    <dsp:sp modelId="{35CFDD33-656C-4CC7-841B-74F31F5B6602}">
      <dsp:nvSpPr>
        <dsp:cNvPr id="0" name=""/>
        <dsp:cNvSpPr/>
      </dsp:nvSpPr>
      <dsp:spPr>
        <a:xfrm>
          <a:off x="5551186" y="985431"/>
          <a:ext cx="844655" cy="844655"/>
        </a:xfrm>
        <a:prstGeom prst="downArrow">
          <a:avLst>
            <a:gd name="adj1" fmla="val 55000"/>
            <a:gd name="adj2" fmla="val 45000"/>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lvl="0" algn="ctr" defTabSz="1600200">
            <a:lnSpc>
              <a:spcPct val="90000"/>
            </a:lnSpc>
            <a:spcBef>
              <a:spcPct val="0"/>
            </a:spcBef>
            <a:spcAft>
              <a:spcPct val="35000"/>
            </a:spcAft>
          </a:pPr>
          <a:endParaRPr lang="en-CA" sz="3600" kern="1200"/>
        </a:p>
      </dsp:txBody>
      <dsp:txXfrm>
        <a:off x="5741233" y="985431"/>
        <a:ext cx="464561" cy="635603"/>
      </dsp:txXfrm>
    </dsp:sp>
    <dsp:sp modelId="{F3436313-40BA-4451-82EE-B1259142F81B}">
      <dsp:nvSpPr>
        <dsp:cNvPr id="0" name=""/>
        <dsp:cNvSpPr/>
      </dsp:nvSpPr>
      <dsp:spPr>
        <a:xfrm>
          <a:off x="6115525" y="2492816"/>
          <a:ext cx="844655" cy="844655"/>
        </a:xfrm>
        <a:prstGeom prst="downArrow">
          <a:avLst>
            <a:gd name="adj1" fmla="val 55000"/>
            <a:gd name="adj2" fmla="val 45000"/>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lvl="0" algn="ctr" defTabSz="1600200">
            <a:lnSpc>
              <a:spcPct val="90000"/>
            </a:lnSpc>
            <a:spcBef>
              <a:spcPct val="0"/>
            </a:spcBef>
            <a:spcAft>
              <a:spcPct val="35000"/>
            </a:spcAft>
          </a:pPr>
          <a:endParaRPr lang="en-CA" sz="3600" kern="1200"/>
        </a:p>
      </dsp:txBody>
      <dsp:txXfrm>
        <a:off x="6305572" y="2492816"/>
        <a:ext cx="464561" cy="635603"/>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EB158BA-C801-4667-9D5D-659D1A15E041}">
      <dsp:nvSpPr>
        <dsp:cNvPr id="0" name=""/>
        <dsp:cNvSpPr/>
      </dsp:nvSpPr>
      <dsp:spPr>
        <a:xfrm>
          <a:off x="1405269" y="313336"/>
          <a:ext cx="1137323" cy="739260"/>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endParaRPr lang="en-CA" sz="2800" kern="1200" dirty="0"/>
        </a:p>
      </dsp:txBody>
      <dsp:txXfrm>
        <a:off x="1441357" y="349424"/>
        <a:ext cx="1065147" cy="667084"/>
      </dsp:txXfrm>
    </dsp:sp>
    <dsp:sp modelId="{8CFBDA4D-94E9-4611-B0E6-BA1CA5B60056}">
      <dsp:nvSpPr>
        <dsp:cNvPr id="0" name=""/>
        <dsp:cNvSpPr/>
      </dsp:nvSpPr>
      <dsp:spPr>
        <a:xfrm>
          <a:off x="496693" y="682966"/>
          <a:ext cx="2954475" cy="2954475"/>
        </a:xfrm>
        <a:custGeom>
          <a:avLst/>
          <a:gdLst/>
          <a:ahLst/>
          <a:cxnLst/>
          <a:rect l="0" t="0" r="0" b="0"/>
          <a:pathLst>
            <a:path>
              <a:moveTo>
                <a:pt x="2198329" y="187952"/>
              </a:moveTo>
              <a:arcTo wR="1477237" hR="1477237" stAng="17953086" swAng="1212094"/>
            </a:path>
          </a:pathLst>
        </a:custGeom>
        <a:noFill/>
        <a:ln w="9525" cap="flat" cmpd="sng" algn="ctr">
          <a:solidFill>
            <a:schemeClr val="accent1">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sp>
    <dsp:sp modelId="{BCACFA86-0DBD-42BD-AE07-D060C1A925A9}">
      <dsp:nvSpPr>
        <dsp:cNvPr id="0" name=""/>
        <dsp:cNvSpPr/>
      </dsp:nvSpPr>
      <dsp:spPr>
        <a:xfrm>
          <a:off x="2810206" y="1334082"/>
          <a:ext cx="1137323" cy="739260"/>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en-CA" sz="3200" kern="1200" dirty="0" smtClean="0"/>
            <a:t>PUT</a:t>
          </a:r>
          <a:endParaRPr lang="en-CA" sz="3200" kern="1200" dirty="0"/>
        </a:p>
      </dsp:txBody>
      <dsp:txXfrm>
        <a:off x="2846294" y="1370170"/>
        <a:ext cx="1065147" cy="667084"/>
      </dsp:txXfrm>
    </dsp:sp>
    <dsp:sp modelId="{9C38FE4C-2520-40FD-BD95-D236EDBBE345}">
      <dsp:nvSpPr>
        <dsp:cNvPr id="0" name=""/>
        <dsp:cNvSpPr/>
      </dsp:nvSpPr>
      <dsp:spPr>
        <a:xfrm>
          <a:off x="496693" y="682966"/>
          <a:ext cx="2954475" cy="2954475"/>
        </a:xfrm>
        <a:custGeom>
          <a:avLst/>
          <a:gdLst/>
          <a:ahLst/>
          <a:cxnLst/>
          <a:rect l="0" t="0" r="0" b="0"/>
          <a:pathLst>
            <a:path>
              <a:moveTo>
                <a:pt x="2950937" y="1579418"/>
              </a:moveTo>
              <a:arcTo wR="1477237" hR="1477237" stAng="21837980" swAng="1360155"/>
            </a:path>
          </a:pathLst>
        </a:custGeom>
        <a:noFill/>
        <a:ln w="9525" cap="flat" cmpd="sng" algn="ctr">
          <a:solidFill>
            <a:schemeClr val="accent1">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sp>
    <dsp:sp modelId="{53A94A2D-C481-40A0-A9F3-8B633414827F}">
      <dsp:nvSpPr>
        <dsp:cNvPr id="0" name=""/>
        <dsp:cNvSpPr/>
      </dsp:nvSpPr>
      <dsp:spPr>
        <a:xfrm>
          <a:off x="2273568" y="2985684"/>
          <a:ext cx="1137323" cy="739260"/>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endParaRPr lang="en-CA" sz="2800" kern="1200"/>
        </a:p>
      </dsp:txBody>
      <dsp:txXfrm>
        <a:off x="2309656" y="3021772"/>
        <a:ext cx="1065147" cy="667084"/>
      </dsp:txXfrm>
    </dsp:sp>
    <dsp:sp modelId="{14147959-F7E0-42F0-964C-F74C066EB2D7}">
      <dsp:nvSpPr>
        <dsp:cNvPr id="0" name=""/>
        <dsp:cNvSpPr/>
      </dsp:nvSpPr>
      <dsp:spPr>
        <a:xfrm>
          <a:off x="496693" y="682966"/>
          <a:ext cx="2954475" cy="2954475"/>
        </a:xfrm>
        <a:custGeom>
          <a:avLst/>
          <a:gdLst/>
          <a:ahLst/>
          <a:cxnLst/>
          <a:rect l="0" t="0" r="0" b="0"/>
          <a:pathLst>
            <a:path>
              <a:moveTo>
                <a:pt x="1658654" y="2943293"/>
              </a:moveTo>
              <a:arcTo wR="1477237" hR="1477237" stAng="4976749" swAng="846502"/>
            </a:path>
          </a:pathLst>
        </a:custGeom>
        <a:noFill/>
        <a:ln w="9525" cap="flat" cmpd="sng" algn="ctr">
          <a:solidFill>
            <a:schemeClr val="accent1">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sp>
    <dsp:sp modelId="{008F3E1B-1828-44F5-B7F6-7F71B9176F0E}">
      <dsp:nvSpPr>
        <dsp:cNvPr id="0" name=""/>
        <dsp:cNvSpPr/>
      </dsp:nvSpPr>
      <dsp:spPr>
        <a:xfrm>
          <a:off x="536971" y="2985684"/>
          <a:ext cx="1137323" cy="739260"/>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endParaRPr lang="en-CA" sz="2800" kern="1200"/>
        </a:p>
      </dsp:txBody>
      <dsp:txXfrm>
        <a:off x="573059" y="3021772"/>
        <a:ext cx="1065147" cy="667084"/>
      </dsp:txXfrm>
    </dsp:sp>
    <dsp:sp modelId="{300EA4B2-C52F-468E-9D56-F899E13CAB7B}">
      <dsp:nvSpPr>
        <dsp:cNvPr id="0" name=""/>
        <dsp:cNvSpPr/>
      </dsp:nvSpPr>
      <dsp:spPr>
        <a:xfrm>
          <a:off x="496693" y="682966"/>
          <a:ext cx="2954475" cy="2954475"/>
        </a:xfrm>
        <a:custGeom>
          <a:avLst/>
          <a:gdLst/>
          <a:ahLst/>
          <a:cxnLst/>
          <a:rect l="0" t="0" r="0" b="0"/>
          <a:pathLst>
            <a:path>
              <a:moveTo>
                <a:pt x="156770" y="2139504"/>
              </a:moveTo>
              <a:arcTo wR="1477237" hR="1477237" stAng="9201865" swAng="1360155"/>
            </a:path>
          </a:pathLst>
        </a:custGeom>
        <a:noFill/>
        <a:ln w="9525" cap="flat" cmpd="sng" algn="ctr">
          <a:solidFill>
            <a:schemeClr val="accent1">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sp>
    <dsp:sp modelId="{D9E87F8F-D39B-4B23-8AF2-C763C06790BB}">
      <dsp:nvSpPr>
        <dsp:cNvPr id="0" name=""/>
        <dsp:cNvSpPr/>
      </dsp:nvSpPr>
      <dsp:spPr>
        <a:xfrm>
          <a:off x="333" y="1334082"/>
          <a:ext cx="1137323" cy="739260"/>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endParaRPr lang="en-CA" sz="2800" kern="1200"/>
        </a:p>
      </dsp:txBody>
      <dsp:txXfrm>
        <a:off x="36421" y="1370170"/>
        <a:ext cx="1065147" cy="667084"/>
      </dsp:txXfrm>
    </dsp:sp>
    <dsp:sp modelId="{99DB7980-EA4D-407D-AE66-6114E16B02E1}">
      <dsp:nvSpPr>
        <dsp:cNvPr id="0" name=""/>
        <dsp:cNvSpPr/>
      </dsp:nvSpPr>
      <dsp:spPr>
        <a:xfrm>
          <a:off x="496693" y="682966"/>
          <a:ext cx="2954475" cy="2954475"/>
        </a:xfrm>
        <a:custGeom>
          <a:avLst/>
          <a:gdLst/>
          <a:ahLst/>
          <a:cxnLst/>
          <a:rect l="0" t="0" r="0" b="0"/>
          <a:pathLst>
            <a:path>
              <a:moveTo>
                <a:pt x="355283" y="516274"/>
              </a:moveTo>
              <a:arcTo wR="1477237" hR="1477237" stAng="13234821" swAng="1212094"/>
            </a:path>
          </a:pathLst>
        </a:custGeom>
        <a:noFill/>
        <a:ln w="9525" cap="flat" cmpd="sng" algn="ctr">
          <a:solidFill>
            <a:schemeClr val="accent1">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A709C25-3A96-458F-830F-167F7C01B5E5}">
      <dsp:nvSpPr>
        <dsp:cNvPr id="0" name=""/>
        <dsp:cNvSpPr/>
      </dsp:nvSpPr>
      <dsp:spPr>
        <a:xfrm>
          <a:off x="1405269" y="313336"/>
          <a:ext cx="1137323" cy="739260"/>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endParaRPr lang="en-CA" sz="2800" kern="1200" dirty="0"/>
        </a:p>
      </dsp:txBody>
      <dsp:txXfrm>
        <a:off x="1441357" y="349424"/>
        <a:ext cx="1065147" cy="667084"/>
      </dsp:txXfrm>
    </dsp:sp>
    <dsp:sp modelId="{CC4FCD2E-D1AD-4163-946F-0446F9034550}">
      <dsp:nvSpPr>
        <dsp:cNvPr id="0" name=""/>
        <dsp:cNvSpPr/>
      </dsp:nvSpPr>
      <dsp:spPr>
        <a:xfrm>
          <a:off x="496693" y="682966"/>
          <a:ext cx="2954475" cy="2954475"/>
        </a:xfrm>
        <a:custGeom>
          <a:avLst/>
          <a:gdLst/>
          <a:ahLst/>
          <a:cxnLst/>
          <a:rect l="0" t="0" r="0" b="0"/>
          <a:pathLst>
            <a:path>
              <a:moveTo>
                <a:pt x="2198329" y="187952"/>
              </a:moveTo>
              <a:arcTo wR="1477237" hR="1477237" stAng="17953086" swAng="1212094"/>
            </a:path>
          </a:pathLst>
        </a:custGeom>
        <a:noFill/>
        <a:ln w="9525" cap="flat" cmpd="sng" algn="ctr">
          <a:solidFill>
            <a:schemeClr val="accent1">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sp>
    <dsp:sp modelId="{3DEDDD6B-1AC5-43BA-BE17-861E5C52575D}">
      <dsp:nvSpPr>
        <dsp:cNvPr id="0" name=""/>
        <dsp:cNvSpPr/>
      </dsp:nvSpPr>
      <dsp:spPr>
        <a:xfrm>
          <a:off x="2810206" y="1334082"/>
          <a:ext cx="1137323" cy="739260"/>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lang="en-CA" sz="2800" kern="1200" dirty="0" smtClean="0"/>
            <a:t>Send </a:t>
          </a:r>
          <a:endParaRPr lang="en-CA" sz="2800" kern="1200" dirty="0"/>
        </a:p>
      </dsp:txBody>
      <dsp:txXfrm>
        <a:off x="2846294" y="1370170"/>
        <a:ext cx="1065147" cy="667084"/>
      </dsp:txXfrm>
    </dsp:sp>
    <dsp:sp modelId="{C11010C3-194C-4BEB-83E1-977A269F5980}">
      <dsp:nvSpPr>
        <dsp:cNvPr id="0" name=""/>
        <dsp:cNvSpPr/>
      </dsp:nvSpPr>
      <dsp:spPr>
        <a:xfrm>
          <a:off x="496693" y="682966"/>
          <a:ext cx="2954475" cy="2954475"/>
        </a:xfrm>
        <a:custGeom>
          <a:avLst/>
          <a:gdLst/>
          <a:ahLst/>
          <a:cxnLst/>
          <a:rect l="0" t="0" r="0" b="0"/>
          <a:pathLst>
            <a:path>
              <a:moveTo>
                <a:pt x="2950937" y="1579418"/>
              </a:moveTo>
              <a:arcTo wR="1477237" hR="1477237" stAng="21837980" swAng="1360155"/>
            </a:path>
          </a:pathLst>
        </a:custGeom>
        <a:noFill/>
        <a:ln w="9525" cap="flat" cmpd="sng" algn="ctr">
          <a:solidFill>
            <a:schemeClr val="accent1">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sp>
    <dsp:sp modelId="{66984448-CA1E-4F45-9C14-E189AB476527}">
      <dsp:nvSpPr>
        <dsp:cNvPr id="0" name=""/>
        <dsp:cNvSpPr/>
      </dsp:nvSpPr>
      <dsp:spPr>
        <a:xfrm>
          <a:off x="2273568" y="2985684"/>
          <a:ext cx="1137323" cy="739260"/>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lang="en-CA" sz="2800" kern="1200" smtClean="0"/>
            <a:t>TCP</a:t>
          </a:r>
          <a:endParaRPr lang="en-CA" sz="2800" kern="1200" dirty="0"/>
        </a:p>
      </dsp:txBody>
      <dsp:txXfrm>
        <a:off x="2309656" y="3021772"/>
        <a:ext cx="1065147" cy="667084"/>
      </dsp:txXfrm>
    </dsp:sp>
    <dsp:sp modelId="{4256098E-DE45-4E4D-BDA5-9AC74E0DD854}">
      <dsp:nvSpPr>
        <dsp:cNvPr id="0" name=""/>
        <dsp:cNvSpPr/>
      </dsp:nvSpPr>
      <dsp:spPr>
        <a:xfrm>
          <a:off x="496693" y="682966"/>
          <a:ext cx="2954475" cy="2954475"/>
        </a:xfrm>
        <a:custGeom>
          <a:avLst/>
          <a:gdLst/>
          <a:ahLst/>
          <a:cxnLst/>
          <a:rect l="0" t="0" r="0" b="0"/>
          <a:pathLst>
            <a:path>
              <a:moveTo>
                <a:pt x="1658654" y="2943293"/>
              </a:moveTo>
              <a:arcTo wR="1477237" hR="1477237" stAng="4976749" swAng="846502"/>
            </a:path>
          </a:pathLst>
        </a:custGeom>
        <a:noFill/>
        <a:ln w="9525" cap="flat" cmpd="sng" algn="ctr">
          <a:solidFill>
            <a:schemeClr val="accent1">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sp>
    <dsp:sp modelId="{DBFACBFD-3661-4461-803C-CB9563D5F752}">
      <dsp:nvSpPr>
        <dsp:cNvPr id="0" name=""/>
        <dsp:cNvSpPr/>
      </dsp:nvSpPr>
      <dsp:spPr>
        <a:xfrm>
          <a:off x="536971" y="2985684"/>
          <a:ext cx="1137323" cy="739260"/>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endParaRPr lang="en-CA" sz="2800" kern="1200"/>
        </a:p>
      </dsp:txBody>
      <dsp:txXfrm>
        <a:off x="573059" y="3021772"/>
        <a:ext cx="1065147" cy="667084"/>
      </dsp:txXfrm>
    </dsp:sp>
    <dsp:sp modelId="{4BD5EFE5-3947-43EF-BC43-C58480000AEC}">
      <dsp:nvSpPr>
        <dsp:cNvPr id="0" name=""/>
        <dsp:cNvSpPr/>
      </dsp:nvSpPr>
      <dsp:spPr>
        <a:xfrm>
          <a:off x="496693" y="682966"/>
          <a:ext cx="2954475" cy="2954475"/>
        </a:xfrm>
        <a:custGeom>
          <a:avLst/>
          <a:gdLst/>
          <a:ahLst/>
          <a:cxnLst/>
          <a:rect l="0" t="0" r="0" b="0"/>
          <a:pathLst>
            <a:path>
              <a:moveTo>
                <a:pt x="156770" y="2139504"/>
              </a:moveTo>
              <a:arcTo wR="1477237" hR="1477237" stAng="9201865" swAng="1360155"/>
            </a:path>
          </a:pathLst>
        </a:custGeom>
        <a:noFill/>
        <a:ln w="9525" cap="flat" cmpd="sng" algn="ctr">
          <a:solidFill>
            <a:schemeClr val="accent1">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sp>
    <dsp:sp modelId="{2699AE6A-3D33-4510-B111-144F3FFEB7C8}">
      <dsp:nvSpPr>
        <dsp:cNvPr id="0" name=""/>
        <dsp:cNvSpPr/>
      </dsp:nvSpPr>
      <dsp:spPr>
        <a:xfrm>
          <a:off x="333" y="1334082"/>
          <a:ext cx="1137323" cy="739260"/>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endParaRPr lang="en-CA" sz="2800" kern="1200" dirty="0"/>
        </a:p>
      </dsp:txBody>
      <dsp:txXfrm>
        <a:off x="36421" y="1370170"/>
        <a:ext cx="1065147" cy="667084"/>
      </dsp:txXfrm>
    </dsp:sp>
    <dsp:sp modelId="{91FB59C3-522A-427F-A2CA-444B3484A0B5}">
      <dsp:nvSpPr>
        <dsp:cNvPr id="0" name=""/>
        <dsp:cNvSpPr/>
      </dsp:nvSpPr>
      <dsp:spPr>
        <a:xfrm>
          <a:off x="496693" y="682966"/>
          <a:ext cx="2954475" cy="2954475"/>
        </a:xfrm>
        <a:custGeom>
          <a:avLst/>
          <a:gdLst/>
          <a:ahLst/>
          <a:cxnLst/>
          <a:rect l="0" t="0" r="0" b="0"/>
          <a:pathLst>
            <a:path>
              <a:moveTo>
                <a:pt x="355283" y="516274"/>
              </a:moveTo>
              <a:arcTo wR="1477237" hR="1477237" stAng="13234821" swAng="1212094"/>
            </a:path>
          </a:pathLst>
        </a:custGeom>
        <a:noFill/>
        <a:ln w="9525" cap="flat" cmpd="sng" algn="ctr">
          <a:solidFill>
            <a:schemeClr val="accent1">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6BA310F-B341-4363-8A76-D03CB2093EE5}">
      <dsp:nvSpPr>
        <dsp:cNvPr id="0" name=""/>
        <dsp:cNvSpPr/>
      </dsp:nvSpPr>
      <dsp:spPr>
        <a:xfrm>
          <a:off x="0" y="0"/>
          <a:ext cx="2864385" cy="1308766"/>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0640" tIns="40640" rIns="40640" bIns="40640" numCol="1" spcCol="1270" anchor="ctr" anchorCtr="0">
          <a:noAutofit/>
        </a:bodyPr>
        <a:lstStyle/>
        <a:p>
          <a:pPr lvl="0" algn="ctr" defTabSz="711200">
            <a:lnSpc>
              <a:spcPct val="90000"/>
            </a:lnSpc>
            <a:spcBef>
              <a:spcPct val="0"/>
            </a:spcBef>
            <a:spcAft>
              <a:spcPct val="35000"/>
            </a:spcAft>
          </a:pPr>
          <a:r>
            <a:rPr lang="en-CA" sz="1600" kern="1200" dirty="0" err="1" smtClean="0"/>
            <a:t>SrcDsts_db</a:t>
          </a:r>
          <a:r>
            <a:rPr lang="en-CA" sz="1600" kern="1200" dirty="0" smtClean="0"/>
            <a:t>[</a:t>
          </a:r>
          <a:r>
            <a:rPr lang="en-CA" sz="1600" kern="1200" dirty="0" err="1" smtClean="0"/>
            <a:t>indx</a:t>
          </a:r>
          <a:r>
            <a:rPr lang="en-CA" sz="1600" kern="1200" dirty="0" smtClean="0"/>
            <a:t>].</a:t>
          </a:r>
          <a:r>
            <a:rPr lang="en-CA" sz="1600" kern="1200" dirty="0" err="1" smtClean="0"/>
            <a:t>signal_status</a:t>
          </a:r>
          <a:endParaRPr lang="en-CA" sz="1600" kern="1200" dirty="0" smtClean="0"/>
        </a:p>
        <a:p>
          <a:pPr lvl="0" algn="ctr" defTabSz="711200">
            <a:lnSpc>
              <a:spcPct val="90000"/>
            </a:lnSpc>
            <a:spcBef>
              <a:spcPct val="0"/>
            </a:spcBef>
            <a:spcAft>
              <a:spcPct val="35000"/>
            </a:spcAft>
          </a:pPr>
          <a:r>
            <a:rPr lang="en-CA" sz="1600" kern="1200" dirty="0" smtClean="0"/>
            <a:t> FRNG_SIGNAL_VALID_PUT</a:t>
          </a:r>
          <a:endParaRPr lang="en-CA" sz="1600" kern="1200" dirty="0"/>
        </a:p>
      </dsp:txBody>
      <dsp:txXfrm>
        <a:off x="0" y="0"/>
        <a:ext cx="2864385" cy="1308766"/>
      </dsp:txXfrm>
    </dsp:sp>
    <dsp:sp modelId="{51BD7CFF-E9E7-4473-9188-44E2BB8AF777}">
      <dsp:nvSpPr>
        <dsp:cNvPr id="0" name=""/>
        <dsp:cNvSpPr/>
      </dsp:nvSpPr>
      <dsp:spPr>
        <a:xfrm>
          <a:off x="0" y="1376925"/>
          <a:ext cx="2864385" cy="1308766"/>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0640" tIns="40640" rIns="40640" bIns="40640" numCol="1" spcCol="1270" anchor="ctr" anchorCtr="0">
          <a:noAutofit/>
        </a:bodyPr>
        <a:lstStyle/>
        <a:p>
          <a:pPr lvl="0" algn="ctr" defTabSz="711200" rtl="0">
            <a:lnSpc>
              <a:spcPct val="90000"/>
            </a:lnSpc>
            <a:spcBef>
              <a:spcPct val="0"/>
            </a:spcBef>
            <a:spcAft>
              <a:spcPct val="35000"/>
            </a:spcAft>
          </a:pPr>
          <a:r>
            <a:rPr lang="en-CA" sz="1600" kern="1200" dirty="0" err="1" smtClean="0"/>
            <a:t>signals_db</a:t>
          </a:r>
          <a:r>
            <a:rPr lang="en-CA" sz="1600" kern="1200" dirty="0" smtClean="0"/>
            <a:t>[</a:t>
          </a:r>
          <a:r>
            <a:rPr lang="en-CA" sz="1600" kern="1200" dirty="0" err="1" smtClean="0"/>
            <a:t>indx</a:t>
          </a:r>
          <a:r>
            <a:rPr lang="en-CA" sz="1600" kern="1200" dirty="0" smtClean="0"/>
            <a:t>].</a:t>
          </a:r>
          <a:r>
            <a:rPr lang="en-CA" sz="1600" kern="1200" dirty="0" err="1"/>
            <a:t>signal_valid</a:t>
          </a:r>
          <a:r>
            <a:rPr lang="en-CA" sz="1600" kern="1200" dirty="0"/>
            <a:t> </a:t>
          </a:r>
          <a:r>
            <a:rPr lang="en-CA" sz="1600" kern="1200" dirty="0" smtClean="0"/>
            <a:t>  FRNG_SIGNAL_VALID_PUT</a:t>
          </a:r>
          <a:endParaRPr lang="en-CA" sz="1600" kern="1200" dirty="0"/>
        </a:p>
      </dsp:txBody>
      <dsp:txXfrm>
        <a:off x="0" y="1376925"/>
        <a:ext cx="2864385" cy="1308766"/>
      </dsp:txXfrm>
    </dsp:sp>
    <dsp:sp modelId="{E2730BBA-F2C1-4D64-8D3D-67025C5820EE}">
      <dsp:nvSpPr>
        <dsp:cNvPr id="0" name=""/>
        <dsp:cNvSpPr/>
      </dsp:nvSpPr>
      <dsp:spPr>
        <a:xfrm>
          <a:off x="2" y="2751130"/>
          <a:ext cx="2864380" cy="1308766"/>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0640" tIns="40640" rIns="40640" bIns="40640" numCol="1" spcCol="1270" anchor="ctr" anchorCtr="0">
          <a:noAutofit/>
        </a:bodyPr>
        <a:lstStyle/>
        <a:p>
          <a:pPr lvl="0" algn="ctr" defTabSz="711200" rtl="0">
            <a:lnSpc>
              <a:spcPct val="90000"/>
            </a:lnSpc>
            <a:spcBef>
              <a:spcPct val="0"/>
            </a:spcBef>
            <a:spcAft>
              <a:spcPct val="35000"/>
            </a:spcAft>
          </a:pPr>
          <a:r>
            <a:rPr lang="en-CA" sz="1600" kern="1200" dirty="0" smtClean="0"/>
            <a:t>FRNG_SIGNAL_VALID_PUT</a:t>
          </a:r>
          <a:endParaRPr lang="en-CA" sz="1600" kern="1200" dirty="0"/>
        </a:p>
      </dsp:txBody>
      <dsp:txXfrm>
        <a:off x="2" y="2751130"/>
        <a:ext cx="2864380" cy="1308766"/>
      </dsp:txXfrm>
    </dsp:sp>
    <dsp:sp modelId="{5058D181-DCF5-4582-B0D7-5D2998075035}">
      <dsp:nvSpPr>
        <dsp:cNvPr id="0" name=""/>
        <dsp:cNvSpPr/>
      </dsp:nvSpPr>
      <dsp:spPr>
        <a:xfrm>
          <a:off x="0" y="4125335"/>
          <a:ext cx="2864385" cy="1308766"/>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0640" tIns="40640" rIns="40640" bIns="40640" numCol="1" spcCol="1270" anchor="ctr" anchorCtr="0">
          <a:noAutofit/>
        </a:bodyPr>
        <a:lstStyle/>
        <a:p>
          <a:pPr lvl="0" algn="ctr" defTabSz="711200">
            <a:lnSpc>
              <a:spcPct val="90000"/>
            </a:lnSpc>
            <a:spcBef>
              <a:spcPct val="0"/>
            </a:spcBef>
            <a:spcAft>
              <a:spcPct val="35000"/>
            </a:spcAft>
          </a:pPr>
          <a:r>
            <a:rPr lang="en-CA" sz="1600" kern="1200" dirty="0" err="1" smtClean="0"/>
            <a:t>signals_db_payloads</a:t>
          </a:r>
          <a:endParaRPr lang="en-CA" sz="1600" kern="1200" dirty="0"/>
        </a:p>
      </dsp:txBody>
      <dsp:txXfrm>
        <a:off x="0" y="4125335"/>
        <a:ext cx="2864385" cy="1308766"/>
      </dsp:txXfrm>
    </dsp:sp>
  </dsp:spTree>
</dsp:drawing>
</file>

<file path=ppt/diagrams/layout1.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target3">
  <dgm:title val=""/>
  <dgm:desc val=""/>
  <dgm:catLst>
    <dgm:cat type="relationship" pri="11000"/>
    <dgm:cat type="list" pri="22000"/>
    <dgm:cat type="convert"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tyleData>
  <dgm:clr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clrData>
  <dgm:layoutNode name="Name0">
    <dgm:varLst>
      <dgm:chMax val="7"/>
      <dgm:dir/>
      <dgm:animLvl val="lvl"/>
      <dgm:resizeHandles val="exact"/>
    </dgm:varLst>
    <dgm:alg type="composite"/>
    <dgm:shape xmlns:r="http://schemas.openxmlformats.org/officeDocument/2006/relationships" r:blip="">
      <dgm:adjLst/>
    </dgm:shape>
    <dgm:presOf/>
    <dgm:choose name="Name1">
      <dgm:if name="Name2" func="var" arg="dir" op="equ" val="norm">
        <dgm:choose name="Name3">
          <dgm:if name="Name4" axis="ch" ptType="node" func="cnt" op="equ" val="1">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rect1ParTx" refType="r" refFor="ch" refForName="space"/>
              <dgm:constr type="w" for="ch" forName="rect1ParTx" refType="w" refFor="ch" refForName="rect1" fact="0.5"/>
              <dgm:constr type="t" for="ch" forName="rect1ParTx" refType="t" refFor="ch" refForName="rect1"/>
              <dgm:constr type="b" for="ch" forName="rect1ParTx" refType="b" refFor="ch" refForName="rect1"/>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5" axis="ch" ptType="node" func="cnt" op="equ" val="2">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rect2ParTx" refType="r" refFor="ch" refForName="space"/>
              <dgm:constr type="w" for="ch" forName="rect2ParTx" refType="w" refFor="ch" refForName="rect2" fact="0.5"/>
              <dgm:constr type="t" for="ch" forName="rect2ParTx" refType="t" refFor="ch" refForName="rect2"/>
              <dgm:constr type="b" for="ch" forName="rect2ParTx" refType="b" refFor="ch" refForName="rect2"/>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b" refFor="ch" refForName="rect2"/>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6" axis="ch" ptType="node" func="cnt" op="equ" val="3">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rect3ParTx" refType="r" refFor="ch" refForName="space"/>
              <dgm:constr type="w" for="ch" forName="rect3ParTx" refType="w" refFor="ch" refForName="rect3" fact="0.5"/>
              <dgm:constr type="t" for="ch" forName="rect3ParTx" refType="t" refFor="ch" refForName="rect3"/>
              <dgm:constr type="b" for="ch" forName="rect3ParTx" refType="b" refFor="ch" refForName="rect3"/>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b" refFor="ch" refForName="rect3"/>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7" axis="ch" ptType="node" func="cnt" op="equ" val="4">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rect4ParTx" refType="r" refFor="ch" refForName="space"/>
              <dgm:constr type="w" for="ch" forName="rect4ParTx" refType="w" refFor="ch" refForName="rect4" fact="0.5"/>
              <dgm:constr type="t" for="ch" forName="rect4ParTx" refType="t" refFor="ch" refForName="rect4"/>
              <dgm:constr type="b" for="ch" forName="rect4ParTx" refType="b" refFor="ch" refForName="rect4"/>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b" refFor="ch" refForName="rect4"/>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8" axis="ch" ptType="node" func="cnt" op="equ" val="5">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rect5ParTx" refType="r" refFor="ch" refForName="space"/>
              <dgm:constr type="w" for="ch" forName="rect5ParTx" refType="w" refFor="ch" refForName="rect5" fact="0.5"/>
              <dgm:constr type="t" for="ch" forName="rect5ParTx" refType="t" refFor="ch" refForName="rect5"/>
              <dgm:constr type="b" for="ch" forName="rect5ParTx" refType="b" refFor="ch" refForName="rect5"/>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b" refFor="ch" refForName="rect5"/>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9" axis="ch" ptType="node" func="cnt" op="equ" val="6">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rect6ParTx" refType="r" refFor="ch" refForName="space"/>
              <dgm:constr type="w" for="ch" forName="rect6ParTx" refType="w" refFor="ch" refForName="rect6" fact="0.5"/>
              <dgm:constr type="t" for="ch" forName="rect6ParTx" refType="t" refFor="ch" refForName="rect6"/>
              <dgm:constr type="b" for="ch" forName="rect6ParTx" refType="b" refFor="ch" refForName="rect6"/>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b" refFor="ch" refForName="rect6"/>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10" axis="ch" ptType="node" func="cnt" op="gte" val="7">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l"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l" for="ch" forName="rect7" refType="r" refFor="ch" refForName="space"/>
              <dgm:constr type="r" for="ch" forName="rect7" refType="w"/>
              <dgm:constr type="h" for="ch" forName="rect7" refType="h" refFor="ch" refForName="circle7"/>
              <dgm:constr type="hOff" for="ch" forName="rect7" refType="hOff" refFor="ch" refForName="circle7"/>
              <dgm:constr type="b" for="ch" forName="rect7" refType="b" refFor="ch" refForName="circle7"/>
              <dgm:constr type="l" for="ch" forName="rect7ParTx" refType="r" refFor="ch" refForName="space"/>
              <dgm:constr type="w" for="ch" forName="rect7ParTx" refType="w" refFor="ch" refForName="rect7" fact="0.5"/>
              <dgm:constr type="t" for="ch" forName="rect7ParTx" refType="t" refFor="ch" refForName="rect7"/>
              <dgm:constr type="b" for="ch" forName="rect7ParTx" refType="b" refFor="ch" refForName="rect7"/>
              <dgm:constr type="l" for="ch" forName="rect7ChTx" refType="r" refFor="ch" refForName="rect7ParTx"/>
              <dgm:constr type="w" for="ch" forName="rect7ChTx" refType="w" refFor="ch" refForName="rect7ParTx"/>
              <dgm:constr type="t" for="ch" forName="rect7ChTx" refType="t" refFor="ch" refForName="rect7ParTx"/>
              <dgm:constr type="b" for="ch" forName="rect7ChTx" refType="b" refFor="ch" refForName="rect7ParTx"/>
              <dgm:constr type="l" for="ch" forName="rect7ParTxNoCh" refType="r" refFor="ch" refForName="space"/>
              <dgm:constr type="w" for="ch" forName="rect7ParTxNoCh" refType="w" refFor="ch" refForName="rect7"/>
              <dgm:constr type="t" for="ch" forName="rect7ParTxNoCh" refType="t" refFor="ch" refForName="rect7"/>
              <dgm:constr type="b" for="ch" forName="rect7ParTxNoCh" refType="b" refFor="ch" refForName="rect7"/>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l" for="ch" forName="rect6ParTx" refType="r" refFor="ch" refForName="space"/>
              <dgm:constr type="w" for="ch" forName="rect6ParTx" refType="w" refFor="ch" refForName="rect6" fact="0.5"/>
              <dgm:constr type="t" for="ch" forName="rect6ParTx" refType="t" refFor="ch" refForName="rect6"/>
              <dgm:constr type="b" for="ch" forName="rect6ParTx" refType="t" refFor="ch" refForName="rect7"/>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11">
            <dgm:constrLst/>
          </dgm:else>
        </dgm:choose>
      </dgm:if>
      <dgm:else name="Name12">
        <dgm:choose name="Name13">
          <dgm:if name="Name14" axis="ch" ptType="node" func="cnt" op="equ" val="1">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r" for="ch" forName="rect1ParTx" refType="l" refFor="ch" refForName="space"/>
              <dgm:constr type="w" for="ch" forName="rect1ParTx" refType="w" refFor="ch" refForName="rect1" fact="0.5"/>
              <dgm:constr type="t" for="ch" forName="rect1ParTx" refType="t" refFor="ch" refForName="rect1"/>
              <dgm:constr type="b" for="ch" forName="rect1ParTx" refType="b" refFor="ch" refForName="rect1"/>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15" axis="ch" ptType="node" func="cnt" op="equ" val="2">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r" for="ch" forName="rect2ParTx" refType="l" refFor="ch" refForName="space"/>
              <dgm:constr type="w" for="ch" forName="rect2ParTx" refType="w" refFor="ch" refForName="rect2" fact="0.5"/>
              <dgm:constr type="t" for="ch" forName="rect2ParTx" refType="t" refFor="ch" refForName="rect2"/>
              <dgm:constr type="b" for="ch" forName="rect2ParTx" refType="b" refFor="ch" refForName="rect2"/>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b" refFor="ch" refForName="rect2"/>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16" axis="ch" ptType="node" func="cnt" op="equ" val="3">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r" for="ch" forName="rect3ParTx" refType="l" refFor="ch" refForName="space"/>
              <dgm:constr type="w" for="ch" forName="rect3ParTx" refType="w" refFor="ch" refForName="rect3" fact="0.5"/>
              <dgm:constr type="t" for="ch" forName="rect3ParTx" refType="t" refFor="ch" refForName="rect3"/>
              <dgm:constr type="b" for="ch" forName="rect3ParTx" refType="b" refFor="ch" refForName="rect3"/>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b" refFor="ch" refForName="rect3"/>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17" axis="ch" ptType="node" func="cnt" op="equ" val="4">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r" for="ch" forName="rect4ParTx" refType="l" refFor="ch" refForName="space"/>
              <dgm:constr type="w" for="ch" forName="rect4ParTx" refType="w" refFor="ch" refForName="rect4" fact="0.5"/>
              <dgm:constr type="t" for="ch" forName="rect4ParTx" refType="t" refFor="ch" refForName="rect4"/>
              <dgm:constr type="b" for="ch" forName="rect4ParTx" refType="b" refFor="ch" refForName="rect4"/>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b" refFor="ch" refForName="rect4"/>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18" axis="ch" ptType="node" func="cnt" op="equ" val="5">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r" for="ch" forName="rect5ParTx" refType="l" refFor="ch" refForName="space"/>
              <dgm:constr type="w" for="ch" forName="rect5ParTx" refType="w" refFor="ch" refForName="rect5" fact="0.5"/>
              <dgm:constr type="t" for="ch" forName="rect5ParTx" refType="t" refFor="ch" refForName="rect5"/>
              <dgm:constr type="b" for="ch" forName="rect5ParTx" refType="b" refFor="ch" refForName="rect5"/>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b" refFor="ch" refForName="rect5"/>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19" axis="ch" ptType="node" func="cnt" op="equ" val="6">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r" for="ch" forName="rect6ParTx" refType="l" refFor="ch" refForName="space"/>
              <dgm:constr type="w" for="ch" forName="rect6ParTx" refType="w" refFor="ch" refForName="rect6" fact="0.5"/>
              <dgm:constr type="t" for="ch" forName="rect6ParTx" refType="t" refFor="ch" refForName="rect6"/>
              <dgm:constr type="b" for="ch" forName="rect6ParTx" refType="b" refFor="ch" refForName="rect6"/>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b" refFor="ch" refForName="rect6"/>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20" axis="ch" ptType="node" func="cnt" op="gte" val="7">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r"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r" for="ch" forName="rect7" refType="l" refFor="ch" refForName="space"/>
              <dgm:constr type="l" for="ch" forName="rect7"/>
              <dgm:constr type="h" for="ch" forName="rect7" refType="h" refFor="ch" refForName="circle7"/>
              <dgm:constr type="hOff" for="ch" forName="rect7" refType="hOff" refFor="ch" refForName="circle7"/>
              <dgm:constr type="b" for="ch" forName="rect7" refType="b" refFor="ch" refForName="circle7"/>
              <dgm:constr type="r" for="ch" forName="rect7ParTx" refType="l" refFor="ch" refForName="space"/>
              <dgm:constr type="w" for="ch" forName="rect7ParTx" refType="w" refFor="ch" refForName="rect7" fact="0.5"/>
              <dgm:constr type="t" for="ch" forName="rect7ParTx" refType="t" refFor="ch" refForName="rect7"/>
              <dgm:constr type="b" for="ch" forName="rect7ParTx" refType="b" refFor="ch" refForName="rect7"/>
              <dgm:constr type="r" for="ch" forName="rect7ChTx" refType="l" refFor="ch" refForName="rect7ParTx"/>
              <dgm:constr type="w" for="ch" forName="rect7ChTx" refType="w" refFor="ch" refForName="rect7ParTx"/>
              <dgm:constr type="t" for="ch" forName="rect7ChTx" refType="t" refFor="ch" refForName="rect7ParTx"/>
              <dgm:constr type="b" for="ch" forName="rect7ChTx" refType="b" refFor="ch" refForName="rect7ParTx"/>
              <dgm:constr type="r" for="ch" forName="rect7ParTxNoCh" refType="l" refFor="ch" refForName="space"/>
              <dgm:constr type="w" for="ch" forName="rect7ParTxNoCh" refType="w" refFor="ch" refForName="rect7"/>
              <dgm:constr type="t" for="ch" forName="rect7ParTxNoCh" refType="t" refFor="ch" refForName="rect7"/>
              <dgm:constr type="b" for="ch" forName="rect7ParTxNoCh" refType="b" refFor="ch" refForName="rect7"/>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r" for="ch" forName="rect6ParTx" refType="l" refFor="ch" refForName="space"/>
              <dgm:constr type="w" for="ch" forName="rect6ParTx" refType="w" refFor="ch" refForName="rect6" fact="0.5"/>
              <dgm:constr type="t" for="ch" forName="rect6ParTx" refType="t" refFor="ch" refForName="rect6"/>
              <dgm:constr type="b" for="ch" forName="rect6ParTx" refType="t" refFor="ch" refForName="rect7"/>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21">
            <dgm:constrLst/>
          </dgm:else>
        </dgm:choose>
      </dgm:else>
    </dgm:choose>
    <dgm:ruleLst/>
    <dgm:forEach name="Name22" axis="ch" ptType="node" cnt="1">
      <dgm:layoutNode name="circle1" styleLbl="node1">
        <dgm:alg type="sp"/>
        <dgm:choose name="Name23">
          <dgm:if name="Name24" func="var" arg="dir" op="equ" val="norm">
            <dgm:shape xmlns:r="http://schemas.openxmlformats.org/officeDocument/2006/relationships" type="pie" r:blip="">
              <dgm:adjLst>
                <dgm:adj idx="1" val="90"/>
                <dgm:adj idx="2" val="270"/>
              </dgm:adjLst>
            </dgm:shape>
          </dgm:if>
          <dgm:else name="Name25">
            <dgm:shape xmlns:r="http://schemas.openxmlformats.org/officeDocument/2006/relationships" type="pie" r:blip="">
              <dgm:adjLst>
                <dgm:adj idx="1" val="270"/>
                <dgm:adj idx="2" val="90"/>
              </dgm:adjLst>
            </dgm:shape>
          </dgm:else>
        </dgm:choose>
        <dgm:presOf/>
        <dgm:constrLst/>
        <dgm:ruleLst/>
      </dgm:layoutNode>
      <dgm:layoutNode name="space">
        <dgm:alg type="sp"/>
        <dgm:shape xmlns:r="http://schemas.openxmlformats.org/officeDocument/2006/relationships" r:blip="">
          <dgm:adjLst/>
        </dgm:shape>
        <dgm:presOf/>
        <dgm:constrLst/>
        <dgm:ruleLst/>
      </dgm:layoutNode>
      <dgm:layoutNode name="rect1" styleLbl="alignAcc1">
        <dgm:alg type="sp"/>
        <dgm:shape xmlns:r="http://schemas.openxmlformats.org/officeDocument/2006/relationships" type="rect" r:blip="">
          <dgm:adjLst/>
        </dgm:shape>
        <dgm:presOf axis="self"/>
        <dgm:constrLst/>
        <dgm:ruleLst/>
      </dgm:layoutNode>
    </dgm:forEach>
    <dgm:forEach name="Name26" axis="ch" ptType="node" st="2" cnt="1">
      <dgm:layoutNode name="vertSpace2">
        <dgm:alg type="sp"/>
        <dgm:shape xmlns:r="http://schemas.openxmlformats.org/officeDocument/2006/relationships" type="rect" r:blip="" hideGeom="1">
          <dgm:adjLst/>
        </dgm:shape>
        <dgm:presOf/>
        <dgm:constrLst/>
        <dgm:ruleLst/>
      </dgm:layoutNode>
      <dgm:layoutNode name="circle2" styleLbl="node1">
        <dgm:alg type="sp"/>
        <dgm:choose name="Name27">
          <dgm:if name="Name28" func="var" arg="dir" op="equ" val="norm">
            <dgm:shape xmlns:r="http://schemas.openxmlformats.org/officeDocument/2006/relationships" type="pie" r:blip="">
              <dgm:adjLst>
                <dgm:adj idx="1" val="90"/>
                <dgm:adj idx="2" val="270"/>
              </dgm:adjLst>
            </dgm:shape>
          </dgm:if>
          <dgm:else name="Name29">
            <dgm:shape xmlns:r="http://schemas.openxmlformats.org/officeDocument/2006/relationships" type="pie" r:blip="">
              <dgm:adjLst>
                <dgm:adj idx="1" val="270"/>
                <dgm:adj idx="2" val="90"/>
              </dgm:adjLst>
            </dgm:shape>
          </dgm:else>
        </dgm:choose>
        <dgm:presOf/>
        <dgm:constrLst/>
        <dgm:ruleLst/>
      </dgm:layoutNode>
      <dgm:layoutNode name="rect2" styleLbl="alignAcc1">
        <dgm:alg type="sp"/>
        <dgm:shape xmlns:r="http://schemas.openxmlformats.org/officeDocument/2006/relationships" type="rect" r:blip="">
          <dgm:adjLst/>
        </dgm:shape>
        <dgm:presOf axis="self"/>
        <dgm:constrLst/>
        <dgm:ruleLst/>
      </dgm:layoutNode>
    </dgm:forEach>
    <dgm:forEach name="Name30" axis="ch" ptType="node" st="3" cnt="1">
      <dgm:layoutNode name="vertSpace3">
        <dgm:alg type="sp"/>
        <dgm:shape xmlns:r="http://schemas.openxmlformats.org/officeDocument/2006/relationships" type="rect" r:blip="" hideGeom="1">
          <dgm:adjLst/>
        </dgm:shape>
        <dgm:presOf/>
        <dgm:constrLst/>
        <dgm:ruleLst/>
      </dgm:layoutNode>
      <dgm:layoutNode name="circle3" styleLbl="node1">
        <dgm:alg type="sp"/>
        <dgm:choose name="Name31">
          <dgm:if name="Name32" func="var" arg="dir" op="equ" val="norm">
            <dgm:shape xmlns:r="http://schemas.openxmlformats.org/officeDocument/2006/relationships" type="pie" r:blip="">
              <dgm:adjLst>
                <dgm:adj idx="1" val="90"/>
                <dgm:adj idx="2" val="270"/>
              </dgm:adjLst>
            </dgm:shape>
          </dgm:if>
          <dgm:else name="Name33">
            <dgm:shape xmlns:r="http://schemas.openxmlformats.org/officeDocument/2006/relationships" type="pie" r:blip="">
              <dgm:adjLst>
                <dgm:adj idx="1" val="270"/>
                <dgm:adj idx="2" val="90"/>
              </dgm:adjLst>
            </dgm:shape>
          </dgm:else>
        </dgm:choose>
        <dgm:presOf/>
        <dgm:constrLst/>
        <dgm:ruleLst/>
      </dgm:layoutNode>
      <dgm:layoutNode name="rect3" styleLbl="alignAcc1">
        <dgm:alg type="sp"/>
        <dgm:shape xmlns:r="http://schemas.openxmlformats.org/officeDocument/2006/relationships" type="rect" r:blip="">
          <dgm:adjLst/>
        </dgm:shape>
        <dgm:presOf axis="self"/>
        <dgm:constrLst/>
        <dgm:ruleLst/>
      </dgm:layoutNode>
    </dgm:forEach>
    <dgm:forEach name="Name34" axis="ch" ptType="node" st="4" cnt="1">
      <dgm:layoutNode name="vertSpace4">
        <dgm:alg type="sp"/>
        <dgm:shape xmlns:r="http://schemas.openxmlformats.org/officeDocument/2006/relationships" type="rect" r:blip="" hideGeom="1">
          <dgm:adjLst/>
        </dgm:shape>
        <dgm:presOf/>
        <dgm:constrLst/>
        <dgm:ruleLst/>
      </dgm:layoutNode>
      <dgm:layoutNode name="circle4" styleLbl="node1">
        <dgm:alg type="sp"/>
        <dgm:choose name="Name35">
          <dgm:if name="Name36" func="var" arg="dir" op="equ" val="norm">
            <dgm:shape xmlns:r="http://schemas.openxmlformats.org/officeDocument/2006/relationships" type="pie" r:blip="">
              <dgm:adjLst>
                <dgm:adj idx="1" val="90"/>
                <dgm:adj idx="2" val="270"/>
              </dgm:adjLst>
            </dgm:shape>
          </dgm:if>
          <dgm:else name="Name37">
            <dgm:shape xmlns:r="http://schemas.openxmlformats.org/officeDocument/2006/relationships" type="pie" r:blip="">
              <dgm:adjLst>
                <dgm:adj idx="1" val="270"/>
                <dgm:adj idx="2" val="90"/>
              </dgm:adjLst>
            </dgm:shape>
          </dgm:else>
        </dgm:choose>
        <dgm:presOf/>
        <dgm:constrLst/>
        <dgm:ruleLst/>
      </dgm:layoutNode>
      <dgm:layoutNode name="rect4" styleLbl="alignAcc1">
        <dgm:alg type="sp"/>
        <dgm:shape xmlns:r="http://schemas.openxmlformats.org/officeDocument/2006/relationships" type="rect" r:blip="">
          <dgm:adjLst/>
        </dgm:shape>
        <dgm:presOf axis="self"/>
        <dgm:constrLst/>
        <dgm:ruleLst/>
      </dgm:layoutNode>
    </dgm:forEach>
    <dgm:forEach name="Name38" axis="ch" ptType="node" st="5" cnt="1">
      <dgm:layoutNode name="vertSpace5">
        <dgm:alg type="sp"/>
        <dgm:shape xmlns:r="http://schemas.openxmlformats.org/officeDocument/2006/relationships" type="rect" r:blip="" hideGeom="1">
          <dgm:adjLst/>
        </dgm:shape>
        <dgm:presOf/>
        <dgm:constrLst/>
        <dgm:ruleLst/>
      </dgm:layoutNode>
      <dgm:layoutNode name="circle5" styleLbl="node1">
        <dgm:alg type="sp"/>
        <dgm:choose name="Name39">
          <dgm:if name="Name40" func="var" arg="dir" op="equ" val="norm">
            <dgm:shape xmlns:r="http://schemas.openxmlformats.org/officeDocument/2006/relationships" type="pie" r:blip="">
              <dgm:adjLst>
                <dgm:adj idx="1" val="90"/>
                <dgm:adj idx="2" val="270"/>
              </dgm:adjLst>
            </dgm:shape>
          </dgm:if>
          <dgm:else name="Name41">
            <dgm:shape xmlns:r="http://schemas.openxmlformats.org/officeDocument/2006/relationships" type="pie" r:blip="">
              <dgm:adjLst>
                <dgm:adj idx="1" val="270"/>
                <dgm:adj idx="2" val="90"/>
              </dgm:adjLst>
            </dgm:shape>
          </dgm:else>
        </dgm:choose>
        <dgm:presOf/>
        <dgm:constrLst/>
        <dgm:ruleLst/>
      </dgm:layoutNode>
      <dgm:layoutNode name="rect5" styleLbl="alignAcc1">
        <dgm:alg type="sp"/>
        <dgm:shape xmlns:r="http://schemas.openxmlformats.org/officeDocument/2006/relationships" type="rect" r:blip="">
          <dgm:adjLst/>
        </dgm:shape>
        <dgm:presOf axis="self"/>
        <dgm:constrLst/>
        <dgm:ruleLst/>
      </dgm:layoutNode>
    </dgm:forEach>
    <dgm:forEach name="Name42" axis="ch" ptType="node" st="6" cnt="1">
      <dgm:layoutNode name="vertSpace6">
        <dgm:alg type="sp"/>
        <dgm:shape xmlns:r="http://schemas.openxmlformats.org/officeDocument/2006/relationships" type="rect" r:blip="" hideGeom="1">
          <dgm:adjLst/>
        </dgm:shape>
        <dgm:presOf/>
        <dgm:constrLst/>
        <dgm:ruleLst/>
      </dgm:layoutNode>
      <dgm:layoutNode name="circle6" styleLbl="node1">
        <dgm:alg type="sp"/>
        <dgm:choose name="Name43">
          <dgm:if name="Name44" func="var" arg="dir" op="equ" val="norm">
            <dgm:shape xmlns:r="http://schemas.openxmlformats.org/officeDocument/2006/relationships" type="pie" r:blip="">
              <dgm:adjLst>
                <dgm:adj idx="1" val="90"/>
                <dgm:adj idx="2" val="270"/>
              </dgm:adjLst>
            </dgm:shape>
          </dgm:if>
          <dgm:else name="Name45">
            <dgm:shape xmlns:r="http://schemas.openxmlformats.org/officeDocument/2006/relationships" type="pie" r:blip="">
              <dgm:adjLst>
                <dgm:adj idx="1" val="270"/>
                <dgm:adj idx="2" val="90"/>
              </dgm:adjLst>
            </dgm:shape>
          </dgm:else>
        </dgm:choose>
        <dgm:presOf/>
        <dgm:constrLst/>
        <dgm:ruleLst/>
      </dgm:layoutNode>
      <dgm:layoutNode name="rect6" styleLbl="alignAcc1">
        <dgm:alg type="sp"/>
        <dgm:shape xmlns:r="http://schemas.openxmlformats.org/officeDocument/2006/relationships" type="rect" r:blip="">
          <dgm:adjLst/>
        </dgm:shape>
        <dgm:presOf axis="self"/>
        <dgm:constrLst/>
        <dgm:ruleLst/>
      </dgm:layoutNode>
    </dgm:forEach>
    <dgm:forEach name="Name46" axis="ch" ptType="node" st="7" cnt="1">
      <dgm:layoutNode name="vertSpace7">
        <dgm:alg type="sp"/>
        <dgm:shape xmlns:r="http://schemas.openxmlformats.org/officeDocument/2006/relationships" type="rect" r:blip="" hideGeom="1">
          <dgm:adjLst/>
        </dgm:shape>
        <dgm:presOf/>
        <dgm:constrLst/>
        <dgm:ruleLst/>
      </dgm:layoutNode>
      <dgm:layoutNode name="circle7" styleLbl="node1">
        <dgm:alg type="sp"/>
        <dgm:choose name="Name47">
          <dgm:if name="Name48" func="var" arg="dir" op="equ" val="norm">
            <dgm:shape xmlns:r="http://schemas.openxmlformats.org/officeDocument/2006/relationships" type="pie" r:blip="">
              <dgm:adjLst>
                <dgm:adj idx="1" val="90"/>
                <dgm:adj idx="2" val="270"/>
              </dgm:adjLst>
            </dgm:shape>
          </dgm:if>
          <dgm:else name="Name49">
            <dgm:shape xmlns:r="http://schemas.openxmlformats.org/officeDocument/2006/relationships" type="pie" r:blip="">
              <dgm:adjLst>
                <dgm:adj idx="1" val="270"/>
                <dgm:adj idx="2" val="90"/>
              </dgm:adjLst>
            </dgm:shape>
          </dgm:else>
        </dgm:choose>
        <dgm:presOf/>
        <dgm:constrLst/>
        <dgm:ruleLst/>
      </dgm:layoutNode>
      <dgm:layoutNode name="rect7" styleLbl="alignAcc1">
        <dgm:alg type="sp"/>
        <dgm:shape xmlns:r="http://schemas.openxmlformats.org/officeDocument/2006/relationships" type="rect" r:blip="">
          <dgm:adjLst/>
        </dgm:shape>
        <dgm:presOf axis="self"/>
        <dgm:constrLst/>
        <dgm:ruleLst/>
      </dgm:layoutNode>
    </dgm:forEach>
    <dgm:forEach name="Name50" axis="ch" ptType="node" cnt="1">
      <dgm:choose name="Name51">
        <dgm:if name="Name52" axis="root des" ptType="all node" func="maxDepth" op="gte" val="2">
          <dgm:layoutNode name="rect1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1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3">
          <dgm:layoutNode name="rect1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4" axis="ch" ptType="node" st="2" cnt="1">
      <dgm:choose name="Name55">
        <dgm:if name="Name56" axis="root des" ptType="all node" func="maxDepth" op="gte" val="2">
          <dgm:layoutNode name="rect2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2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7">
          <dgm:layoutNode name="rect2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8" axis="ch" ptType="node" st="3" cnt="1">
      <dgm:choose name="Name59">
        <dgm:if name="Name60" axis="root des" ptType="all node" func="maxDepth" op="gte" val="2">
          <dgm:layoutNode name="rect3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3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1">
          <dgm:layoutNode name="rect3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2" axis="ch" ptType="node" st="4" cnt="1">
      <dgm:choose name="Name63">
        <dgm:if name="Name64" axis="root des" ptType="all node" func="maxDepth" op="gte" val="2">
          <dgm:layoutNode name="rect4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4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5">
          <dgm:layoutNode name="rect4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6" axis="ch" ptType="node" st="5" cnt="1">
      <dgm:choose name="Name67">
        <dgm:if name="Name68" axis="root des" ptType="all node" func="maxDepth" op="gte" val="2">
          <dgm:layoutNode name="rect5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5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9">
          <dgm:layoutNode name="rect5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0" axis="ch" ptType="node" st="6" cnt="1">
      <dgm:choose name="Name71">
        <dgm:if name="Name72" axis="root des" ptType="all node" func="maxDepth" op="gte" val="2">
          <dgm:layoutNode name="rect6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6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3">
          <dgm:layoutNode name="rect6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4" axis="ch" ptType="node" st="7" cnt="1">
      <dgm:choose name="Name75">
        <dgm:if name="Name76" axis="root des" ptType="all node" func="maxDepth" op="gte" val="2">
          <dgm:layoutNode name="rect7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7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7">
          <dgm:layoutNode name="rect7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arrow5">
  <dgm:title val=""/>
  <dgm:desc val=""/>
  <dgm:catLst>
    <dgm:cat type="relationship" pri="6000"/>
    <dgm:cat type="process" pri="31000"/>
  </dgm:catLst>
  <dgm:sampData>
    <dgm:dataModel>
      <dgm:ptLst>
        <dgm:pt modelId="0" type="doc"/>
        <dgm:pt modelId="1">
          <dgm:prSet phldr="1"/>
        </dgm:pt>
        <dgm:pt modelId="2">
          <dgm:prSet phldr="1"/>
        </dgm:pt>
      </dgm:ptLst>
      <dgm:cxnLst>
        <dgm:cxn modelId="4" srcId="0" destId="1" srcOrd="0" destOrd="0"/>
        <dgm:cxn modelId="5" srcId="0" destId="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ch" ptType="node" func="cnt" op="equ" val="2">
        <dgm:choose name="Name2">
          <dgm:if name="Name3" func="var" arg="dir" op="equ" val="norm">
            <dgm:alg type="cycle">
              <dgm:param type="rotPath" val="alongPath"/>
              <dgm:param type="stAng" val="270"/>
            </dgm:alg>
          </dgm:if>
          <dgm:else name="Name4">
            <dgm:alg type="cycle">
              <dgm:param type="rotPath" val="alongPath"/>
              <dgm:param type="stAng" val="90"/>
              <dgm:param type="spanAng" val="-360"/>
            </dgm:alg>
          </dgm:else>
        </dgm:choose>
      </dgm:if>
      <dgm:else name="Name5">
        <dgm:choose name="Name6">
          <dgm:if name="Name7" func="var" arg="dir" op="equ" val="norm">
            <dgm:alg type="cycle">
              <dgm:param type="rotPath" val="alongPath"/>
            </dgm:alg>
          </dgm:if>
          <dgm:else name="Name8">
            <dgm:alg type="cycle">
              <dgm:param type="rotPath" val="alongPath"/>
              <dgm:param type="spanAng" val="-360"/>
            </dgm:alg>
          </dgm:else>
        </dgm:choose>
      </dgm:else>
    </dgm:choose>
    <dgm:shape xmlns:r="http://schemas.openxmlformats.org/officeDocument/2006/relationships" r:blip="">
      <dgm:adjLst/>
    </dgm:shape>
    <dgm:presOf/>
    <dgm:choose name="Name9">
      <dgm:if name="Name10" axis="ch" ptType="node" func="cnt" op="lte" val="2">
        <dgm:constrLst>
          <dgm:constr type="primFontSz" for="ch" ptType="node" op="equ" val="65"/>
          <dgm:constr type="w" for="ch" ptType="node" refType="w"/>
          <dgm:constr type="h" for="ch" ptType="node" refType="w" refFor="ch" refPtType="node" op="equ"/>
          <dgm:constr type="sibSp" refType="w" refFor="ch" refPtType="node" fact="0.1"/>
          <dgm:constr type="sibSp" refType="h" op="lte" fact="0.1"/>
          <dgm:constr type="diam" refType="w" refFor="ch" refPtType="node" op="equ" fact="1.1"/>
        </dgm:constrLst>
      </dgm:if>
      <dgm:if name="Name11" axis="ch" ptType="node" func="cnt" op="equ" val="5">
        <dgm:constrLst>
          <dgm:constr type="primFontSz" for="ch" ptType="node" op="equ" val="65"/>
          <dgm:constr type="w" for="ch" ptType="node" refType="w"/>
          <dgm:constr type="h" for="ch" ptType="node" refType="w" refFor="ch" refPtType="node" op="equ"/>
          <dgm:constr type="sibSp" refType="w" refFor="ch" refPtType="node" fact="-0.2"/>
          <dgm:constr type="sibSp" refType="h" op="lte" fact="0.1"/>
        </dgm:constrLst>
      </dgm:if>
      <dgm:if name="Name12" axis="ch" ptType="node" func="cnt" op="equ" val="6">
        <dgm:constrLst>
          <dgm:constr type="primFontSz" for="ch" ptType="node" op="equ" val="65"/>
          <dgm:constr type="w" for="ch" ptType="node" refType="w"/>
          <dgm:constr type="h" for="ch" ptType="node" refType="w" refFor="ch" refPtType="node" op="equ"/>
          <dgm:constr type="sibSp" refType="w" refFor="ch" refPtType="node" fact="-0.1"/>
          <dgm:constr type="sibSp" refType="h" op="lte" fact="0.1"/>
        </dgm:constrLst>
      </dgm:if>
      <dgm:if name="Name13" axis="ch" ptType="node" func="cnt" op="equ" val="7">
        <dgm:constrLst>
          <dgm:constr type="primFontSz" for="ch" ptType="node" op="equ" val="65"/>
          <dgm:constr type="w" for="ch" ptType="node" refType="w"/>
          <dgm:constr type="h" for="ch" ptType="node" refType="w" refFor="ch" refPtType="node" op="equ"/>
          <dgm:constr type="sibSp" refType="w" refFor="ch" refPtType="node" fact="-0.1"/>
          <dgm:constr type="sibSp" refType="h" op="lte" fact="0.1"/>
        </dgm:constrLst>
      </dgm:if>
      <dgm:if name="Name14" axis="ch" ptType="node" func="cnt" op="equ" val="8">
        <dgm:constrLst>
          <dgm:constr type="primFontSz" for="ch" ptType="node" op="equ" val="65"/>
          <dgm:constr type="w" for="ch" ptType="node" refType="w"/>
          <dgm:constr type="h" for="ch" ptType="node" refType="w" refFor="ch" refPtType="node" op="equ"/>
          <dgm:constr type="sibSp"/>
          <dgm:constr type="sibSp" refType="h" op="lte" fact="0.1"/>
        </dgm:constrLst>
      </dgm:if>
      <dgm:if name="Name15" axis="ch" ptType="node" func="cnt" op="gte" val="9">
        <dgm:constrLst>
          <dgm:constr type="primFontSz" for="ch" ptType="node" op="equ" val="65"/>
          <dgm:constr type="w" for="ch" ptType="node" refType="w"/>
          <dgm:constr type="h" for="ch" ptType="node" refType="w" refFor="ch" refPtType="node" op="equ"/>
          <dgm:constr type="sibSp" refType="w" refFor="ch" refPtType="node" fact="-0.1"/>
          <dgm:constr type="sibSp" refType="h" op="lte" fact="0.1"/>
        </dgm:constrLst>
      </dgm:if>
      <dgm:else name="Name16">
        <dgm:constrLst>
          <dgm:constr type="primFontSz" for="ch" ptType="node" op="equ" val="65"/>
          <dgm:constr type="w" for="ch" ptType="node" refType="w"/>
          <dgm:constr type="h" for="ch" ptType="node" refType="w" refFor="ch" refPtType="node" op="equ"/>
          <dgm:constr type="sibSp" refType="w" refFor="ch" refPtType="node" fact="-0.35"/>
        </dgm:constrLst>
      </dgm:else>
    </dgm:choose>
    <dgm:ruleLst/>
    <dgm:forEach name="Name17" axis="ch" ptType="node">
      <dgm:layoutNode name="arrow">
        <dgm:varLst>
          <dgm:bulletEnabled val="1"/>
        </dgm:varLst>
        <dgm:alg type="tx"/>
        <dgm:shape xmlns:r="http://schemas.openxmlformats.org/officeDocument/2006/relationships" type="downArrow" r:blip="">
          <dgm:adjLst>
            <dgm:adj idx="2" val="0.35"/>
          </dgm:adjLst>
        </dgm:shape>
        <dgm:presOf axis="desOrSelf" ptType="node"/>
        <dgm:constrLst/>
        <dgm:ruleLst>
          <dgm:rule type="primFontSz" val="5" fact="NaN" max="NaN"/>
        </dgm:ruleLst>
      </dgm:layoutNode>
    </dgm:forEach>
  </dgm:layoutNode>
</dgm:layoutDef>
</file>

<file path=ppt/diagrams/layout4.xml><?xml version="1.0" encoding="utf-8"?>
<dgm:layoutDef xmlns:dgm="http://schemas.openxmlformats.org/drawingml/2006/diagram" xmlns:a="http://schemas.openxmlformats.org/drawingml/2006/main" uniqueId="urn:microsoft.com/office/officeart/2005/8/layout/arrow5">
  <dgm:title val=""/>
  <dgm:desc val=""/>
  <dgm:catLst>
    <dgm:cat type="relationship" pri="6000"/>
    <dgm:cat type="process" pri="31000"/>
  </dgm:catLst>
  <dgm:sampData>
    <dgm:dataModel>
      <dgm:ptLst>
        <dgm:pt modelId="0" type="doc"/>
        <dgm:pt modelId="1">
          <dgm:prSet phldr="1"/>
        </dgm:pt>
        <dgm:pt modelId="2">
          <dgm:prSet phldr="1"/>
        </dgm:pt>
      </dgm:ptLst>
      <dgm:cxnLst>
        <dgm:cxn modelId="4" srcId="0" destId="1" srcOrd="0" destOrd="0"/>
        <dgm:cxn modelId="5" srcId="0" destId="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ch" ptType="node" func="cnt" op="equ" val="2">
        <dgm:choose name="Name2">
          <dgm:if name="Name3" func="var" arg="dir" op="equ" val="norm">
            <dgm:alg type="cycle">
              <dgm:param type="rotPath" val="alongPath"/>
              <dgm:param type="stAng" val="270"/>
            </dgm:alg>
          </dgm:if>
          <dgm:else name="Name4">
            <dgm:alg type="cycle">
              <dgm:param type="rotPath" val="alongPath"/>
              <dgm:param type="stAng" val="90"/>
              <dgm:param type="spanAng" val="-360"/>
            </dgm:alg>
          </dgm:else>
        </dgm:choose>
      </dgm:if>
      <dgm:else name="Name5">
        <dgm:choose name="Name6">
          <dgm:if name="Name7" func="var" arg="dir" op="equ" val="norm">
            <dgm:alg type="cycle">
              <dgm:param type="rotPath" val="alongPath"/>
            </dgm:alg>
          </dgm:if>
          <dgm:else name="Name8">
            <dgm:alg type="cycle">
              <dgm:param type="rotPath" val="alongPath"/>
              <dgm:param type="spanAng" val="-360"/>
            </dgm:alg>
          </dgm:else>
        </dgm:choose>
      </dgm:else>
    </dgm:choose>
    <dgm:shape xmlns:r="http://schemas.openxmlformats.org/officeDocument/2006/relationships" r:blip="">
      <dgm:adjLst/>
    </dgm:shape>
    <dgm:presOf/>
    <dgm:choose name="Name9">
      <dgm:if name="Name10" axis="ch" ptType="node" func="cnt" op="lte" val="2">
        <dgm:constrLst>
          <dgm:constr type="primFontSz" for="ch" ptType="node" op="equ" val="65"/>
          <dgm:constr type="w" for="ch" ptType="node" refType="w"/>
          <dgm:constr type="h" for="ch" ptType="node" refType="w" refFor="ch" refPtType="node" op="equ"/>
          <dgm:constr type="sibSp" refType="w" refFor="ch" refPtType="node" fact="0.1"/>
          <dgm:constr type="sibSp" refType="h" op="lte" fact="0.1"/>
          <dgm:constr type="diam" refType="w" refFor="ch" refPtType="node" op="equ" fact="1.1"/>
        </dgm:constrLst>
      </dgm:if>
      <dgm:if name="Name11" axis="ch" ptType="node" func="cnt" op="equ" val="5">
        <dgm:constrLst>
          <dgm:constr type="primFontSz" for="ch" ptType="node" op="equ" val="65"/>
          <dgm:constr type="w" for="ch" ptType="node" refType="w"/>
          <dgm:constr type="h" for="ch" ptType="node" refType="w" refFor="ch" refPtType="node" op="equ"/>
          <dgm:constr type="sibSp" refType="w" refFor="ch" refPtType="node" fact="-0.2"/>
          <dgm:constr type="sibSp" refType="h" op="lte" fact="0.1"/>
        </dgm:constrLst>
      </dgm:if>
      <dgm:if name="Name12" axis="ch" ptType="node" func="cnt" op="equ" val="6">
        <dgm:constrLst>
          <dgm:constr type="primFontSz" for="ch" ptType="node" op="equ" val="65"/>
          <dgm:constr type="w" for="ch" ptType="node" refType="w"/>
          <dgm:constr type="h" for="ch" ptType="node" refType="w" refFor="ch" refPtType="node" op="equ"/>
          <dgm:constr type="sibSp" refType="w" refFor="ch" refPtType="node" fact="-0.1"/>
          <dgm:constr type="sibSp" refType="h" op="lte" fact="0.1"/>
        </dgm:constrLst>
      </dgm:if>
      <dgm:if name="Name13" axis="ch" ptType="node" func="cnt" op="equ" val="7">
        <dgm:constrLst>
          <dgm:constr type="primFontSz" for="ch" ptType="node" op="equ" val="65"/>
          <dgm:constr type="w" for="ch" ptType="node" refType="w"/>
          <dgm:constr type="h" for="ch" ptType="node" refType="w" refFor="ch" refPtType="node" op="equ"/>
          <dgm:constr type="sibSp" refType="w" refFor="ch" refPtType="node" fact="-0.1"/>
          <dgm:constr type="sibSp" refType="h" op="lte" fact="0.1"/>
        </dgm:constrLst>
      </dgm:if>
      <dgm:if name="Name14" axis="ch" ptType="node" func="cnt" op="equ" val="8">
        <dgm:constrLst>
          <dgm:constr type="primFontSz" for="ch" ptType="node" op="equ" val="65"/>
          <dgm:constr type="w" for="ch" ptType="node" refType="w"/>
          <dgm:constr type="h" for="ch" ptType="node" refType="w" refFor="ch" refPtType="node" op="equ"/>
          <dgm:constr type="sibSp"/>
          <dgm:constr type="sibSp" refType="h" op="lte" fact="0.1"/>
        </dgm:constrLst>
      </dgm:if>
      <dgm:if name="Name15" axis="ch" ptType="node" func="cnt" op="gte" val="9">
        <dgm:constrLst>
          <dgm:constr type="primFontSz" for="ch" ptType="node" op="equ" val="65"/>
          <dgm:constr type="w" for="ch" ptType="node" refType="w"/>
          <dgm:constr type="h" for="ch" ptType="node" refType="w" refFor="ch" refPtType="node" op="equ"/>
          <dgm:constr type="sibSp" refType="w" refFor="ch" refPtType="node" fact="-0.1"/>
          <dgm:constr type="sibSp" refType="h" op="lte" fact="0.1"/>
        </dgm:constrLst>
      </dgm:if>
      <dgm:else name="Name16">
        <dgm:constrLst>
          <dgm:constr type="primFontSz" for="ch" ptType="node" op="equ" val="65"/>
          <dgm:constr type="w" for="ch" ptType="node" refType="w"/>
          <dgm:constr type="h" for="ch" ptType="node" refType="w" refFor="ch" refPtType="node" op="equ"/>
          <dgm:constr type="sibSp" refType="w" refFor="ch" refPtType="node" fact="-0.35"/>
        </dgm:constrLst>
      </dgm:else>
    </dgm:choose>
    <dgm:ruleLst/>
    <dgm:forEach name="Name17" axis="ch" ptType="node">
      <dgm:layoutNode name="arrow">
        <dgm:varLst>
          <dgm:bulletEnabled val="1"/>
        </dgm:varLst>
        <dgm:alg type="tx"/>
        <dgm:shape xmlns:r="http://schemas.openxmlformats.org/officeDocument/2006/relationships" type="downArrow" r:blip="">
          <dgm:adjLst>
            <dgm:adj idx="2" val="0.35"/>
          </dgm:adjLst>
        </dgm:shape>
        <dgm:presOf axis="desOrSelf" ptType="node"/>
        <dgm:constrLst/>
        <dgm:ruleLst>
          <dgm:rule type="primFontSz" val="5" fact="NaN" max="NaN"/>
        </dgm:ruleLst>
      </dgm:layoutNode>
    </dgm:forEach>
  </dgm:layoutNode>
</dgm:layoutDef>
</file>

<file path=ppt/diagrams/layout5.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6.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cycle5">
  <dgm:title val=""/>
  <dgm:desc val=""/>
  <dgm:catLst>
    <dgm:cat type="cycle" pri="3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fact="-1"/>
          <dgm:constr type="diam" for="ch"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connDist"/>
                <dgm:constr type="begPad" refType="connDist" fact="0.2"/>
                <dgm:constr type="endPad" refType="connDist" fact="0.2"/>
              </dgm:constrLst>
              <dgm:ruleLst/>
            </dgm:layoutNode>
          </dgm:forEach>
        </dgm:if>
        <dgm:else name="Name16"/>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cycle5">
  <dgm:title val=""/>
  <dgm:desc val=""/>
  <dgm:catLst>
    <dgm:cat type="cycle" pri="3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fact="-1"/>
          <dgm:constr type="diam" for="ch"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connDist"/>
                <dgm:constr type="begPad" refType="connDist" fact="0.2"/>
                <dgm:constr type="endPad" refType="connDist" fact="0.2"/>
              </dgm:constrLst>
              <dgm:ruleLst/>
            </dgm:layoutNode>
          </dgm:forEach>
        </dgm:if>
        <dgm:else name="Name16"/>
      </dgm:choose>
    </dgm:forEach>
  </dgm:layoutNode>
</dgm:layoutDef>
</file>

<file path=ppt/diagrams/layout9.xml><?xml version="1.0" encoding="utf-8"?>
<dgm:layoutDef xmlns:dgm="http://schemas.openxmlformats.org/drawingml/2006/diagram" xmlns:a="http://schemas.openxmlformats.org/drawingml/2006/main" uniqueId="urn:diagrams.loki3.com/VaryingWidthList">
  <dgm:title val="Varying Width List"/>
  <dgm:desc val="Use for emphasizing items of different weights.  Good for large amounts of Level 1 text.  The width of each shape is independently determined based on its text."/>
  <dgm:catLst>
    <dgm:cat type="list" pri="4160"/>
    <dgm:cat type="officeonline" pri="5000"/>
  </dgm:catLst>
  <dgm:sampData useDef="1">
    <dgm:dataModel>
      <dgm:ptLst/>
      <dgm:bg/>
      <dgm:whole/>
    </dgm:dataModel>
  </dgm:sampData>
  <dgm:styleData useDef="1">
    <dgm:dataModel>
      <dgm:ptLst/>
      <dgm:bg/>
      <dgm:whole/>
    </dgm:dataModel>
  </dgm:styleData>
  <dgm:clrData useDef="1">
    <dgm:dataModel>
      <dgm:ptLst/>
      <dgm:bg/>
      <dgm:whole/>
    </dgm:dataModel>
  </dgm:clrData>
  <dgm:layoutNode name="Name0">
    <dgm:varLst>
      <dgm:resizeHandles/>
    </dgm:varLst>
    <dgm:alg type="lin">
      <dgm:param type="linDir" val="fromT"/>
    </dgm:alg>
    <dgm:shape xmlns:r="http://schemas.openxmlformats.org/officeDocument/2006/relationships" r:blip="">
      <dgm:adjLst/>
    </dgm:shape>
    <dgm:presOf/>
    <dgm:constrLst>
      <dgm:constr type="w" for="ch" forName="text" val="20"/>
      <dgm:constr type="h" for="ch" forName="text" refType="h"/>
      <dgm:constr type="primFontSz" for="ch" forName="text" op="equ" val="65"/>
      <dgm:constr type="h" for="ch" forName="space" refType="h" fact="0.05"/>
    </dgm:constrLst>
    <dgm:forEach name="Name1" axis="ch" ptType="node">
      <dgm:layoutNode name="text" styleLbl="node1">
        <dgm:varLst>
          <dgm:bulletEnabled val="1"/>
        </dgm:varLst>
        <dgm:alg type="tx"/>
        <dgm:shape xmlns:r="http://schemas.openxmlformats.org/officeDocument/2006/relationships" type="rect" r:blip="">
          <dgm:adjLst/>
        </dgm:shape>
        <dgm:presOf axis="desOrSelf" ptType="node"/>
        <dgm:constrLst>
          <dgm:constr type="tMarg" refType="primFontSz" fact="0.2"/>
          <dgm:constr type="bMarg" refType="primFontSz" fact="0.2"/>
          <dgm:constr type="lMarg" refType="primFontSz" fact="0.2"/>
          <dgm:constr type="rMarg" refType="primFontSz" fact="0.2"/>
        </dgm:constrLst>
        <dgm:ruleLst>
          <dgm:rule type="w" val="INF" fact="NaN" max="NaN"/>
          <dgm:rule type="primFontSz" val="5" fact="NaN" max="NaN"/>
        </dgm:ruleLst>
      </dgm:layoutNode>
      <dgm:choose name="Name2">
        <dgm:if name="Name3" axis="par ch" ptType="doc node" func="cnt" op="gte" val="2">
          <dgm:forEach name="Name4" axis="followSib" ptType="sibTrans" cnt="1">
            <dgm:layoutNode name="space">
              <dgm:alg type="sp"/>
              <dgm:shape xmlns:r="http://schemas.openxmlformats.org/officeDocument/2006/relationships" r:blip="">
                <dgm:adjLst/>
              </dgm:shape>
              <dgm:presOf/>
            </dgm:layoutNode>
          </dgm:forEach>
        </dgm:if>
        <dgm:else name="Name5"/>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4">
  <dgm:title val=""/>
  <dgm:desc val=""/>
  <dgm:catLst>
    <dgm:cat type="3D" pri="11400"/>
  </dgm:catLst>
  <dgm:scene3d>
    <a:camera prst="orthographicFront"/>
    <a:lightRig rig="threePt" dir="t"/>
  </dgm:scene3d>
  <dgm:styleLbl name="node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chilly" dir="t"/>
    </dgm:scene3d>
    <dgm:sp3d prstMaterial="translucentPowder">
      <a:bevelT w="127000" h="25400" prst="softRound"/>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chilly" dir="t"/>
    </dgm:scene3d>
    <dgm:sp3d z="12700" extrusionH="12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alignImgPlac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bgImgPlace1">
    <dgm:scene3d>
      <a:camera prst="orthographicFront"/>
      <a:lightRig rig="chilly" dir="t"/>
    </dgm:scene3d>
    <dgm:sp3d z="-257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chilly" dir="t"/>
    </dgm:scene3d>
    <dgm:sp3d z="-70000" extrusionH="1700" prstMaterial="translucentPowder">
      <a:bevelT w="25400" h="6350" prst="softRound"/>
      <a:bevelB w="0" h="0" prst="convex"/>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bgSibTrans2D1">
    <dgm:scene3d>
      <a:camera prst="orthographicFront"/>
      <a:lightRig rig="chilly" dir="t"/>
    </dgm:scene3d>
    <dgm:sp3d z="-25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sibTrans1D1">
    <dgm:scene3d>
      <a:camera prst="orthographicFront"/>
      <a:lightRig rig="chilly"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chilly"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2">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3">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4">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1D1">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con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1">
    <dgm:scene3d>
      <a:camera prst="orthographicFront"/>
      <a:lightRig rig="chilly" dir="t"/>
    </dgm:scene3d>
    <dgm:sp3d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trAlignAcc1">
    <dgm:scene3d>
      <a:camera prst="orthographicFront"/>
      <a:lightRig rig="chilly" dir="t"/>
    </dgm:scene3d>
    <dgm:sp3d prstMaterial="dkEdge">
      <a:bevelT w="127000" h="25400"/>
    </dgm:sp3d>
    <dgm:txPr/>
    <dgm:style>
      <a:lnRef idx="1">
        <a:scrgbClr r="0" g="0" b="0"/>
      </a:lnRef>
      <a:fillRef idx="1">
        <a:scrgbClr r="0" g="0" b="0"/>
      </a:fillRef>
      <a:effectRef idx="0">
        <a:scrgbClr r="0" g="0" b="0"/>
      </a:effectRef>
      <a:fontRef idx="minor">
        <a:schemeClr val="lt1"/>
      </a:fontRef>
    </dgm:style>
  </dgm:styleLbl>
  <dgm:styleLbl name="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AlignAcc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0">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2">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3">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4">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dkBgShp">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trBgShp">
    <dgm:scene3d>
      <a:camera prst="orthographicFront"/>
      <a:lightRig rig="chilly"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9.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0.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070860" cy="470257"/>
          </a:xfrm>
          <a:prstGeom prst="rect">
            <a:avLst/>
          </a:prstGeom>
        </p:spPr>
        <p:txBody>
          <a:bodyPr vert="horz" lIns="94041" tIns="47021" rIns="94041" bIns="47021" rtlCol="0"/>
          <a:lstStyle>
            <a:lvl1pPr algn="l">
              <a:defRPr sz="1300"/>
            </a:lvl1pPr>
          </a:lstStyle>
          <a:p>
            <a:endParaRPr lang="en-US" dirty="0"/>
          </a:p>
        </p:txBody>
      </p:sp>
      <p:sp>
        <p:nvSpPr>
          <p:cNvPr id="3" name="Date Placeholder 2"/>
          <p:cNvSpPr>
            <a:spLocks noGrp="1"/>
          </p:cNvSpPr>
          <p:nvPr>
            <p:ph type="dt" sz="quarter" idx="1"/>
          </p:nvPr>
        </p:nvSpPr>
        <p:spPr>
          <a:xfrm>
            <a:off x="4014100" y="1"/>
            <a:ext cx="3070860" cy="470257"/>
          </a:xfrm>
          <a:prstGeom prst="rect">
            <a:avLst/>
          </a:prstGeom>
        </p:spPr>
        <p:txBody>
          <a:bodyPr vert="horz" lIns="94041" tIns="47021" rIns="94041" bIns="47021" rtlCol="0"/>
          <a:lstStyle>
            <a:lvl1pPr algn="r">
              <a:defRPr sz="1300"/>
            </a:lvl1pPr>
          </a:lstStyle>
          <a:p>
            <a:fld id="{A826EC70-8594-4798-8CA8-C8467DA0D4E5}" type="datetimeFigureOut">
              <a:rPr lang="en-US" smtClean="0"/>
              <a:t>4/21/2019</a:t>
            </a:fld>
            <a:endParaRPr lang="en-US" dirty="0"/>
          </a:p>
        </p:txBody>
      </p:sp>
      <p:sp>
        <p:nvSpPr>
          <p:cNvPr id="4" name="Footer Placeholder 3"/>
          <p:cNvSpPr>
            <a:spLocks noGrp="1"/>
          </p:cNvSpPr>
          <p:nvPr>
            <p:ph type="ftr" sz="quarter" idx="2"/>
          </p:nvPr>
        </p:nvSpPr>
        <p:spPr>
          <a:xfrm>
            <a:off x="0" y="8902344"/>
            <a:ext cx="3070860" cy="470256"/>
          </a:xfrm>
          <a:prstGeom prst="rect">
            <a:avLst/>
          </a:prstGeom>
        </p:spPr>
        <p:txBody>
          <a:bodyPr vert="horz" lIns="94041" tIns="47021" rIns="94041" bIns="47021" rtlCol="0" anchor="b"/>
          <a:lstStyle>
            <a:lvl1pPr algn="l">
              <a:defRPr sz="1300"/>
            </a:lvl1pPr>
          </a:lstStyle>
          <a:p>
            <a:endParaRPr lang="en-US" dirty="0"/>
          </a:p>
        </p:txBody>
      </p:sp>
      <p:sp>
        <p:nvSpPr>
          <p:cNvPr id="5" name="Slide Number Placeholder 4"/>
          <p:cNvSpPr>
            <a:spLocks noGrp="1"/>
          </p:cNvSpPr>
          <p:nvPr>
            <p:ph type="sldNum" sz="quarter" idx="3"/>
          </p:nvPr>
        </p:nvSpPr>
        <p:spPr>
          <a:xfrm>
            <a:off x="4014100" y="8902344"/>
            <a:ext cx="3070860" cy="470256"/>
          </a:xfrm>
          <a:prstGeom prst="rect">
            <a:avLst/>
          </a:prstGeom>
        </p:spPr>
        <p:txBody>
          <a:bodyPr vert="horz" lIns="94041" tIns="47021" rIns="94041" bIns="47021" rtlCol="0" anchor="b"/>
          <a:lstStyle>
            <a:lvl1pPr algn="r">
              <a:defRPr sz="1300"/>
            </a:lvl1pPr>
          </a:lstStyle>
          <a:p>
            <a:fld id="{1E05C018-6220-44E4-ABB0-EB49AC397C03}" type="slidenum">
              <a:rPr lang="en-US" smtClean="0"/>
              <a:t>‹#›</a:t>
            </a:fld>
            <a:endParaRPr lang="en-US" dirty="0"/>
          </a:p>
        </p:txBody>
      </p:sp>
    </p:spTree>
    <p:extLst>
      <p:ext uri="{BB962C8B-B14F-4D97-AF65-F5344CB8AC3E}">
        <p14:creationId xmlns:p14="http://schemas.microsoft.com/office/powerpoint/2010/main" val="472845713"/>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0860" cy="468630"/>
          </a:xfrm>
          <a:prstGeom prst="rect">
            <a:avLst/>
          </a:prstGeom>
        </p:spPr>
        <p:txBody>
          <a:bodyPr vert="horz" lIns="94041" tIns="47021" rIns="94041" bIns="47021" rtlCol="0"/>
          <a:lstStyle>
            <a:lvl1pPr algn="l">
              <a:defRPr sz="1300"/>
            </a:lvl1pPr>
          </a:lstStyle>
          <a:p>
            <a:endParaRPr lang="en-US" dirty="0"/>
          </a:p>
        </p:txBody>
      </p:sp>
      <p:sp>
        <p:nvSpPr>
          <p:cNvPr id="3" name="Date Placeholder 2"/>
          <p:cNvSpPr>
            <a:spLocks noGrp="1"/>
          </p:cNvSpPr>
          <p:nvPr>
            <p:ph type="dt" idx="1"/>
          </p:nvPr>
        </p:nvSpPr>
        <p:spPr>
          <a:xfrm>
            <a:off x="4014100" y="0"/>
            <a:ext cx="3070860" cy="468630"/>
          </a:xfrm>
          <a:prstGeom prst="rect">
            <a:avLst/>
          </a:prstGeom>
        </p:spPr>
        <p:txBody>
          <a:bodyPr vert="horz" lIns="94041" tIns="47021" rIns="94041" bIns="47021" rtlCol="0"/>
          <a:lstStyle>
            <a:lvl1pPr algn="r">
              <a:defRPr sz="1300"/>
            </a:lvl1pPr>
          </a:lstStyle>
          <a:p>
            <a:fld id="{BB7BE38E-0A5E-41A6-A68D-0D6C69D12AF7}" type="datetimeFigureOut">
              <a:rPr lang="en-US" smtClean="0"/>
              <a:t>4/21/2019</a:t>
            </a:fld>
            <a:endParaRPr lang="en-US" dirty="0"/>
          </a:p>
        </p:txBody>
      </p:sp>
      <p:sp>
        <p:nvSpPr>
          <p:cNvPr id="4" name="Slide Image Placeholder 3"/>
          <p:cNvSpPr>
            <a:spLocks noGrp="1" noRot="1" noChangeAspect="1"/>
          </p:cNvSpPr>
          <p:nvPr>
            <p:ph type="sldImg" idx="2"/>
          </p:nvPr>
        </p:nvSpPr>
        <p:spPr>
          <a:xfrm>
            <a:off x="419100" y="703263"/>
            <a:ext cx="6248400" cy="3514725"/>
          </a:xfrm>
          <a:prstGeom prst="rect">
            <a:avLst/>
          </a:prstGeom>
          <a:noFill/>
          <a:ln w="12700">
            <a:solidFill>
              <a:prstClr val="black"/>
            </a:solidFill>
          </a:ln>
        </p:spPr>
        <p:txBody>
          <a:bodyPr vert="horz" lIns="94041" tIns="47021" rIns="94041" bIns="47021" rtlCol="0" anchor="ctr"/>
          <a:lstStyle/>
          <a:p>
            <a:endParaRPr lang="en-US" dirty="0"/>
          </a:p>
        </p:txBody>
      </p:sp>
      <p:sp>
        <p:nvSpPr>
          <p:cNvPr id="5" name="Notes Placeholder 4"/>
          <p:cNvSpPr>
            <a:spLocks noGrp="1"/>
          </p:cNvSpPr>
          <p:nvPr>
            <p:ph type="body" sz="quarter" idx="3"/>
          </p:nvPr>
        </p:nvSpPr>
        <p:spPr>
          <a:xfrm>
            <a:off x="708660" y="4451985"/>
            <a:ext cx="5669280" cy="4217670"/>
          </a:xfrm>
          <a:prstGeom prst="rect">
            <a:avLst/>
          </a:prstGeom>
        </p:spPr>
        <p:txBody>
          <a:bodyPr vert="horz" lIns="94041" tIns="47021" rIns="94041" bIns="47021"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902344"/>
            <a:ext cx="3070860" cy="468630"/>
          </a:xfrm>
          <a:prstGeom prst="rect">
            <a:avLst/>
          </a:prstGeom>
        </p:spPr>
        <p:txBody>
          <a:bodyPr vert="horz" lIns="94041" tIns="47021" rIns="94041" bIns="47021" rtlCol="0" anchor="b"/>
          <a:lstStyle>
            <a:lvl1pPr algn="l">
              <a:defRPr sz="1300"/>
            </a:lvl1pPr>
          </a:lstStyle>
          <a:p>
            <a:endParaRPr lang="en-US" dirty="0"/>
          </a:p>
        </p:txBody>
      </p:sp>
      <p:sp>
        <p:nvSpPr>
          <p:cNvPr id="7" name="Slide Number Placeholder 6"/>
          <p:cNvSpPr>
            <a:spLocks noGrp="1"/>
          </p:cNvSpPr>
          <p:nvPr>
            <p:ph type="sldNum" sz="quarter" idx="5"/>
          </p:nvPr>
        </p:nvSpPr>
        <p:spPr>
          <a:xfrm>
            <a:off x="4014100" y="8902344"/>
            <a:ext cx="3070860" cy="468630"/>
          </a:xfrm>
          <a:prstGeom prst="rect">
            <a:avLst/>
          </a:prstGeom>
        </p:spPr>
        <p:txBody>
          <a:bodyPr vert="horz" lIns="94041" tIns="47021" rIns="94041" bIns="47021" rtlCol="0" anchor="b"/>
          <a:lstStyle>
            <a:lvl1pPr algn="r">
              <a:defRPr sz="1300"/>
            </a:lvl1pPr>
          </a:lstStyle>
          <a:p>
            <a:fld id="{FBFB13D5-9367-485C-B1AB-E8B00610C5ED}" type="slidenum">
              <a:rPr lang="en-US" smtClean="0"/>
              <a:t>‹#›</a:t>
            </a:fld>
            <a:endParaRPr lang="en-US" dirty="0"/>
          </a:p>
        </p:txBody>
      </p:sp>
    </p:spTree>
    <p:extLst>
      <p:ext uri="{BB962C8B-B14F-4D97-AF65-F5344CB8AC3E}">
        <p14:creationId xmlns:p14="http://schemas.microsoft.com/office/powerpoint/2010/main" val="35229482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19100" y="703263"/>
            <a:ext cx="6248400" cy="351472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BFB13D5-9367-485C-B1AB-E8B00610C5ED}" type="slidenum">
              <a:rPr lang="en-US" smtClean="0"/>
              <a:t>1</a:t>
            </a:fld>
            <a:endParaRPr lang="en-US" dirty="0"/>
          </a:p>
        </p:txBody>
      </p:sp>
    </p:spTree>
    <p:extLst>
      <p:ext uri="{BB962C8B-B14F-4D97-AF65-F5344CB8AC3E}">
        <p14:creationId xmlns:p14="http://schemas.microsoft.com/office/powerpoint/2010/main" val="30691736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40417"/>
            <a:endParaRPr lang="en-CA" b="0" dirty="0" smtClean="0"/>
          </a:p>
          <a:p>
            <a:r>
              <a:rPr lang="en-CA" sz="1300" dirty="0"/>
              <a:t>CS layer main purpose is enable fixed size one-dimensional array transfer. Fixed array size implies that both Initiator and Target should know transferred sized and data type before the start of the transfer.</a:t>
            </a:r>
          </a:p>
          <a:p>
            <a:r>
              <a:rPr lang="en-CA" sz="1300" dirty="0"/>
              <a:t>Cs layer use the PRIM layer TCP/IP initialization.</a:t>
            </a:r>
          </a:p>
          <a:p>
            <a:endParaRPr lang="en-CA" sz="1300" dirty="0"/>
          </a:p>
          <a:p>
            <a:r>
              <a:rPr lang="en-CA" sz="1300" dirty="0"/>
              <a:t>As you notice Slides 9 and 10 are very similar. </a:t>
            </a:r>
            <a:endParaRPr lang="en-CA" sz="1300" dirty="0" smtClean="0"/>
          </a:p>
          <a:p>
            <a:r>
              <a:rPr lang="en-CA" sz="1300" dirty="0" smtClean="0"/>
              <a:t>From </a:t>
            </a:r>
            <a:r>
              <a:rPr lang="en-CA" sz="1300" dirty="0"/>
              <a:t>the user API point of view changes are:</a:t>
            </a:r>
          </a:p>
          <a:p>
            <a:pPr marL="285750" indent="-285750">
              <a:buFont typeface="Arial" panose="020B0604020202020204" pitchFamily="34" charset="0"/>
              <a:buChar char="•"/>
            </a:pPr>
            <a:r>
              <a:rPr lang="en-CA" sz="1300" dirty="0"/>
              <a:t>function name</a:t>
            </a:r>
          </a:p>
          <a:p>
            <a:pPr marL="285750" indent="-285750">
              <a:buFont typeface="Arial" panose="020B0604020202020204" pitchFamily="34" charset="0"/>
              <a:buChar char="•"/>
            </a:pPr>
            <a:r>
              <a:rPr lang="en-CA" sz="1300" dirty="0"/>
              <a:t>and new function argument - size</a:t>
            </a:r>
          </a:p>
          <a:p>
            <a:endParaRPr lang="en-CA" sz="1300" dirty="0" smtClean="0"/>
          </a:p>
          <a:p>
            <a:r>
              <a:rPr lang="en-CA" sz="1300" dirty="0" smtClean="0"/>
              <a:t>CS </a:t>
            </a:r>
            <a:r>
              <a:rPr lang="en-CA" sz="1300" dirty="0"/>
              <a:t>layer also has </a:t>
            </a:r>
            <a:r>
              <a:rPr lang="en-CA" sz="1300" dirty="0" smtClean="0"/>
              <a:t>Send </a:t>
            </a:r>
            <a:r>
              <a:rPr lang="en-CA" sz="1300" dirty="0" err="1" smtClean="0"/>
              <a:t>Recv</a:t>
            </a:r>
            <a:r>
              <a:rPr lang="en-CA" sz="1300" dirty="0" smtClean="0"/>
              <a:t> methods </a:t>
            </a:r>
            <a:r>
              <a:rPr lang="en-CA" sz="1300" dirty="0"/>
              <a:t>to transfer header structure data type that can be used to create a protocol handshake.</a:t>
            </a:r>
          </a:p>
          <a:p>
            <a:endParaRPr lang="en-CA" sz="1300" b="1" dirty="0" smtClean="0"/>
          </a:p>
          <a:p>
            <a:r>
              <a:rPr lang="en-CA" sz="1300" b="1" dirty="0" smtClean="0"/>
              <a:t>The </a:t>
            </a:r>
            <a:r>
              <a:rPr lang="en-CA" sz="1300" b="1" dirty="0"/>
              <a:t>user application is responsible for the proper memory garbage collection</a:t>
            </a:r>
          </a:p>
        </p:txBody>
      </p:sp>
      <p:sp>
        <p:nvSpPr>
          <p:cNvPr id="4" name="Slide Number Placeholder 3"/>
          <p:cNvSpPr>
            <a:spLocks noGrp="1"/>
          </p:cNvSpPr>
          <p:nvPr>
            <p:ph type="sldNum" sz="quarter" idx="10"/>
          </p:nvPr>
        </p:nvSpPr>
        <p:spPr/>
        <p:txBody>
          <a:bodyPr/>
          <a:lstStyle/>
          <a:p>
            <a:fld id="{FBFB13D5-9367-485C-B1AB-E8B00610C5ED}" type="slidenum">
              <a:rPr lang="en-US" smtClean="0"/>
              <a:t>10</a:t>
            </a:fld>
            <a:endParaRPr lang="en-US" dirty="0"/>
          </a:p>
        </p:txBody>
      </p:sp>
    </p:spTree>
    <p:extLst>
      <p:ext uri="{BB962C8B-B14F-4D97-AF65-F5344CB8AC3E}">
        <p14:creationId xmlns:p14="http://schemas.microsoft.com/office/powerpoint/2010/main" val="12257238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40417"/>
            <a:r>
              <a:rPr lang="en-CA" sz="1300" dirty="0"/>
              <a:t>The HS layer SystemVerilog domain provides transaction data structures and functions that send and receive </a:t>
            </a:r>
            <a:r>
              <a:rPr lang="en-CA" sz="1300" dirty="0" smtClean="0"/>
              <a:t> </a:t>
            </a:r>
            <a:r>
              <a:rPr lang="en-CA" sz="1300" dirty="0"/>
              <a:t>one-dimensional dynamic arrays (HS layer SV-&gt;C-&gt;(TCP/IP)-&gt;C-&gt;SV Dynamic array handshake).</a:t>
            </a:r>
          </a:p>
          <a:p>
            <a:pPr defTabSz="940417"/>
            <a:r>
              <a:rPr lang="en-CA" sz="1300" dirty="0"/>
              <a:t> </a:t>
            </a:r>
          </a:p>
          <a:p>
            <a:pPr defTabSz="940417"/>
            <a:r>
              <a:rPr lang="en-CA" sz="1300" dirty="0"/>
              <a:t>HS layer methods can be applied both for simple and for more complex packet communication handshakes. Users can use the predefined header-data load or define their own transaction structure. </a:t>
            </a:r>
            <a:br>
              <a:rPr lang="en-CA" sz="1300" dirty="0"/>
            </a:br>
            <a:endParaRPr lang="en-CA" sz="1300" dirty="0"/>
          </a:p>
          <a:p>
            <a:pPr defTabSz="940417"/>
            <a:r>
              <a:rPr lang="en-CA" sz="1300" b="1" dirty="0"/>
              <a:t>The user application is responsible for the proper memory garbage collection.</a:t>
            </a:r>
            <a:endParaRPr lang="en-CA" b="1" dirty="0"/>
          </a:p>
        </p:txBody>
      </p:sp>
      <p:sp>
        <p:nvSpPr>
          <p:cNvPr id="4" name="Slide Number Placeholder 3"/>
          <p:cNvSpPr>
            <a:spLocks noGrp="1"/>
          </p:cNvSpPr>
          <p:nvPr>
            <p:ph type="sldNum" sz="quarter" idx="10"/>
          </p:nvPr>
        </p:nvSpPr>
        <p:spPr/>
        <p:txBody>
          <a:bodyPr/>
          <a:lstStyle/>
          <a:p>
            <a:fld id="{FBFB13D5-9367-485C-B1AB-E8B00610C5ED}" type="slidenum">
              <a:rPr lang="en-US" smtClean="0"/>
              <a:t>11</a:t>
            </a:fld>
            <a:endParaRPr lang="en-US" dirty="0"/>
          </a:p>
        </p:txBody>
      </p:sp>
    </p:spTree>
    <p:extLst>
      <p:ext uri="{BB962C8B-B14F-4D97-AF65-F5344CB8AC3E}">
        <p14:creationId xmlns:p14="http://schemas.microsoft.com/office/powerpoint/2010/main" val="37587404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CA" sz="1300" dirty="0"/>
              <a:t>The Shunt provides a set of functions and data structures that can be used to facilitate user-defined </a:t>
            </a:r>
            <a:r>
              <a:rPr lang="en-CA" sz="1300" dirty="0" smtClean="0"/>
              <a:t>handshake </a:t>
            </a:r>
            <a:r>
              <a:rPr lang="en-CA" sz="1300" dirty="0"/>
              <a:t>development.</a:t>
            </a:r>
          </a:p>
          <a:p>
            <a:pPr marL="285750" indent="-285750">
              <a:buFont typeface="Arial" panose="020B0604020202020204" pitchFamily="34" charset="0"/>
              <a:buChar char="•"/>
            </a:pPr>
            <a:r>
              <a:rPr lang="en-CA" sz="1300" dirty="0" smtClean="0"/>
              <a:t>We will explain how</a:t>
            </a:r>
            <a:r>
              <a:rPr lang="en-CA" sz="1300" baseline="0" dirty="0" smtClean="0"/>
              <a:t> to use </a:t>
            </a:r>
            <a:r>
              <a:rPr lang="en-CA" sz="1300" dirty="0" smtClean="0"/>
              <a:t>Shunt library methods based on following</a:t>
            </a:r>
            <a:r>
              <a:rPr lang="en-CA" sz="1300" baseline="0" dirty="0" smtClean="0"/>
              <a:t> example</a:t>
            </a:r>
            <a:r>
              <a:rPr lang="en-CA" sz="1300" dirty="0" smtClean="0"/>
              <a:t>.</a:t>
            </a:r>
          </a:p>
          <a:p>
            <a:endParaRPr lang="en-CA" sz="1300" dirty="0"/>
          </a:p>
          <a:p>
            <a:r>
              <a:rPr lang="en-CA" sz="1300" dirty="0"/>
              <a:t>A shared memory handshake has three components: "</a:t>
            </a:r>
            <a:r>
              <a:rPr lang="en-CA" sz="1300" b="1" dirty="0"/>
              <a:t>TCP/IP socket initialization</a:t>
            </a:r>
            <a:r>
              <a:rPr lang="en-CA" sz="1300" dirty="0"/>
              <a:t>" followed by a series of "</a:t>
            </a:r>
            <a:r>
              <a:rPr lang="en-CA" sz="1300" b="1" dirty="0"/>
              <a:t>Write transactions" and/or "Read transaction</a:t>
            </a:r>
            <a:r>
              <a:rPr lang="en-CA" sz="1300" b="1" dirty="0" smtClean="0"/>
              <a:t>" </a:t>
            </a:r>
          </a:p>
          <a:p>
            <a:pPr marL="285750" indent="-285750">
              <a:buFont typeface="Arial" panose="020B0604020202020204" pitchFamily="34" charset="0"/>
              <a:buChar char="•"/>
            </a:pPr>
            <a:r>
              <a:rPr lang="en-CA" sz="1300" dirty="0" smtClean="0"/>
              <a:t>For</a:t>
            </a:r>
            <a:r>
              <a:rPr lang="en-CA" sz="1300" dirty="0"/>
              <a:t> </a:t>
            </a:r>
            <a:r>
              <a:rPr lang="en-CA" sz="1300" b="1" dirty="0"/>
              <a:t>a Write</a:t>
            </a:r>
            <a:r>
              <a:rPr lang="en-CA" sz="1300" dirty="0"/>
              <a:t> transaction, the initiator starts </a:t>
            </a:r>
            <a:r>
              <a:rPr lang="en-CA" sz="1300" b="1" dirty="0"/>
              <a:t>a write</a:t>
            </a:r>
            <a:r>
              <a:rPr lang="en-CA" sz="1300" dirty="0"/>
              <a:t> handshake with </a:t>
            </a:r>
            <a:r>
              <a:rPr lang="en-CA" sz="1300" b="1" dirty="0"/>
              <a:t>a write request,</a:t>
            </a:r>
            <a:r>
              <a:rPr lang="en-CA" sz="1300" dirty="0"/>
              <a:t> then, it waits for </a:t>
            </a:r>
            <a:r>
              <a:rPr lang="en-CA" sz="1300" b="1" dirty="0"/>
              <a:t>the write</a:t>
            </a:r>
            <a:r>
              <a:rPr lang="en-CA" sz="1300" dirty="0"/>
              <a:t> acknowledge. The Target sends </a:t>
            </a:r>
            <a:r>
              <a:rPr lang="en-CA" sz="1300" b="1" dirty="0"/>
              <a:t>a WRITE</a:t>
            </a:r>
            <a:r>
              <a:rPr lang="en-CA" sz="1300" dirty="0"/>
              <a:t> ACK with ACK_OK or ACK_NOT_READY status back to the Initiator</a:t>
            </a:r>
            <a:r>
              <a:rPr lang="en-CA" sz="1300" dirty="0" smtClean="0"/>
              <a:t>.</a:t>
            </a:r>
            <a:endParaRPr lang="en-CA" sz="1300" dirty="0"/>
          </a:p>
          <a:p>
            <a:pPr marL="285750" indent="-285750">
              <a:buFont typeface="Arial" panose="020B0604020202020204" pitchFamily="34" charset="0"/>
              <a:buChar char="•"/>
            </a:pPr>
            <a:r>
              <a:rPr lang="en-CA" sz="1300" dirty="0"/>
              <a:t>For a Read Transaction, the Initiator polls the Target simulation by sending a Read </a:t>
            </a:r>
            <a:r>
              <a:rPr lang="en-CA" sz="1300" b="1" dirty="0"/>
              <a:t>request If</a:t>
            </a:r>
            <a:r>
              <a:rPr lang="en-CA" sz="1300" dirty="0"/>
              <a:t> the Target response shows that data is ready, the Initiator waits for the Target to complete a transaction with READ ACK </a:t>
            </a:r>
            <a:r>
              <a:rPr lang="en-CA" sz="1300" b="1" dirty="0"/>
              <a:t>.The</a:t>
            </a:r>
            <a:r>
              <a:rPr lang="en-CA" sz="1300" dirty="0"/>
              <a:t> Target response can be ACK_OK or ACK_NOT_READY.</a:t>
            </a:r>
          </a:p>
          <a:p>
            <a:endParaRPr lang="en-CA" dirty="0"/>
          </a:p>
        </p:txBody>
      </p:sp>
      <p:sp>
        <p:nvSpPr>
          <p:cNvPr id="4" name="Slide Number Placeholder 3"/>
          <p:cNvSpPr>
            <a:spLocks noGrp="1"/>
          </p:cNvSpPr>
          <p:nvPr>
            <p:ph type="sldNum" sz="quarter" idx="10"/>
          </p:nvPr>
        </p:nvSpPr>
        <p:spPr/>
        <p:txBody>
          <a:bodyPr/>
          <a:lstStyle/>
          <a:p>
            <a:fld id="{FBFB13D5-9367-485C-B1AB-E8B00610C5ED}" type="slidenum">
              <a:rPr lang="en-US" smtClean="0"/>
              <a:t>12</a:t>
            </a:fld>
            <a:endParaRPr lang="en-US" dirty="0"/>
          </a:p>
        </p:txBody>
      </p:sp>
    </p:spTree>
    <p:extLst>
      <p:ext uri="{BB962C8B-B14F-4D97-AF65-F5344CB8AC3E}">
        <p14:creationId xmlns:p14="http://schemas.microsoft.com/office/powerpoint/2010/main" val="73812306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300" dirty="0"/>
              <a:t>A </a:t>
            </a:r>
            <a:r>
              <a:rPr lang="en-US" sz="1300" dirty="0" smtClean="0"/>
              <a:t>data request packet  </a:t>
            </a:r>
            <a:r>
              <a:rPr lang="en-US" sz="1300" dirty="0"/>
              <a:t>handshake consists of the packet header and data payload. </a:t>
            </a:r>
            <a:endParaRPr lang="en-CA" sz="1300" dirty="0"/>
          </a:p>
          <a:p>
            <a:r>
              <a:rPr lang="en-US" sz="1300" dirty="0"/>
              <a:t>The packet data payload size is fixed to 4 bytes. </a:t>
            </a:r>
            <a:endParaRPr lang="en-CA" sz="1300" dirty="0"/>
          </a:p>
          <a:p>
            <a:r>
              <a:rPr lang="en-US" sz="1300" dirty="0"/>
              <a:t>The packet header stores the following attributes: </a:t>
            </a:r>
            <a:endParaRPr lang="en-CA" sz="1300" dirty="0"/>
          </a:p>
          <a:p>
            <a:pPr marL="285750" indent="-285750">
              <a:buFont typeface="Arial" panose="020B0604020202020204" pitchFamily="34" charset="0"/>
              <a:buChar char="•"/>
            </a:pPr>
            <a:r>
              <a:rPr lang="en-US" sz="1300" dirty="0" smtClean="0"/>
              <a:t>Transaction </a:t>
            </a:r>
            <a:r>
              <a:rPr lang="en-US" sz="1300" dirty="0"/>
              <a:t>types: read data (READ_REQ), write data (WRITE_REQ), read acknowledge (READ_ACK), and write acknowledge (WRITE_ACK) </a:t>
            </a:r>
            <a:endParaRPr lang="en-CA" sz="1300" dirty="0"/>
          </a:p>
          <a:p>
            <a:pPr marL="285750" indent="-285750">
              <a:buFont typeface="Arial" panose="020B0604020202020204" pitchFamily="34" charset="0"/>
              <a:buChar char="•"/>
            </a:pPr>
            <a:r>
              <a:rPr lang="en-US" sz="1300" dirty="0" smtClean="0"/>
              <a:t>Transaction </a:t>
            </a:r>
            <a:r>
              <a:rPr lang="en-US" sz="1300" dirty="0"/>
              <a:t>address: Address is 8 bits. </a:t>
            </a:r>
            <a:endParaRPr lang="en-CA" sz="1300" dirty="0"/>
          </a:p>
          <a:p>
            <a:endParaRPr lang="en-CA" dirty="0"/>
          </a:p>
        </p:txBody>
      </p:sp>
      <p:sp>
        <p:nvSpPr>
          <p:cNvPr id="4" name="Slide Number Placeholder 3"/>
          <p:cNvSpPr>
            <a:spLocks noGrp="1"/>
          </p:cNvSpPr>
          <p:nvPr>
            <p:ph type="sldNum" sz="quarter" idx="10"/>
          </p:nvPr>
        </p:nvSpPr>
        <p:spPr/>
        <p:txBody>
          <a:bodyPr/>
          <a:lstStyle/>
          <a:p>
            <a:fld id="{FBFB13D5-9367-485C-B1AB-E8B00610C5ED}" type="slidenum">
              <a:rPr lang="en-US" smtClean="0"/>
              <a:t>13</a:t>
            </a:fld>
            <a:endParaRPr lang="en-US" dirty="0"/>
          </a:p>
        </p:txBody>
      </p:sp>
    </p:spTree>
    <p:extLst>
      <p:ext uri="{BB962C8B-B14F-4D97-AF65-F5344CB8AC3E}">
        <p14:creationId xmlns:p14="http://schemas.microsoft.com/office/powerpoint/2010/main" val="28630188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40417"/>
            <a:r>
              <a:rPr lang="en-US" sz="1300" dirty="0"/>
              <a:t>The Initiator and the Target must know prior to the simulation a designated TCP host address and port. Also, predefined protocol properties need to be communicated to both sites </a:t>
            </a:r>
            <a:endParaRPr lang="en-CA" sz="1300" dirty="0"/>
          </a:p>
          <a:p>
            <a:endParaRPr lang="en-CA" dirty="0"/>
          </a:p>
        </p:txBody>
      </p:sp>
      <p:sp>
        <p:nvSpPr>
          <p:cNvPr id="4" name="Slide Number Placeholder 3"/>
          <p:cNvSpPr>
            <a:spLocks noGrp="1"/>
          </p:cNvSpPr>
          <p:nvPr>
            <p:ph type="sldNum" sz="quarter" idx="10"/>
          </p:nvPr>
        </p:nvSpPr>
        <p:spPr/>
        <p:txBody>
          <a:bodyPr/>
          <a:lstStyle/>
          <a:p>
            <a:fld id="{FBFB13D5-9367-485C-B1AB-E8B00610C5ED}" type="slidenum">
              <a:rPr lang="en-US" smtClean="0"/>
              <a:t>14</a:t>
            </a:fld>
            <a:endParaRPr lang="en-US" dirty="0"/>
          </a:p>
        </p:txBody>
      </p:sp>
    </p:spTree>
    <p:extLst>
      <p:ext uri="{BB962C8B-B14F-4D97-AF65-F5344CB8AC3E}">
        <p14:creationId xmlns:p14="http://schemas.microsoft.com/office/powerpoint/2010/main" val="35299131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300" dirty="0"/>
              <a:t>The Initiator creates a socket, assigns a specified TCP/IP port to it and waits for Target connect request. The Target creates a socket, assigns an Initiator’s Internet address-port pair, and creates a connection with the initiator. It takes only two simple function calls to establish a communication.</a:t>
            </a:r>
            <a:endParaRPr lang="en-CA" sz="1300" dirty="0"/>
          </a:p>
          <a:p>
            <a:r>
              <a:rPr lang="en-CA" sz="1300" b="1" dirty="0"/>
              <a:t> </a:t>
            </a:r>
            <a:endParaRPr lang="en-CA" sz="1300" dirty="0"/>
          </a:p>
          <a:p>
            <a:endParaRPr lang="en-CA" dirty="0"/>
          </a:p>
        </p:txBody>
      </p:sp>
      <p:sp>
        <p:nvSpPr>
          <p:cNvPr id="4" name="Slide Number Placeholder 3"/>
          <p:cNvSpPr>
            <a:spLocks noGrp="1"/>
          </p:cNvSpPr>
          <p:nvPr>
            <p:ph type="sldNum" sz="quarter" idx="10"/>
          </p:nvPr>
        </p:nvSpPr>
        <p:spPr/>
        <p:txBody>
          <a:bodyPr/>
          <a:lstStyle/>
          <a:p>
            <a:fld id="{FBFB13D5-9367-485C-B1AB-E8B00610C5ED}" type="slidenum">
              <a:rPr lang="en-US" smtClean="0"/>
              <a:t>15</a:t>
            </a:fld>
            <a:endParaRPr lang="en-US" dirty="0"/>
          </a:p>
        </p:txBody>
      </p:sp>
    </p:spTree>
    <p:extLst>
      <p:ext uri="{BB962C8B-B14F-4D97-AF65-F5344CB8AC3E}">
        <p14:creationId xmlns:p14="http://schemas.microsoft.com/office/powerpoint/2010/main" val="15977843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40417"/>
            <a:r>
              <a:rPr lang="en-US" sz="1300" dirty="0"/>
              <a:t>The Shunt library has predefined header structure (cs_header_t) and corresponding send/receive methods that can be applied to produce a protocol request-acknowledge pair</a:t>
            </a:r>
            <a:endParaRPr lang="en-CA" sz="1300" dirty="0"/>
          </a:p>
          <a:p>
            <a:endParaRPr lang="en-CA" dirty="0"/>
          </a:p>
        </p:txBody>
      </p:sp>
      <p:sp>
        <p:nvSpPr>
          <p:cNvPr id="4" name="Slide Number Placeholder 3"/>
          <p:cNvSpPr>
            <a:spLocks noGrp="1"/>
          </p:cNvSpPr>
          <p:nvPr>
            <p:ph type="sldNum" sz="quarter" idx="10"/>
          </p:nvPr>
        </p:nvSpPr>
        <p:spPr/>
        <p:txBody>
          <a:bodyPr/>
          <a:lstStyle/>
          <a:p>
            <a:fld id="{FBFB13D5-9367-485C-B1AB-E8B00610C5ED}" type="slidenum">
              <a:rPr lang="en-US" smtClean="0"/>
              <a:t>16</a:t>
            </a:fld>
            <a:endParaRPr lang="en-US" dirty="0"/>
          </a:p>
        </p:txBody>
      </p:sp>
    </p:spTree>
    <p:extLst>
      <p:ext uri="{BB962C8B-B14F-4D97-AF65-F5344CB8AC3E}">
        <p14:creationId xmlns:p14="http://schemas.microsoft.com/office/powerpoint/2010/main" val="114943286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FBFB13D5-9367-485C-B1AB-E8B00610C5ED}" type="slidenum">
              <a:rPr lang="en-US" smtClean="0"/>
              <a:t>17</a:t>
            </a:fld>
            <a:endParaRPr lang="en-US" dirty="0"/>
          </a:p>
        </p:txBody>
      </p:sp>
    </p:spTree>
    <p:extLst>
      <p:ext uri="{BB962C8B-B14F-4D97-AF65-F5344CB8AC3E}">
        <p14:creationId xmlns:p14="http://schemas.microsoft.com/office/powerpoint/2010/main" val="223921489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FBFB13D5-9367-485C-B1AB-E8B00610C5ED}" type="slidenum">
              <a:rPr lang="en-US" smtClean="0"/>
              <a:t>18</a:t>
            </a:fld>
            <a:endParaRPr lang="en-US" dirty="0"/>
          </a:p>
        </p:txBody>
      </p:sp>
    </p:spTree>
    <p:extLst>
      <p:ext uri="{BB962C8B-B14F-4D97-AF65-F5344CB8AC3E}">
        <p14:creationId xmlns:p14="http://schemas.microsoft.com/office/powerpoint/2010/main" val="287049870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19100" y="703263"/>
            <a:ext cx="6248400" cy="351472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BFB13D5-9367-485C-B1AB-E8B00610C5ED}" type="slidenum">
              <a:rPr lang="en-US" smtClean="0"/>
              <a:t>19</a:t>
            </a:fld>
            <a:endParaRPr lang="en-US" dirty="0"/>
          </a:p>
        </p:txBody>
      </p:sp>
    </p:spTree>
    <p:extLst>
      <p:ext uri="{BB962C8B-B14F-4D97-AF65-F5344CB8AC3E}">
        <p14:creationId xmlns:p14="http://schemas.microsoft.com/office/powerpoint/2010/main" val="37093838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19100" y="703263"/>
            <a:ext cx="6248400" cy="3514725"/>
          </a:xfrm>
        </p:spPr>
      </p:sp>
      <p:sp>
        <p:nvSpPr>
          <p:cNvPr id="3" name="Notes Placeholder 2"/>
          <p:cNvSpPr>
            <a:spLocks noGrp="1"/>
          </p:cNvSpPr>
          <p:nvPr>
            <p:ph type="body" idx="1"/>
          </p:nvPr>
        </p:nvSpPr>
        <p:spPr/>
        <p:txBody>
          <a:bodyPr/>
          <a:lstStyle/>
          <a:p>
            <a:r>
              <a:rPr lang="en-CA" sz="1300" smtClean="0"/>
              <a:t>After a short introduction, we will have a brief Socket interface and DPI overview, then we’ll present "TCP/IP Shunt library" as an example of the Socket interface and DPI integration. And finally, we will show how to build user defined handshake</a:t>
            </a:r>
            <a:r>
              <a:rPr lang="en-CA" sz="1300" baseline="0" smtClean="0"/>
              <a:t> by </a:t>
            </a:r>
            <a:r>
              <a:rPr lang="en-CA" sz="1300" smtClean="0"/>
              <a:t>using Shunt structures</a:t>
            </a:r>
            <a:r>
              <a:rPr lang="en-CA" sz="1300" baseline="0" smtClean="0"/>
              <a:t> and methods</a:t>
            </a:r>
            <a:r>
              <a:rPr lang="en-CA" sz="1300" smtClean="0"/>
              <a:t>.</a:t>
            </a:r>
            <a:endParaRPr lang="en-US" dirty="0"/>
          </a:p>
        </p:txBody>
      </p:sp>
      <p:sp>
        <p:nvSpPr>
          <p:cNvPr id="4" name="Slide Number Placeholder 3"/>
          <p:cNvSpPr>
            <a:spLocks noGrp="1"/>
          </p:cNvSpPr>
          <p:nvPr>
            <p:ph type="sldNum" sz="quarter" idx="10"/>
          </p:nvPr>
        </p:nvSpPr>
        <p:spPr/>
        <p:txBody>
          <a:bodyPr/>
          <a:lstStyle/>
          <a:p>
            <a:fld id="{FBFB13D5-9367-485C-B1AB-E8B00610C5ED}" type="slidenum">
              <a:rPr lang="en-US" smtClean="0"/>
              <a:t>2</a:t>
            </a:fld>
            <a:endParaRPr lang="en-US" dirty="0"/>
          </a:p>
        </p:txBody>
      </p:sp>
    </p:spTree>
    <p:extLst>
      <p:ext uri="{BB962C8B-B14F-4D97-AF65-F5344CB8AC3E}">
        <p14:creationId xmlns:p14="http://schemas.microsoft.com/office/powerpoint/2010/main" val="255733430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19100" y="703263"/>
            <a:ext cx="6248400" cy="351472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BFB13D5-9367-485C-B1AB-E8B00610C5ED}" type="slidenum">
              <a:rPr lang="en-US" smtClean="0"/>
              <a:t>20</a:t>
            </a:fld>
            <a:endParaRPr lang="en-US" dirty="0"/>
          </a:p>
        </p:txBody>
      </p:sp>
    </p:spTree>
    <p:extLst>
      <p:ext uri="{BB962C8B-B14F-4D97-AF65-F5344CB8AC3E}">
        <p14:creationId xmlns:p14="http://schemas.microsoft.com/office/powerpoint/2010/main" val="426032086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19100" y="703263"/>
            <a:ext cx="6248400" cy="351472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BFB13D5-9367-485C-B1AB-E8B00610C5ED}" type="slidenum">
              <a:rPr lang="en-US" smtClean="0"/>
              <a:t>21</a:t>
            </a:fld>
            <a:endParaRPr lang="en-US" dirty="0"/>
          </a:p>
        </p:txBody>
      </p:sp>
    </p:spTree>
    <p:extLst>
      <p:ext uri="{BB962C8B-B14F-4D97-AF65-F5344CB8AC3E}">
        <p14:creationId xmlns:p14="http://schemas.microsoft.com/office/powerpoint/2010/main" val="124923479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FBFB13D5-9367-485C-B1AB-E8B00610C5ED}" type="slidenum">
              <a:rPr lang="en-US" smtClean="0"/>
              <a:t>23</a:t>
            </a:fld>
            <a:endParaRPr lang="en-US" dirty="0"/>
          </a:p>
        </p:txBody>
      </p:sp>
    </p:spTree>
    <p:extLst>
      <p:ext uri="{BB962C8B-B14F-4D97-AF65-F5344CB8AC3E}">
        <p14:creationId xmlns:p14="http://schemas.microsoft.com/office/powerpoint/2010/main" val="22006236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FBFB13D5-9367-485C-B1AB-E8B00610C5ED}" type="slidenum">
              <a:rPr lang="en-US" smtClean="0"/>
              <a:t>26</a:t>
            </a:fld>
            <a:endParaRPr lang="en-US" dirty="0"/>
          </a:p>
        </p:txBody>
      </p:sp>
    </p:spTree>
    <p:extLst>
      <p:ext uri="{BB962C8B-B14F-4D97-AF65-F5344CB8AC3E}">
        <p14:creationId xmlns:p14="http://schemas.microsoft.com/office/powerpoint/2010/main" val="24841526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sz="1300" dirty="0"/>
              <a:t>The PRIM layer contains basic TCP/IP socket initialization, some generic functions, and the </a:t>
            </a:r>
            <a:r>
              <a:rPr lang="en-CA" sz="1300" i="1" dirty="0"/>
              <a:t>SV</a:t>
            </a:r>
            <a:r>
              <a:rPr lang="en-CA" sz="1300" dirty="0"/>
              <a:t>-to-C elementary data exchange. Its main purpose is enabling basic data communication. The layer contains methods to send and receive singular variable data types such as one byte, one int, one bit and so on. </a:t>
            </a:r>
            <a:r>
              <a:rPr lang="en-CA" sz="1300" b="1" dirty="0"/>
              <a:t>The PRIM operation doesn't require any memory allocation.</a:t>
            </a:r>
          </a:p>
          <a:p>
            <a:endParaRPr lang="en-CA" sz="1300" dirty="0"/>
          </a:p>
          <a:p>
            <a:r>
              <a:rPr lang="en-CA" sz="1300" dirty="0"/>
              <a:t>TCP/IP socket initialization:</a:t>
            </a:r>
          </a:p>
          <a:p>
            <a:r>
              <a:rPr lang="en-CA" sz="1300" dirty="0" smtClean="0"/>
              <a:t>The </a:t>
            </a:r>
            <a:r>
              <a:rPr lang="en-CA" sz="1300" dirty="0"/>
              <a:t>typical TCP/IP system consists of </a:t>
            </a:r>
            <a:r>
              <a:rPr lang="en-CA" sz="1300" b="1" dirty="0"/>
              <a:t>one Initiator and one or more Targets</a:t>
            </a:r>
            <a:r>
              <a:rPr lang="en-CA" sz="1300" dirty="0"/>
              <a:t>. To uniquely identify a data exchange session, both Initiator and Target use a combination of an IP address and a port number as a connection ID tag aka </a:t>
            </a:r>
            <a:r>
              <a:rPr lang="en-CA" sz="1300" b="1" dirty="0"/>
              <a:t>"Socket. </a:t>
            </a:r>
            <a:endParaRPr lang="en-CA" sz="1300" dirty="0"/>
          </a:p>
          <a:p>
            <a:endParaRPr lang="en-CA" sz="1300" dirty="0" smtClean="0"/>
          </a:p>
          <a:p>
            <a:r>
              <a:rPr lang="en-CA" sz="1300" dirty="0" smtClean="0"/>
              <a:t>One </a:t>
            </a:r>
            <a:r>
              <a:rPr lang="en-CA" sz="1300" dirty="0"/>
              <a:t>byte transfer:</a:t>
            </a:r>
          </a:p>
          <a:p>
            <a:r>
              <a:rPr lang="en-CA" sz="1300" dirty="0" smtClean="0"/>
              <a:t>There </a:t>
            </a:r>
            <a:r>
              <a:rPr lang="en-CA" sz="1300" dirty="0"/>
              <a:t>are two functions for each data type Send and </a:t>
            </a:r>
            <a:r>
              <a:rPr lang="en-CA" sz="1300" dirty="0" err="1"/>
              <a:t>Recv</a:t>
            </a:r>
            <a:r>
              <a:rPr lang="en-CA" sz="1300" dirty="0"/>
              <a:t>.</a:t>
            </a:r>
          </a:p>
          <a:p>
            <a:r>
              <a:rPr lang="en-CA" sz="1300" b="1" i="1" dirty="0" smtClean="0"/>
              <a:t>Dpi</a:t>
            </a:r>
            <a:r>
              <a:rPr lang="en-CA" sz="1300" b="1" dirty="0"/>
              <a:t> functions from </a:t>
            </a:r>
            <a:r>
              <a:rPr lang="en-CA" sz="1300" b="1" i="1" dirty="0"/>
              <a:t>SV</a:t>
            </a:r>
            <a:r>
              <a:rPr lang="en-CA" sz="1300" b="1" dirty="0"/>
              <a:t> domains are importing </a:t>
            </a:r>
            <a:r>
              <a:rPr lang="en-CA" sz="1300" b="1" dirty="0" smtClean="0"/>
              <a:t>”C”</a:t>
            </a:r>
            <a:r>
              <a:rPr lang="en-CA" sz="1300" b="1" dirty="0"/>
              <a:t> function </a:t>
            </a:r>
            <a:r>
              <a:rPr lang="en-CA" sz="1300" dirty="0" smtClean="0"/>
              <a:t>.</a:t>
            </a:r>
          </a:p>
          <a:p>
            <a:endParaRPr lang="en-CA" sz="1300" dirty="0"/>
          </a:p>
          <a:p>
            <a:r>
              <a:rPr lang="en-CA" sz="1300" i="1" dirty="0"/>
              <a:t>SV</a:t>
            </a:r>
            <a:r>
              <a:rPr lang="en-CA" sz="1300" dirty="0"/>
              <a:t>-SV ,C-</a:t>
            </a:r>
            <a:r>
              <a:rPr lang="en-CA" sz="1300" i="1" dirty="0"/>
              <a:t>SV</a:t>
            </a:r>
            <a:endParaRPr lang="en-CA" sz="1300" dirty="0"/>
          </a:p>
        </p:txBody>
      </p:sp>
      <p:sp>
        <p:nvSpPr>
          <p:cNvPr id="4" name="Slide Number Placeholder 3"/>
          <p:cNvSpPr>
            <a:spLocks noGrp="1"/>
          </p:cNvSpPr>
          <p:nvPr>
            <p:ph type="sldNum" sz="quarter" idx="10"/>
          </p:nvPr>
        </p:nvSpPr>
        <p:spPr/>
        <p:txBody>
          <a:bodyPr/>
          <a:lstStyle/>
          <a:p>
            <a:fld id="{FBFB13D5-9367-485C-B1AB-E8B00610C5ED}" type="slidenum">
              <a:rPr lang="en-US" smtClean="0"/>
              <a:t>27</a:t>
            </a:fld>
            <a:endParaRPr lang="en-US" dirty="0"/>
          </a:p>
        </p:txBody>
      </p:sp>
    </p:spTree>
    <p:extLst>
      <p:ext uri="{BB962C8B-B14F-4D97-AF65-F5344CB8AC3E}">
        <p14:creationId xmlns:p14="http://schemas.microsoft.com/office/powerpoint/2010/main" val="71298764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FBFB13D5-9367-485C-B1AB-E8B00610C5ED}" type="slidenum">
              <a:rPr lang="en-US" smtClean="0"/>
              <a:t>30</a:t>
            </a:fld>
            <a:endParaRPr lang="en-US" dirty="0"/>
          </a:p>
        </p:txBody>
      </p:sp>
    </p:spTree>
    <p:extLst>
      <p:ext uri="{BB962C8B-B14F-4D97-AF65-F5344CB8AC3E}">
        <p14:creationId xmlns:p14="http://schemas.microsoft.com/office/powerpoint/2010/main" val="122948042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FBFB13D5-9367-485C-B1AB-E8B00610C5ED}" type="slidenum">
              <a:rPr lang="en-US" smtClean="0"/>
              <a:t>31</a:t>
            </a:fld>
            <a:endParaRPr lang="en-US" dirty="0"/>
          </a:p>
        </p:txBody>
      </p:sp>
    </p:spTree>
    <p:extLst>
      <p:ext uri="{BB962C8B-B14F-4D97-AF65-F5344CB8AC3E}">
        <p14:creationId xmlns:p14="http://schemas.microsoft.com/office/powerpoint/2010/main" val="306218297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FBFB13D5-9367-485C-B1AB-E8B00610C5ED}" type="slidenum">
              <a:rPr lang="en-US" smtClean="0"/>
              <a:t>32</a:t>
            </a:fld>
            <a:endParaRPr lang="en-US" dirty="0"/>
          </a:p>
        </p:txBody>
      </p:sp>
    </p:spTree>
    <p:extLst>
      <p:ext uri="{BB962C8B-B14F-4D97-AF65-F5344CB8AC3E}">
        <p14:creationId xmlns:p14="http://schemas.microsoft.com/office/powerpoint/2010/main" val="156211780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FBFB13D5-9367-485C-B1AB-E8B00610C5ED}" type="slidenum">
              <a:rPr lang="en-US" smtClean="0"/>
              <a:t>33</a:t>
            </a:fld>
            <a:endParaRPr lang="en-US" dirty="0"/>
          </a:p>
        </p:txBody>
      </p:sp>
    </p:spTree>
    <p:extLst>
      <p:ext uri="{BB962C8B-B14F-4D97-AF65-F5344CB8AC3E}">
        <p14:creationId xmlns:p14="http://schemas.microsoft.com/office/powerpoint/2010/main" val="345165231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FBFB13D5-9367-485C-B1AB-E8B00610C5ED}" type="slidenum">
              <a:rPr lang="en-US" smtClean="0"/>
              <a:t>34</a:t>
            </a:fld>
            <a:endParaRPr lang="en-US" dirty="0"/>
          </a:p>
        </p:txBody>
      </p:sp>
    </p:spTree>
    <p:extLst>
      <p:ext uri="{BB962C8B-B14F-4D97-AF65-F5344CB8AC3E}">
        <p14:creationId xmlns:p14="http://schemas.microsoft.com/office/powerpoint/2010/main" val="34496464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19100" y="703263"/>
            <a:ext cx="6248400" cy="3514725"/>
          </a:xfrm>
        </p:spPr>
      </p:sp>
      <p:sp>
        <p:nvSpPr>
          <p:cNvPr id="3" name="Notes Placeholder 2"/>
          <p:cNvSpPr>
            <a:spLocks noGrp="1"/>
          </p:cNvSpPr>
          <p:nvPr>
            <p:ph type="body" idx="1"/>
          </p:nvPr>
        </p:nvSpPr>
        <p:spPr/>
        <p:txBody>
          <a:bodyPr/>
          <a:lstStyle/>
          <a:p>
            <a:r>
              <a:rPr lang="en-CA" sz="1200" b="0" i="0" kern="1200" dirty="0" smtClean="0">
                <a:solidFill>
                  <a:schemeClr val="tx1"/>
                </a:solidFill>
                <a:effectLst/>
                <a:latin typeface="+mn-lt"/>
                <a:ea typeface="+mn-ea"/>
                <a:cs typeface="+mn-cs"/>
              </a:rPr>
              <a:t>Traditionally, data exchange with the world outside the SV simulation space is done trough DPI directly. However, for some RTL simulation, TCI/IP socket communication can offer substantial benefits. The vast majority of those simulations are related to the standalone System Verilog simulations and standalone external applications. For example: </a:t>
            </a:r>
          </a:p>
          <a:p>
            <a:pPr marL="171450" indent="-171450">
              <a:buFont typeface="Arial" panose="020B0604020202020204" pitchFamily="34" charset="0"/>
              <a:buChar char="•"/>
            </a:pPr>
            <a:r>
              <a:rPr lang="en-CA" sz="1200" b="0" i="0" kern="1200" dirty="0" smtClean="0">
                <a:solidFill>
                  <a:schemeClr val="tx1"/>
                </a:solidFill>
                <a:effectLst/>
                <a:latin typeface="+mn-lt"/>
                <a:ea typeface="+mn-ea"/>
                <a:cs typeface="+mn-cs"/>
              </a:rPr>
              <a:t>SV to SV When we need to ensure chipset compatibility we can make Chipset co-simulation. </a:t>
            </a:r>
          </a:p>
          <a:p>
            <a:pPr marL="171450" indent="-171450">
              <a:buFont typeface="Arial" panose="020B0604020202020204" pitchFamily="34" charset="0"/>
              <a:buChar char="•"/>
            </a:pPr>
            <a:r>
              <a:rPr lang="en-CA" sz="1200" b="0" i="0" kern="1200" dirty="0" smtClean="0">
                <a:solidFill>
                  <a:schemeClr val="tx1"/>
                </a:solidFill>
                <a:effectLst/>
                <a:latin typeface="+mn-lt"/>
                <a:ea typeface="+mn-ea"/>
                <a:cs typeface="+mn-cs"/>
              </a:rPr>
              <a:t>External application to SV: it can be Software-hardware verification. When standalone CPU debugger is connected to the standalone SV simulation, </a:t>
            </a:r>
          </a:p>
          <a:p>
            <a:pPr marL="171450" indent="-171450">
              <a:buFont typeface="Arial" panose="020B0604020202020204" pitchFamily="34" charset="0"/>
              <a:buChar char="•"/>
            </a:pPr>
            <a:r>
              <a:rPr lang="en-CA" sz="1200" b="0" i="0" kern="1200" dirty="0" smtClean="0">
                <a:solidFill>
                  <a:schemeClr val="tx1"/>
                </a:solidFill>
                <a:effectLst/>
                <a:latin typeface="+mn-lt"/>
                <a:ea typeface="+mn-ea"/>
                <a:cs typeface="+mn-cs"/>
              </a:rPr>
              <a:t>External application to SV: it can be Analog/mixed-signal co-simulation. When standalone external analog (</a:t>
            </a:r>
            <a:r>
              <a:rPr lang="en-CA" sz="1200" b="0" i="0" kern="1200" dirty="0" err="1" smtClean="0">
                <a:solidFill>
                  <a:schemeClr val="tx1"/>
                </a:solidFill>
                <a:effectLst/>
                <a:latin typeface="+mn-lt"/>
                <a:ea typeface="+mn-ea"/>
                <a:cs typeface="+mn-cs"/>
              </a:rPr>
              <a:t>Matlab</a:t>
            </a:r>
            <a:r>
              <a:rPr lang="en-CA" sz="1200" b="0" i="0" kern="1200" dirty="0" smtClean="0">
                <a:solidFill>
                  <a:schemeClr val="tx1"/>
                </a:solidFill>
                <a:effectLst/>
                <a:latin typeface="+mn-lt"/>
                <a:ea typeface="+mn-ea"/>
                <a:cs typeface="+mn-cs"/>
              </a:rPr>
              <a:t> or C/System model is connected to SV simulation. </a:t>
            </a:r>
          </a:p>
          <a:p>
            <a:pPr marL="171450" indent="-171450">
              <a:buFont typeface="Arial" panose="020B0604020202020204" pitchFamily="34" charset="0"/>
              <a:buChar char="•"/>
            </a:pPr>
            <a:r>
              <a:rPr lang="en-CA" sz="1200" b="0" i="0" kern="1200" dirty="0" smtClean="0">
                <a:solidFill>
                  <a:schemeClr val="tx1"/>
                </a:solidFill>
                <a:effectLst/>
                <a:latin typeface="+mn-lt"/>
                <a:ea typeface="+mn-ea"/>
                <a:cs typeface="+mn-cs"/>
              </a:rPr>
              <a:t>SV to SV distributed simulation for remote IP evaluation over the internet. </a:t>
            </a:r>
          </a:p>
          <a:p>
            <a:pPr marL="171450" indent="-171450">
              <a:buFont typeface="Arial" panose="020B0604020202020204" pitchFamily="34" charset="0"/>
              <a:buChar char="•"/>
            </a:pPr>
            <a:r>
              <a:rPr lang="en-CA" sz="1200" b="0" i="0" kern="1200" dirty="0" smtClean="0">
                <a:solidFill>
                  <a:schemeClr val="tx1"/>
                </a:solidFill>
                <a:effectLst/>
                <a:latin typeface="+mn-lt"/>
                <a:ea typeface="+mn-ea"/>
                <a:cs typeface="+mn-cs"/>
              </a:rPr>
              <a:t>External application to SV: to connect Stand Alone coverage </a:t>
            </a:r>
            <a:r>
              <a:rPr lang="en-CA" sz="1200" b="0" i="0" kern="1200" dirty="0" err="1" smtClean="0">
                <a:solidFill>
                  <a:schemeClr val="tx1"/>
                </a:solidFill>
                <a:effectLst/>
                <a:latin typeface="+mn-lt"/>
                <a:ea typeface="+mn-ea"/>
                <a:cs typeface="+mn-cs"/>
              </a:rPr>
              <a:t>DataBase</a:t>
            </a:r>
            <a:r>
              <a:rPr lang="en-CA" sz="1200" b="0" i="0" kern="1200" dirty="0" smtClean="0">
                <a:solidFill>
                  <a:schemeClr val="tx1"/>
                </a:solidFill>
                <a:effectLst/>
                <a:latin typeface="+mn-lt"/>
                <a:ea typeface="+mn-ea"/>
                <a:cs typeface="+mn-cs"/>
              </a:rPr>
              <a:t> application to several SV simulation In order to create reactive TB. </a:t>
            </a:r>
            <a:r>
              <a:rPr lang="en-CA" sz="1400" dirty="0" smtClean="0"/>
              <a:t/>
            </a:r>
            <a:br>
              <a:rPr lang="en-CA" sz="1400" dirty="0" smtClean="0"/>
            </a:br>
            <a:endParaRPr lang="en-CA" sz="1300" dirty="0"/>
          </a:p>
        </p:txBody>
      </p:sp>
      <p:sp>
        <p:nvSpPr>
          <p:cNvPr id="4" name="Slide Number Placeholder 3"/>
          <p:cNvSpPr>
            <a:spLocks noGrp="1"/>
          </p:cNvSpPr>
          <p:nvPr>
            <p:ph type="sldNum" sz="quarter" idx="10"/>
          </p:nvPr>
        </p:nvSpPr>
        <p:spPr/>
        <p:txBody>
          <a:bodyPr/>
          <a:lstStyle/>
          <a:p>
            <a:fld id="{FBFB13D5-9367-485C-B1AB-E8B00610C5ED}" type="slidenum">
              <a:rPr lang="en-US" smtClean="0"/>
              <a:t>3</a:t>
            </a:fld>
            <a:endParaRPr lang="en-US" dirty="0"/>
          </a:p>
        </p:txBody>
      </p:sp>
    </p:spTree>
    <p:extLst>
      <p:ext uri="{BB962C8B-B14F-4D97-AF65-F5344CB8AC3E}">
        <p14:creationId xmlns:p14="http://schemas.microsoft.com/office/powerpoint/2010/main" val="19055168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19100" y="703263"/>
            <a:ext cx="6248400" cy="3514725"/>
          </a:xfrm>
        </p:spPr>
      </p:sp>
      <p:sp>
        <p:nvSpPr>
          <p:cNvPr id="3" name="Notes Placeholder 2"/>
          <p:cNvSpPr>
            <a:spLocks noGrp="1"/>
          </p:cNvSpPr>
          <p:nvPr>
            <p:ph type="body" idx="1"/>
          </p:nvPr>
        </p:nvSpPr>
        <p:spPr/>
        <p:txBody>
          <a:bodyPr/>
          <a:lstStyle/>
          <a:p>
            <a:pPr marL="285750" indent="-285750" defTabSz="940417">
              <a:buFont typeface="Arial" panose="020B0604020202020204" pitchFamily="34" charset="0"/>
              <a:buChar char="•"/>
            </a:pPr>
            <a:r>
              <a:rPr lang="en-CA" sz="1300" dirty="0"/>
              <a:t>An idea to establish communication between RTL simulations by using TCP is not a new one. </a:t>
            </a:r>
            <a:endParaRPr lang="en-CA" sz="1300" dirty="0" smtClean="0"/>
          </a:p>
          <a:p>
            <a:pPr marL="285750" indent="-285750" defTabSz="940417">
              <a:buFont typeface="Arial" panose="020B0604020202020204" pitchFamily="34" charset="0"/>
              <a:buChar char="•"/>
            </a:pPr>
            <a:r>
              <a:rPr lang="en-CA" sz="1300" dirty="0" smtClean="0"/>
              <a:t>So</a:t>
            </a:r>
            <a:r>
              <a:rPr lang="en-CA" sz="1300" dirty="0"/>
              <a:t>, several years ago, when I start development of an application that manages regression DB, gathers statistics and errors from different test runs and making an on-the-fly decision to continue a particular test or to finish it and run a new one. </a:t>
            </a:r>
            <a:endParaRPr lang="en-CA" sz="1300" dirty="0" smtClean="0"/>
          </a:p>
          <a:p>
            <a:pPr marL="285750" indent="-285750" defTabSz="940417">
              <a:buFont typeface="Arial" panose="020B0604020202020204" pitchFamily="34" charset="0"/>
              <a:buChar char="•"/>
            </a:pPr>
            <a:r>
              <a:rPr lang="en-CA" sz="1300" dirty="0" smtClean="0"/>
              <a:t>I </a:t>
            </a:r>
            <a:r>
              <a:rPr lang="en-CA" sz="1300" dirty="0"/>
              <a:t>was pretty sure that I can easily find examples, tutorials or even freeware that related to the TCP/IP and DPI integration.</a:t>
            </a:r>
            <a:endParaRPr lang="en-US" dirty="0"/>
          </a:p>
        </p:txBody>
      </p:sp>
      <p:sp>
        <p:nvSpPr>
          <p:cNvPr id="4" name="Slide Number Placeholder 3"/>
          <p:cNvSpPr>
            <a:spLocks noGrp="1"/>
          </p:cNvSpPr>
          <p:nvPr>
            <p:ph type="sldNum" sz="quarter" idx="10"/>
          </p:nvPr>
        </p:nvSpPr>
        <p:spPr/>
        <p:txBody>
          <a:bodyPr/>
          <a:lstStyle/>
          <a:p>
            <a:fld id="{FBFB13D5-9367-485C-B1AB-E8B00610C5ED}" type="slidenum">
              <a:rPr lang="en-US" smtClean="0"/>
              <a:t>4</a:t>
            </a:fld>
            <a:endParaRPr lang="en-US" dirty="0"/>
          </a:p>
        </p:txBody>
      </p:sp>
    </p:spTree>
    <p:extLst>
      <p:ext uri="{BB962C8B-B14F-4D97-AF65-F5344CB8AC3E}">
        <p14:creationId xmlns:p14="http://schemas.microsoft.com/office/powerpoint/2010/main" val="5059493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CA" sz="1300" dirty="0"/>
              <a:t>Free TCP/IP libraries or Socket libraries have a very good representation all over the internet. </a:t>
            </a:r>
            <a:r>
              <a:rPr lang="en-CA" sz="1300" dirty="0" smtClean="0"/>
              <a:t>A </a:t>
            </a:r>
            <a:r>
              <a:rPr lang="en-CA" sz="1300" dirty="0"/>
              <a:t>simple google search points to thousands of links that contain open source and commercial libraries, tons of books, tutorials and forum </a:t>
            </a:r>
            <a:r>
              <a:rPr lang="en-CA" sz="1300" dirty="0" smtClean="0"/>
              <a:t>discussions.</a:t>
            </a:r>
            <a:endParaRPr lang="en-CA" sz="1300" dirty="0"/>
          </a:p>
          <a:p>
            <a:pPr marL="285750" indent="-285750">
              <a:buFont typeface="Arial" panose="020B0604020202020204" pitchFamily="34" charset="0"/>
              <a:buChar char="•"/>
            </a:pPr>
            <a:r>
              <a:rPr lang="en-CA" sz="1300" dirty="0"/>
              <a:t>On the other hand, the number of resources dedicated to SV DPI is much smaller, but still, have a good representation all over the internet. The First of all, it is a SystemVerilog LRM. The next the most popular resources are conference papers, books and internet tutorials.</a:t>
            </a:r>
          </a:p>
          <a:p>
            <a:endParaRPr lang="en-CA" dirty="0"/>
          </a:p>
        </p:txBody>
      </p:sp>
      <p:sp>
        <p:nvSpPr>
          <p:cNvPr id="4" name="Slide Number Placeholder 3"/>
          <p:cNvSpPr>
            <a:spLocks noGrp="1"/>
          </p:cNvSpPr>
          <p:nvPr>
            <p:ph type="sldNum" sz="quarter" idx="10"/>
          </p:nvPr>
        </p:nvSpPr>
        <p:spPr/>
        <p:txBody>
          <a:bodyPr/>
          <a:lstStyle/>
          <a:p>
            <a:fld id="{FBFB13D5-9367-485C-B1AB-E8B00610C5ED}" type="slidenum">
              <a:rPr lang="en-US" smtClean="0"/>
              <a:t>5</a:t>
            </a:fld>
            <a:endParaRPr lang="en-US" dirty="0"/>
          </a:p>
        </p:txBody>
      </p:sp>
    </p:spTree>
    <p:extLst>
      <p:ext uri="{BB962C8B-B14F-4D97-AF65-F5344CB8AC3E}">
        <p14:creationId xmlns:p14="http://schemas.microsoft.com/office/powerpoint/2010/main" val="7653651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defTabSz="940417">
              <a:buFont typeface="Arial" panose="020B0604020202020204" pitchFamily="34" charset="0"/>
              <a:buChar char="•"/>
            </a:pPr>
            <a:r>
              <a:rPr lang="en-CA" sz="1300" dirty="0" smtClean="0"/>
              <a:t>So, </a:t>
            </a:r>
            <a:r>
              <a:rPr lang="en-CA" sz="1300" dirty="0"/>
              <a:t>my expectation was to see at least some open source resources available on the internet. </a:t>
            </a:r>
            <a:endParaRPr lang="en-CA" sz="1300" dirty="0" smtClean="0"/>
          </a:p>
          <a:p>
            <a:pPr marL="285750" indent="-285750" defTabSz="940417">
              <a:buFont typeface="Arial" panose="020B0604020202020204" pitchFamily="34" charset="0"/>
              <a:buChar char="•"/>
            </a:pPr>
            <a:r>
              <a:rPr lang="en-CA" sz="1300" dirty="0" smtClean="0"/>
              <a:t>However</a:t>
            </a:r>
            <a:r>
              <a:rPr lang="en-CA" sz="1300" dirty="0"/>
              <a:t>, I was able to find only a few basic examples. Even the Synopsys </a:t>
            </a:r>
            <a:r>
              <a:rPr lang="en-CA" sz="1300" i="1" dirty="0" err="1"/>
              <a:t>solvnet</a:t>
            </a:r>
            <a:r>
              <a:rPr lang="en-CA" sz="1300" dirty="0"/>
              <a:t> has almost nothing. </a:t>
            </a:r>
            <a:endParaRPr lang="en-CA" sz="1300" dirty="0" smtClean="0"/>
          </a:p>
          <a:p>
            <a:pPr marL="285750" indent="-285750" defTabSz="940417">
              <a:buFont typeface="Arial" panose="020B0604020202020204" pitchFamily="34" charset="0"/>
              <a:buChar char="•"/>
            </a:pPr>
            <a:r>
              <a:rPr lang="en-CA" sz="1300" dirty="0" smtClean="0"/>
              <a:t>The</a:t>
            </a:r>
            <a:r>
              <a:rPr lang="en-CA" sz="1300" dirty="0"/>
              <a:t> lack of the open source resources was a motivation to create an open source </a:t>
            </a:r>
            <a:r>
              <a:rPr lang="en-CA" sz="1300" i="1" dirty="0"/>
              <a:t>dpi</a:t>
            </a:r>
            <a:r>
              <a:rPr lang="en-CA" sz="1300" dirty="0"/>
              <a:t> </a:t>
            </a:r>
            <a:r>
              <a:rPr lang="en-CA" sz="1300" dirty="0" smtClean="0"/>
              <a:t>library.</a:t>
            </a:r>
            <a:endParaRPr lang="en-CA" b="0" dirty="0"/>
          </a:p>
        </p:txBody>
      </p:sp>
      <p:sp>
        <p:nvSpPr>
          <p:cNvPr id="4" name="Slide Number Placeholder 3"/>
          <p:cNvSpPr>
            <a:spLocks noGrp="1"/>
          </p:cNvSpPr>
          <p:nvPr>
            <p:ph type="sldNum" sz="quarter" idx="10"/>
          </p:nvPr>
        </p:nvSpPr>
        <p:spPr/>
        <p:txBody>
          <a:bodyPr/>
          <a:lstStyle/>
          <a:p>
            <a:fld id="{FBFB13D5-9367-485C-B1AB-E8B00610C5ED}" type="slidenum">
              <a:rPr lang="en-US" smtClean="0"/>
              <a:t>6</a:t>
            </a:fld>
            <a:endParaRPr lang="en-US" dirty="0"/>
          </a:p>
        </p:txBody>
      </p:sp>
    </p:spTree>
    <p:extLst>
      <p:ext uri="{BB962C8B-B14F-4D97-AF65-F5344CB8AC3E}">
        <p14:creationId xmlns:p14="http://schemas.microsoft.com/office/powerpoint/2010/main" val="40612766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sz="1300" dirty="0" smtClean="0"/>
              <a:t>Library development has been started with two main goals in mind:</a:t>
            </a:r>
          </a:p>
          <a:p>
            <a:pPr marL="285750" indent="-285750">
              <a:buFont typeface="Arial" panose="020B0604020202020204" pitchFamily="34" charset="0"/>
              <a:buChar char="•"/>
            </a:pPr>
            <a:r>
              <a:rPr lang="en-CA" sz="1300" dirty="0" smtClean="0"/>
              <a:t>The first goal is to cover all SV types</a:t>
            </a:r>
          </a:p>
          <a:p>
            <a:pPr marL="285750" indent="-285750">
              <a:buFont typeface="Arial" panose="020B0604020202020204" pitchFamily="34" charset="0"/>
              <a:buChar char="•"/>
            </a:pPr>
            <a:r>
              <a:rPr lang="en-CA" sz="1300" dirty="0" smtClean="0"/>
              <a:t>The second one is to have a support SV to SV as well as C to SV</a:t>
            </a:r>
            <a:endParaRPr lang="en-CA" dirty="0"/>
          </a:p>
        </p:txBody>
      </p:sp>
      <p:sp>
        <p:nvSpPr>
          <p:cNvPr id="4" name="Slide Number Placeholder 3"/>
          <p:cNvSpPr>
            <a:spLocks noGrp="1"/>
          </p:cNvSpPr>
          <p:nvPr>
            <p:ph type="sldNum" sz="quarter" idx="10"/>
          </p:nvPr>
        </p:nvSpPr>
        <p:spPr/>
        <p:txBody>
          <a:bodyPr/>
          <a:lstStyle/>
          <a:p>
            <a:fld id="{FBFB13D5-9367-485C-B1AB-E8B00610C5ED}" type="slidenum">
              <a:rPr lang="en-US" smtClean="0"/>
              <a:t>7</a:t>
            </a:fld>
            <a:endParaRPr lang="en-US" dirty="0"/>
          </a:p>
        </p:txBody>
      </p:sp>
    </p:spTree>
    <p:extLst>
      <p:ext uri="{BB962C8B-B14F-4D97-AF65-F5344CB8AC3E}">
        <p14:creationId xmlns:p14="http://schemas.microsoft.com/office/powerpoint/2010/main" val="34872056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CA" sz="1300" dirty="0"/>
              <a:t>The library is using a layered approach. Users can build applications based on any layer of this abstraction</a:t>
            </a:r>
          </a:p>
          <a:p>
            <a:endParaRPr lang="en-CA" sz="1300" dirty="0" smtClean="0"/>
          </a:p>
          <a:p>
            <a:r>
              <a:rPr lang="en-CA" sz="1300" dirty="0" smtClean="0"/>
              <a:t>Briefly</a:t>
            </a:r>
            <a:r>
              <a:rPr lang="en-CA" sz="1300" dirty="0"/>
              <a:t>, layers are offering the following:</a:t>
            </a:r>
          </a:p>
          <a:p>
            <a:pPr marL="285750" indent="-285750">
              <a:buFont typeface="Arial" panose="020B0604020202020204" pitchFamily="34" charset="0"/>
              <a:buChar char="•"/>
            </a:pPr>
            <a:r>
              <a:rPr lang="en-CA" sz="1300" dirty="0"/>
              <a:t>The PRIM layer (basic data communication): TCP/IP socket initialization + elementary data exchange</a:t>
            </a:r>
          </a:p>
          <a:p>
            <a:pPr marL="285750" indent="-285750">
              <a:buFont typeface="Arial" panose="020B0604020202020204" pitchFamily="34" charset="0"/>
              <a:buChar char="•"/>
            </a:pPr>
            <a:r>
              <a:rPr lang="en-CA" sz="1300" dirty="0"/>
              <a:t>The CS layer (advance data communication): one-dimensional arrays + vectors +transaction header structures</a:t>
            </a:r>
          </a:p>
          <a:p>
            <a:pPr marL="285750" indent="-285750">
              <a:buFont typeface="Arial" panose="020B0604020202020204" pitchFamily="34" charset="0"/>
              <a:buChar char="•"/>
            </a:pPr>
            <a:r>
              <a:rPr lang="en-CA" sz="1300" dirty="0"/>
              <a:t>The HS layer (dynamic data communication): transaction data structures + functions for </a:t>
            </a:r>
            <a:r>
              <a:rPr lang="en-CA" sz="1300" dirty="0" smtClean="0"/>
              <a:t>one-dimensional </a:t>
            </a:r>
            <a:r>
              <a:rPr lang="en-CA" sz="1300" dirty="0"/>
              <a:t>dynamic arrays</a:t>
            </a:r>
          </a:p>
          <a:p>
            <a:endParaRPr lang="en-CA" dirty="0"/>
          </a:p>
        </p:txBody>
      </p:sp>
      <p:sp>
        <p:nvSpPr>
          <p:cNvPr id="4" name="Slide Number Placeholder 3"/>
          <p:cNvSpPr>
            <a:spLocks noGrp="1"/>
          </p:cNvSpPr>
          <p:nvPr>
            <p:ph type="sldNum" sz="quarter" idx="10"/>
          </p:nvPr>
        </p:nvSpPr>
        <p:spPr/>
        <p:txBody>
          <a:bodyPr/>
          <a:lstStyle/>
          <a:p>
            <a:fld id="{FBFB13D5-9367-485C-B1AB-E8B00610C5ED}" type="slidenum">
              <a:rPr lang="en-US" smtClean="0"/>
              <a:t>8</a:t>
            </a:fld>
            <a:endParaRPr lang="en-US" dirty="0"/>
          </a:p>
        </p:txBody>
      </p:sp>
    </p:spTree>
    <p:extLst>
      <p:ext uri="{BB962C8B-B14F-4D97-AF65-F5344CB8AC3E}">
        <p14:creationId xmlns:p14="http://schemas.microsoft.com/office/powerpoint/2010/main" val="25992707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sz="1300" dirty="0"/>
              <a:t>The PRIM layer contains basic TCP/IP socket initialization, some generic functions, and the </a:t>
            </a:r>
            <a:r>
              <a:rPr lang="en-CA" sz="1300" i="1" dirty="0"/>
              <a:t>SV</a:t>
            </a:r>
            <a:r>
              <a:rPr lang="en-CA" sz="1300" dirty="0"/>
              <a:t>-to-C elementary data exchange. Its main purpose is enabling basic data communication. The layer contains methods to send and receive singular variable data types such as one byte, one int, one bit and so on. </a:t>
            </a:r>
            <a:r>
              <a:rPr lang="en-CA" sz="1300" b="1" dirty="0"/>
              <a:t>The PRIM operation doesn't require any memory allocation.</a:t>
            </a:r>
          </a:p>
          <a:p>
            <a:endParaRPr lang="en-CA" sz="1300" dirty="0"/>
          </a:p>
          <a:p>
            <a:r>
              <a:rPr lang="en-CA" sz="1300" dirty="0"/>
              <a:t>TCP/IP socket initialization:</a:t>
            </a:r>
          </a:p>
          <a:p>
            <a:r>
              <a:rPr lang="en-CA" sz="1300" dirty="0" smtClean="0"/>
              <a:t>The </a:t>
            </a:r>
            <a:r>
              <a:rPr lang="en-CA" sz="1300" dirty="0"/>
              <a:t>typical TCP/IP system consists of </a:t>
            </a:r>
            <a:r>
              <a:rPr lang="en-CA" sz="1300" b="1" dirty="0"/>
              <a:t>one Initiator and one or more Targets</a:t>
            </a:r>
            <a:r>
              <a:rPr lang="en-CA" sz="1300" dirty="0"/>
              <a:t>. To uniquely identify a data exchange session, both Initiator and Target use a combination of an IP address and a port number as a connection ID tag aka </a:t>
            </a:r>
            <a:r>
              <a:rPr lang="en-CA" sz="1300" b="1" dirty="0"/>
              <a:t>"Socket. </a:t>
            </a:r>
            <a:endParaRPr lang="en-CA" sz="1300" dirty="0"/>
          </a:p>
          <a:p>
            <a:endParaRPr lang="en-CA" sz="1300" dirty="0" smtClean="0"/>
          </a:p>
          <a:p>
            <a:r>
              <a:rPr lang="en-CA" sz="1300" dirty="0" smtClean="0"/>
              <a:t>One </a:t>
            </a:r>
            <a:r>
              <a:rPr lang="en-CA" sz="1300" dirty="0"/>
              <a:t>byte transfer:</a:t>
            </a:r>
          </a:p>
          <a:p>
            <a:r>
              <a:rPr lang="en-CA" sz="1300" dirty="0" smtClean="0"/>
              <a:t>There </a:t>
            </a:r>
            <a:r>
              <a:rPr lang="en-CA" sz="1300" dirty="0"/>
              <a:t>are two functions for each data type Send and </a:t>
            </a:r>
            <a:r>
              <a:rPr lang="en-CA" sz="1300" dirty="0" err="1"/>
              <a:t>Recv</a:t>
            </a:r>
            <a:r>
              <a:rPr lang="en-CA" sz="1300" dirty="0"/>
              <a:t>.</a:t>
            </a:r>
          </a:p>
          <a:p>
            <a:r>
              <a:rPr lang="en-CA" sz="1300" b="1" i="1" dirty="0" smtClean="0"/>
              <a:t>Dpi</a:t>
            </a:r>
            <a:r>
              <a:rPr lang="en-CA" sz="1300" b="1" dirty="0"/>
              <a:t> functions from </a:t>
            </a:r>
            <a:r>
              <a:rPr lang="en-CA" sz="1300" b="1" i="1" dirty="0"/>
              <a:t>SV</a:t>
            </a:r>
            <a:r>
              <a:rPr lang="en-CA" sz="1300" b="1" dirty="0"/>
              <a:t> domains are importing </a:t>
            </a:r>
            <a:r>
              <a:rPr lang="en-CA" sz="1300" b="1" dirty="0" smtClean="0"/>
              <a:t>”C”</a:t>
            </a:r>
            <a:r>
              <a:rPr lang="en-CA" sz="1300" b="1" dirty="0"/>
              <a:t> function </a:t>
            </a:r>
            <a:r>
              <a:rPr lang="en-CA" sz="1300" dirty="0" smtClean="0"/>
              <a:t>.</a:t>
            </a:r>
          </a:p>
          <a:p>
            <a:endParaRPr lang="en-CA" sz="1300" dirty="0"/>
          </a:p>
          <a:p>
            <a:r>
              <a:rPr lang="en-CA" sz="1300" i="1" dirty="0"/>
              <a:t>SV</a:t>
            </a:r>
            <a:r>
              <a:rPr lang="en-CA" sz="1300" dirty="0"/>
              <a:t>-SV ,C-</a:t>
            </a:r>
            <a:r>
              <a:rPr lang="en-CA" sz="1300" i="1" dirty="0"/>
              <a:t>SV</a:t>
            </a:r>
            <a:endParaRPr lang="en-CA" sz="1300" dirty="0"/>
          </a:p>
        </p:txBody>
      </p:sp>
      <p:sp>
        <p:nvSpPr>
          <p:cNvPr id="4" name="Slide Number Placeholder 3"/>
          <p:cNvSpPr>
            <a:spLocks noGrp="1"/>
          </p:cNvSpPr>
          <p:nvPr>
            <p:ph type="sldNum" sz="quarter" idx="10"/>
          </p:nvPr>
        </p:nvSpPr>
        <p:spPr/>
        <p:txBody>
          <a:bodyPr/>
          <a:lstStyle/>
          <a:p>
            <a:fld id="{FBFB13D5-9367-485C-B1AB-E8B00610C5ED}" type="slidenum">
              <a:rPr lang="en-US" smtClean="0"/>
              <a:t>9</a:t>
            </a:fld>
            <a:endParaRPr lang="en-US" dirty="0"/>
          </a:p>
        </p:txBody>
      </p:sp>
    </p:spTree>
    <p:extLst>
      <p:ext uri="{BB962C8B-B14F-4D97-AF65-F5344CB8AC3E}">
        <p14:creationId xmlns:p14="http://schemas.microsoft.com/office/powerpoint/2010/main" val="1675285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srcRect t="18983"/>
          <a:stretch/>
        </p:blipFill>
        <p:spPr>
          <a:xfrm>
            <a:off x="3059105" y="1301858"/>
            <a:ext cx="9132600" cy="5556142"/>
          </a:xfrm>
          <a:prstGeom prst="rect">
            <a:avLst/>
          </a:prstGeom>
        </p:spPr>
      </p:pic>
      <p:sp useBgFill="1">
        <p:nvSpPr>
          <p:cNvPr id="12" name="Rectangle 11"/>
          <p:cNvSpPr/>
          <p:nvPr/>
        </p:nvSpPr>
        <p:spPr>
          <a:xfrm>
            <a:off x="0" y="6377960"/>
            <a:ext cx="2747749" cy="36574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3" name="Rectangle 12"/>
          <p:cNvSpPr/>
          <p:nvPr/>
        </p:nvSpPr>
        <p:spPr>
          <a:xfrm>
            <a:off x="471721" y="6377960"/>
            <a:ext cx="4572000" cy="36574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noFill/>
            </a:endParaRPr>
          </a:p>
        </p:txBody>
      </p:sp>
      <p:sp>
        <p:nvSpPr>
          <p:cNvPr id="11" name="Text Placeholder 23"/>
          <p:cNvSpPr>
            <a:spLocks noGrp="1"/>
          </p:cNvSpPr>
          <p:nvPr>
            <p:ph type="body" sz="quarter" idx="14" hasCustomPrompt="1"/>
          </p:nvPr>
        </p:nvSpPr>
        <p:spPr>
          <a:xfrm>
            <a:off x="471423" y="5184955"/>
            <a:ext cx="9397197" cy="786422"/>
          </a:xfrm>
        </p:spPr>
        <p:txBody>
          <a:bodyPr anchor="ctr">
            <a:noAutofit/>
          </a:bodyPr>
          <a:lstStyle>
            <a:lvl1pPr marL="0" indent="0" algn="l">
              <a:buNone/>
              <a:defRPr sz="1600" baseline="0">
                <a:solidFill>
                  <a:schemeClr val="tx2">
                    <a:lumMod val="65000"/>
                    <a:lumOff val="35000"/>
                  </a:schemeClr>
                </a:solidFill>
              </a:defRPr>
            </a:lvl1pPr>
          </a:lstStyle>
          <a:p>
            <a:pPr lvl="0"/>
            <a:r>
              <a:rPr lang="en-US" dirty="0"/>
              <a:t>May 16, 2018</a:t>
            </a:r>
          </a:p>
          <a:p>
            <a:pPr lvl="0"/>
            <a:r>
              <a:rPr lang="en-US" dirty="0"/>
              <a:t>Boston</a:t>
            </a:r>
          </a:p>
        </p:txBody>
      </p:sp>
      <p:sp>
        <p:nvSpPr>
          <p:cNvPr id="3" name="Subtitle 2"/>
          <p:cNvSpPr>
            <a:spLocks noGrp="1"/>
          </p:cNvSpPr>
          <p:nvPr>
            <p:ph type="subTitle" idx="1" hasCustomPrompt="1"/>
          </p:nvPr>
        </p:nvSpPr>
        <p:spPr>
          <a:xfrm>
            <a:off x="470381" y="2426440"/>
            <a:ext cx="10502420" cy="2335377"/>
          </a:xfrm>
        </p:spPr>
        <p:txBody>
          <a:bodyPr>
            <a:noAutofit/>
          </a:bodyPr>
          <a:lstStyle>
            <a:lvl1pPr marL="0" indent="0" algn="l">
              <a:buNone/>
              <a:defRPr sz="2800" b="0">
                <a:solidFill>
                  <a:srgbClr val="DF9E23"/>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Add a Subtitle</a:t>
            </a:r>
          </a:p>
        </p:txBody>
      </p:sp>
      <p:sp>
        <p:nvSpPr>
          <p:cNvPr id="10" name="Text Placeholder 21"/>
          <p:cNvSpPr>
            <a:spLocks noGrp="1"/>
          </p:cNvSpPr>
          <p:nvPr>
            <p:ph type="body" sz="quarter" idx="13" hasCustomPrompt="1"/>
          </p:nvPr>
        </p:nvSpPr>
        <p:spPr>
          <a:xfrm>
            <a:off x="470381" y="3766914"/>
            <a:ext cx="9398239" cy="1005840"/>
          </a:xfrm>
        </p:spPr>
        <p:txBody>
          <a:bodyPr anchor="b">
            <a:noAutofit/>
          </a:bodyPr>
          <a:lstStyle>
            <a:lvl1pPr marL="0" indent="0" algn="l">
              <a:buFontTx/>
              <a:buNone/>
              <a:defRPr sz="2000" baseline="0">
                <a:solidFill>
                  <a:schemeClr val="tx2">
                    <a:lumMod val="65000"/>
                    <a:lumOff val="35000"/>
                  </a:schemeClr>
                </a:solidFill>
              </a:defRPr>
            </a:lvl1pPr>
            <a:lvl2pPr algn="l">
              <a:buFontTx/>
              <a:buNone/>
              <a:defRPr/>
            </a:lvl2pPr>
            <a:lvl3pPr algn="l">
              <a:buFontTx/>
              <a:buNone/>
              <a:defRPr/>
            </a:lvl3pPr>
            <a:lvl4pPr algn="l">
              <a:buFontTx/>
              <a:buNone/>
              <a:defRPr/>
            </a:lvl4pPr>
            <a:lvl5pPr algn="l">
              <a:buFontTx/>
              <a:buNone/>
              <a:defRPr/>
            </a:lvl5pPr>
          </a:lstStyle>
          <a:p>
            <a:pPr lvl="0"/>
            <a:r>
              <a:rPr lang="en-US" dirty="0"/>
              <a:t>Presenter’s Name</a:t>
            </a:r>
            <a:br>
              <a:rPr lang="en-US" dirty="0"/>
            </a:br>
            <a:r>
              <a:rPr lang="en-US" dirty="0"/>
              <a:t>Spell Out Company Name</a:t>
            </a:r>
          </a:p>
        </p:txBody>
      </p:sp>
      <p:sp>
        <p:nvSpPr>
          <p:cNvPr id="5" name="Title 4"/>
          <p:cNvSpPr>
            <a:spLocks noGrp="1"/>
          </p:cNvSpPr>
          <p:nvPr>
            <p:ph type="title"/>
          </p:nvPr>
        </p:nvSpPr>
        <p:spPr/>
        <p:txBody>
          <a:bodyPr/>
          <a:lstStyle/>
          <a:p>
            <a:r>
              <a:rPr lang="en-US" dirty="0"/>
              <a:t>Click to edit Master title style</a:t>
            </a:r>
            <a:endParaRPr lang="en-CA"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Click to Add a Title</a:t>
            </a:r>
          </a:p>
        </p:txBody>
      </p:sp>
      <p:sp>
        <p:nvSpPr>
          <p:cNvPr id="3" name="Text Placeholder 2"/>
          <p:cNvSpPr>
            <a:spLocks noGrp="1"/>
          </p:cNvSpPr>
          <p:nvPr>
            <p:ph type="body" idx="1" hasCustomPrompt="1"/>
          </p:nvPr>
        </p:nvSpPr>
        <p:spPr>
          <a:xfrm>
            <a:off x="469901" y="1216247"/>
            <a:ext cx="5526617" cy="639762"/>
          </a:xfrm>
        </p:spPr>
        <p:txBody>
          <a:bodyPr anchor="b"/>
          <a:lstStyle>
            <a:lvl1pPr marL="0" indent="0">
              <a:buNone/>
              <a:defRPr sz="2400" b="1">
                <a:solidFill>
                  <a:srgbClr val="DF9E2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a Title</a:t>
            </a:r>
          </a:p>
        </p:txBody>
      </p:sp>
      <p:sp>
        <p:nvSpPr>
          <p:cNvPr id="4" name="Content Placeholder 3"/>
          <p:cNvSpPr>
            <a:spLocks noGrp="1"/>
          </p:cNvSpPr>
          <p:nvPr>
            <p:ph sz="half" idx="2"/>
          </p:nvPr>
        </p:nvSpPr>
        <p:spPr>
          <a:xfrm>
            <a:off x="469901" y="1854778"/>
            <a:ext cx="5526617" cy="4499985"/>
          </a:xfrm>
        </p:spPr>
        <p:txBody>
          <a:bodyPr vert="horz" lIns="91440" tIns="45720" rIns="91440" bIns="45720" rtlCol="0">
            <a:noAutofit/>
          </a:bodyPr>
          <a:lstStyle>
            <a:lvl1pPr>
              <a:defRPr lang="en-US" smtClean="0"/>
            </a:lvl1pPr>
            <a:lvl2pPr>
              <a:defRPr lang="en-US" smtClean="0"/>
            </a:lvl2pPr>
            <a:lvl3pPr>
              <a:defRPr lang="en-US" smtClean="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5" name="Text Placeholder 4"/>
          <p:cNvSpPr>
            <a:spLocks noGrp="1"/>
          </p:cNvSpPr>
          <p:nvPr>
            <p:ph type="body" sz="quarter" idx="3" hasCustomPrompt="1"/>
          </p:nvPr>
        </p:nvSpPr>
        <p:spPr>
          <a:xfrm>
            <a:off x="6193367" y="1216247"/>
            <a:ext cx="5560484" cy="639762"/>
          </a:xfrm>
        </p:spPr>
        <p:txBody>
          <a:bodyPr anchor="b"/>
          <a:lstStyle>
            <a:lvl1pPr marL="0" indent="0">
              <a:buNone/>
              <a:defRPr sz="2400" b="1">
                <a:solidFill>
                  <a:srgbClr val="DF9E2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a Title</a:t>
            </a:r>
          </a:p>
        </p:txBody>
      </p:sp>
      <p:sp>
        <p:nvSpPr>
          <p:cNvPr id="6" name="Content Placeholder 5"/>
          <p:cNvSpPr>
            <a:spLocks noGrp="1"/>
          </p:cNvSpPr>
          <p:nvPr>
            <p:ph sz="quarter" idx="4"/>
          </p:nvPr>
        </p:nvSpPr>
        <p:spPr>
          <a:xfrm>
            <a:off x="6193367" y="1854778"/>
            <a:ext cx="5560484" cy="4499985"/>
          </a:xfrm>
        </p:spPr>
        <p:txBody>
          <a:bodyPr vert="horz" lIns="91440" tIns="45720" rIns="91440" bIns="45720" rtlCol="0">
            <a:noAutofit/>
          </a:bodyPr>
          <a:lstStyle>
            <a:lvl1pPr>
              <a:defRPr lang="en-US" smtClean="0"/>
            </a:lvl1pPr>
            <a:lvl2pPr>
              <a:defRPr lang="en-US" smtClean="0"/>
            </a:lvl2pPr>
            <a:lvl3pPr>
              <a:defRPr lang="en-US" smtClean="0"/>
            </a:lvl3pPr>
            <a:lvl4pPr>
              <a:defRPr>
                <a:latin typeface="Courier New" pitchFamily="49" charset="0"/>
                <a:cs typeface="Courier New" pitchFamily="49" charset="0"/>
              </a:defRPr>
            </a:lvl4pPr>
          </a:lstStyle>
          <a:p>
            <a:pPr lvl="0"/>
            <a:r>
              <a:rPr lang="en-US" dirty="0"/>
              <a:t>Click to edit Master text styles</a:t>
            </a:r>
          </a:p>
          <a:p>
            <a:pPr lvl="1"/>
            <a:r>
              <a:rPr lang="en-US" dirty="0"/>
              <a:t>Second level</a:t>
            </a:r>
          </a:p>
          <a:p>
            <a:pPr lvl="2"/>
            <a:r>
              <a:rPr lang="en-US" dirty="0"/>
              <a:t>Third level</a:t>
            </a:r>
          </a:p>
          <a:p>
            <a:pPr lvl="3"/>
            <a:r>
              <a:rPr lang="en-US" dirty="0">
                <a:latin typeface="Courier New" pitchFamily="49" charset="0"/>
                <a:cs typeface="Courier New" pitchFamily="49" charset="0"/>
              </a:rPr>
              <a:t>Fourth level</a:t>
            </a:r>
            <a:endParaRPr lang="en-US" dirty="0"/>
          </a:p>
        </p:txBody>
      </p:sp>
      <p:sp>
        <p:nvSpPr>
          <p:cNvPr id="7" name="Footer Placeholder 6"/>
          <p:cNvSpPr>
            <a:spLocks noGrp="1"/>
          </p:cNvSpPr>
          <p:nvPr>
            <p:ph type="ftr" sz="quarter" idx="10"/>
          </p:nvPr>
        </p:nvSpPr>
        <p:spPr/>
        <p:txBody>
          <a:bodyPr/>
          <a:lstStyle/>
          <a:p>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Add a Title</a:t>
            </a:r>
          </a:p>
        </p:txBody>
      </p:sp>
      <p:sp>
        <p:nvSpPr>
          <p:cNvPr id="3" name="Footer Placeholder 2"/>
          <p:cNvSpPr>
            <a:spLocks noGrp="1"/>
          </p:cNvSpPr>
          <p:nvPr>
            <p:ph type="ftr" sz="quarter" idx="10"/>
          </p:nvPr>
        </p:nvSpPr>
        <p:spPr/>
        <p:txBody>
          <a:bodyPr/>
          <a:lstStyle/>
          <a:p>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ub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Add a Title</a:t>
            </a:r>
          </a:p>
        </p:txBody>
      </p:sp>
      <p:sp>
        <p:nvSpPr>
          <p:cNvPr id="3" name="Text Placeholder 6"/>
          <p:cNvSpPr>
            <a:spLocks noGrp="1"/>
          </p:cNvSpPr>
          <p:nvPr>
            <p:ph type="body" sz="quarter" idx="12" hasCustomPrompt="1"/>
          </p:nvPr>
        </p:nvSpPr>
        <p:spPr>
          <a:xfrm>
            <a:off x="469901" y="838200"/>
            <a:ext cx="11722100" cy="457200"/>
          </a:xfrm>
        </p:spPr>
        <p:txBody>
          <a:bodyPr/>
          <a:lstStyle>
            <a:lvl1pPr marL="0" indent="0">
              <a:buNone/>
              <a:defRPr sz="2400" i="0">
                <a:solidFill>
                  <a:srgbClr val="DF9E23"/>
                </a:solidFill>
              </a:defRPr>
            </a:lvl1pPr>
          </a:lstStyle>
          <a:p>
            <a:pPr lvl="0"/>
            <a:r>
              <a:rPr lang="en-US" dirty="0"/>
              <a:t>Click to Add a Subtitle</a:t>
            </a:r>
          </a:p>
        </p:txBody>
      </p:sp>
      <p:sp>
        <p:nvSpPr>
          <p:cNvPr id="4" name="Footer Placeholder 3"/>
          <p:cNvSpPr>
            <a:spLocks noGrp="1"/>
          </p:cNvSpPr>
          <p:nvPr>
            <p:ph type="ftr" sz="quarter" idx="13"/>
          </p:nvPr>
        </p:nvSpPr>
        <p:spPr/>
        <p:txBody>
          <a:bodyPr/>
          <a:lstStyle/>
          <a:p>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p:txBody>
          <a:bodyPr/>
          <a:lstStyle/>
          <a:p>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9901" y="273050"/>
            <a:ext cx="4150784" cy="1162050"/>
          </a:xfrm>
        </p:spPr>
        <p:txBody>
          <a:bodyPr anchor="b">
            <a:noAutofit/>
          </a:bodyPr>
          <a:lstStyle>
            <a:lvl1pPr algn="l">
              <a:defRPr sz="2400" b="1"/>
            </a:lvl1pPr>
          </a:lstStyle>
          <a:p>
            <a:r>
              <a:rPr lang="en-US" dirty="0"/>
              <a:t>Click to Add a Title</a:t>
            </a:r>
          </a:p>
        </p:txBody>
      </p:sp>
      <p:sp>
        <p:nvSpPr>
          <p:cNvPr id="3" name="Content Placeholder 2"/>
          <p:cNvSpPr>
            <a:spLocks noGrp="1"/>
          </p:cNvSpPr>
          <p:nvPr>
            <p:ph idx="1"/>
          </p:nvPr>
        </p:nvSpPr>
        <p:spPr>
          <a:xfrm>
            <a:off x="4766734" y="1434281"/>
            <a:ext cx="6987117" cy="4920482"/>
          </a:xfrm>
        </p:spPr>
        <p:txBody>
          <a:bodyPr vert="horz" lIns="91440" tIns="45720" rIns="91440" bIns="45720" rtlCol="0">
            <a:noAutofit/>
          </a:bodyPr>
          <a:lstStyle>
            <a:lvl1pPr>
              <a:defRPr lang="en-US" smtClean="0"/>
            </a:lvl1pPr>
            <a:lvl2pPr>
              <a:defRPr lang="en-US" smtClean="0"/>
            </a:lvl2pPr>
            <a:lvl3pPr>
              <a:defRPr lang="en-US" smtClean="0"/>
            </a:lvl3pPr>
            <a:lvl4pPr>
              <a:defRPr lang="en-US" smtClean="0"/>
            </a:lvl4pPr>
            <a:lvl5pPr>
              <a:defRPr lang="en-US" dirty="0" smtClean="0"/>
            </a:lvl5pPr>
            <a:lvl6pPr>
              <a:defRPr baseline="0"/>
            </a:lvl6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4" name="Text Placeholder 3"/>
          <p:cNvSpPr>
            <a:spLocks noGrp="1"/>
          </p:cNvSpPr>
          <p:nvPr>
            <p:ph type="body" sz="half" idx="2"/>
          </p:nvPr>
        </p:nvSpPr>
        <p:spPr>
          <a:xfrm>
            <a:off x="469901" y="1435099"/>
            <a:ext cx="4150784" cy="4919663"/>
          </a:xfrm>
        </p:spPr>
        <p:txBody>
          <a:bodyPr>
            <a:noAutofit/>
          </a:bodyPr>
          <a:lstStyle>
            <a:lvl1pPr marL="0" indent="0">
              <a:buNone/>
              <a:defRPr sz="1800">
                <a:solidFill>
                  <a:srgbClr val="DF9E23"/>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Footer Placeholder 4"/>
          <p:cNvSpPr>
            <a:spLocks noGrp="1"/>
          </p:cNvSpPr>
          <p:nvPr>
            <p:ph type="ftr" sz="quarter" idx="10"/>
          </p:nvPr>
        </p:nvSpPr>
        <p:spPr/>
        <p:txBody>
          <a:bodyPr/>
          <a:lstStyle/>
          <a:p>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hank you">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srcRect t="17404"/>
          <a:stretch/>
        </p:blipFill>
        <p:spPr>
          <a:xfrm>
            <a:off x="0" y="1193369"/>
            <a:ext cx="12183383" cy="5664928"/>
          </a:xfrm>
          <a:prstGeom prst="rect">
            <a:avLst/>
          </a:prstGeom>
        </p:spPr>
      </p:pic>
      <p:sp>
        <p:nvSpPr>
          <p:cNvPr id="5" name="TextBox 4"/>
          <p:cNvSpPr txBox="1"/>
          <p:nvPr/>
        </p:nvSpPr>
        <p:spPr>
          <a:xfrm>
            <a:off x="1674731" y="1549047"/>
            <a:ext cx="4543956" cy="830997"/>
          </a:xfrm>
          <a:prstGeom prst="rect">
            <a:avLst/>
          </a:prstGeom>
          <a:noFill/>
        </p:spPr>
        <p:txBody>
          <a:bodyPr wrap="square" rtlCol="0">
            <a:spAutoFit/>
          </a:bodyPr>
          <a:lstStyle/>
          <a:p>
            <a:r>
              <a:rPr lang="en-US" sz="4800" b="1" spc="0" dirty="0">
                <a:solidFill>
                  <a:schemeClr val="bg1">
                    <a:lumMod val="50000"/>
                  </a:schemeClr>
                </a:solidFill>
                <a:effectLst/>
              </a:rPr>
              <a:t>Thank</a:t>
            </a:r>
            <a:r>
              <a:rPr lang="en-US" sz="4800" b="1" spc="-150" dirty="0">
                <a:solidFill>
                  <a:schemeClr val="bg1">
                    <a:lumMod val="50000"/>
                  </a:schemeClr>
                </a:solidFill>
                <a:effectLst/>
              </a:rPr>
              <a:t> </a:t>
            </a:r>
            <a:r>
              <a:rPr lang="en-US" sz="4800" b="1" kern="1800" spc="-150" dirty="0">
                <a:solidFill>
                  <a:schemeClr val="bg1">
                    <a:lumMod val="50000"/>
                  </a:schemeClr>
                </a:solidFill>
                <a:effectLst/>
              </a:rPr>
              <a:t>You</a:t>
            </a:r>
          </a:p>
        </p:txBody>
      </p:sp>
      <p:sp>
        <p:nvSpPr>
          <p:cNvPr id="7" name="Rectangle 6"/>
          <p:cNvSpPr/>
          <p:nvPr/>
        </p:nvSpPr>
        <p:spPr>
          <a:xfrm>
            <a:off x="0" y="6282895"/>
            <a:ext cx="12192000" cy="4712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Footer Placeholder 2"/>
          <p:cNvSpPr>
            <a:spLocks noGrp="1"/>
          </p:cNvSpPr>
          <p:nvPr>
            <p:ph type="ftr" sz="quarter" idx="10"/>
          </p:nvPr>
        </p:nvSpPr>
        <p:spPr/>
        <p:txBody>
          <a:bodyPr/>
          <a:lstStyle/>
          <a:p>
            <a:endParaRPr lang="en-US" dirty="0"/>
          </a:p>
        </p:txBody>
      </p:sp>
    </p:spTree>
    <p:extLst>
      <p:ext uri="{BB962C8B-B14F-4D97-AF65-F5344CB8AC3E}">
        <p14:creationId xmlns:p14="http://schemas.microsoft.com/office/powerpoint/2010/main" val="34921495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9901" y="68574"/>
            <a:ext cx="11722100" cy="1143000"/>
          </a:xfrm>
        </p:spPr>
        <p:txBody>
          <a:bodyPr/>
          <a:lstStyle>
            <a:lvl1pPr>
              <a:defRPr/>
            </a:lvl1pPr>
          </a:lstStyle>
          <a:p>
            <a:r>
              <a:rPr lang="en-US" dirty="0"/>
              <a:t>Click to Add a Title</a:t>
            </a:r>
          </a:p>
        </p:txBody>
      </p:sp>
      <p:sp>
        <p:nvSpPr>
          <p:cNvPr id="3" name="Content Placeholder 2"/>
          <p:cNvSpPr>
            <a:spLocks noGrp="1"/>
          </p:cNvSpPr>
          <p:nvPr>
            <p:ph idx="1"/>
          </p:nvPr>
        </p:nvSpPr>
        <p:spPr>
          <a:xfrm>
            <a:off x="469901" y="1414463"/>
            <a:ext cx="11283951" cy="4940301"/>
          </a:xfrm>
        </p:spPr>
        <p:txBody>
          <a:bodyPr vert="horz" lIns="91440" tIns="45720" rIns="91440" bIns="45720" rtlCol="0">
            <a:noAutofit/>
          </a:bodyPr>
          <a:lstStyle>
            <a:lvl1pPr>
              <a:defRPr lang="en-US" dirty="0" smtClean="0"/>
            </a:lvl1pPr>
            <a:lvl2pPr>
              <a:defRPr lang="en-US" dirty="0" smtClean="0"/>
            </a:lvl2pPr>
            <a:lvl3pPr>
              <a:defRPr lang="en-US" dirty="0" smtClean="0"/>
            </a:lvl3pPr>
            <a:lvl4pPr>
              <a:defRPr lang="en-US" dirty="0" smtClean="0"/>
            </a:lvl4pPr>
            <a:lvl5pPr>
              <a:defRPr lang="en-US" dirty="0" smtClean="0"/>
            </a:lvl5pPr>
            <a:lvl6pPr>
              <a:defRPr lang="en-US" dirty="0" smtClean="0"/>
            </a:lvl6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4" name="Footer Placeholder 3"/>
          <p:cNvSpPr>
            <a:spLocks noGrp="1"/>
          </p:cNvSpPr>
          <p:nvPr>
            <p:ph type="ftr" sz="quarter" idx="10"/>
          </p:nvPr>
        </p:nvSpPr>
        <p:spPr/>
        <p:txBody>
          <a:bodyPr/>
          <a:lstStyle/>
          <a:p>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srcRect t="17011"/>
          <a:stretch/>
        </p:blipFill>
        <p:spPr>
          <a:xfrm>
            <a:off x="-529" y="1162373"/>
            <a:ext cx="12193057" cy="5702020"/>
          </a:xfrm>
          <a:prstGeom prst="rect">
            <a:avLst/>
          </a:prstGeom>
        </p:spPr>
      </p:pic>
      <p:sp>
        <p:nvSpPr>
          <p:cNvPr id="10" name="Rectangle 9"/>
          <p:cNvSpPr/>
          <p:nvPr/>
        </p:nvSpPr>
        <p:spPr>
          <a:xfrm>
            <a:off x="0" y="6377960"/>
            <a:ext cx="2844800" cy="3813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1" name="Rectangle 10"/>
          <p:cNvSpPr/>
          <p:nvPr/>
        </p:nvSpPr>
        <p:spPr>
          <a:xfrm>
            <a:off x="325325" y="6395921"/>
            <a:ext cx="4775200" cy="3633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 name="Title 1"/>
          <p:cNvSpPr>
            <a:spLocks noGrp="1"/>
          </p:cNvSpPr>
          <p:nvPr>
            <p:ph type="ctrTitle" hasCustomPrompt="1"/>
          </p:nvPr>
        </p:nvSpPr>
        <p:spPr>
          <a:xfrm>
            <a:off x="469901" y="375581"/>
            <a:ext cx="11283951" cy="1600200"/>
          </a:xfrm>
        </p:spPr>
        <p:txBody>
          <a:bodyPr anchor="b"/>
          <a:lstStyle>
            <a:lvl1pPr algn="l">
              <a:defRPr sz="3600" b="1"/>
            </a:lvl1pPr>
          </a:lstStyle>
          <a:p>
            <a:r>
              <a:rPr lang="en-US" dirty="0"/>
              <a:t>Click to Add a Title</a:t>
            </a:r>
          </a:p>
        </p:txBody>
      </p:sp>
      <p:sp>
        <p:nvSpPr>
          <p:cNvPr id="3" name="Subtitle 2"/>
          <p:cNvSpPr>
            <a:spLocks noGrp="1"/>
          </p:cNvSpPr>
          <p:nvPr>
            <p:ph type="subTitle" idx="1" hasCustomPrompt="1"/>
          </p:nvPr>
        </p:nvSpPr>
        <p:spPr>
          <a:xfrm>
            <a:off x="472082" y="2054245"/>
            <a:ext cx="10500719" cy="1752600"/>
          </a:xfrm>
        </p:spPr>
        <p:txBody>
          <a:bodyPr>
            <a:noAutofit/>
          </a:bodyPr>
          <a:lstStyle>
            <a:lvl1pPr marL="0" indent="0" algn="l">
              <a:buNone/>
              <a:defRPr sz="2800" b="0">
                <a:solidFill>
                  <a:srgbClr val="DF9E23"/>
                </a:solidFill>
                <a:latin typeface="+mn-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Add a Subtitle</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69901" y="1414463"/>
            <a:ext cx="11283951" cy="4940301"/>
          </a:xfrm>
        </p:spPr>
        <p:txBody>
          <a:bodyPr vert="horz" lIns="91440" tIns="45720" rIns="91440" bIns="45720" rtlCol="0">
            <a:noAutofit/>
          </a:bodyPr>
          <a:lstStyle>
            <a:lvl1pPr>
              <a:defRPr lang="en-US" smtClean="0"/>
            </a:lvl1pPr>
            <a:lvl2pPr>
              <a:defRPr lang="en-US" smtClean="0"/>
            </a:lvl2pPr>
            <a:lvl3pPr>
              <a:defRPr lang="en-US" smtClean="0"/>
            </a:lvl3pPr>
            <a:lvl4pPr>
              <a:defRPr/>
            </a:lvl4pPr>
            <a:lvl5pPr>
              <a:defRPr/>
            </a:lvl5pPr>
            <a:lvl6pPr>
              <a:defRPr/>
            </a:lvl6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4" name="Text Placeholder 6"/>
          <p:cNvSpPr>
            <a:spLocks noGrp="1"/>
          </p:cNvSpPr>
          <p:nvPr>
            <p:ph type="body" sz="quarter" idx="12" hasCustomPrompt="1"/>
          </p:nvPr>
        </p:nvSpPr>
        <p:spPr>
          <a:xfrm>
            <a:off x="469901" y="838200"/>
            <a:ext cx="11722100" cy="457200"/>
          </a:xfrm>
        </p:spPr>
        <p:txBody>
          <a:bodyPr/>
          <a:lstStyle>
            <a:lvl1pPr marL="0" indent="0">
              <a:buNone/>
              <a:defRPr sz="2400" i="0">
                <a:solidFill>
                  <a:srgbClr val="DF9E23"/>
                </a:solidFill>
              </a:defRPr>
            </a:lvl1pPr>
          </a:lstStyle>
          <a:p>
            <a:pPr lvl="0"/>
            <a:r>
              <a:rPr lang="en-US" dirty="0"/>
              <a:t>Click to Add a Subtitle</a:t>
            </a:r>
          </a:p>
        </p:txBody>
      </p:sp>
      <p:sp>
        <p:nvSpPr>
          <p:cNvPr id="5" name="Footer Placeholder 4"/>
          <p:cNvSpPr>
            <a:spLocks noGrp="1"/>
          </p:cNvSpPr>
          <p:nvPr>
            <p:ph type="ftr" sz="quarter" idx="13"/>
          </p:nvPr>
        </p:nvSpPr>
        <p:spPr/>
        <p:txBody>
          <a:bodyPr/>
          <a:lstStyle/>
          <a:p>
            <a:endParaRPr lang="en-US" dirty="0"/>
          </a:p>
        </p:txBody>
      </p:sp>
      <p:sp>
        <p:nvSpPr>
          <p:cNvPr id="6" name="Title 5"/>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2" name="Title 6"/>
          <p:cNvSpPr txBox="1">
            <a:spLocks/>
          </p:cNvSpPr>
          <p:nvPr userDrawn="1"/>
        </p:nvSpPr>
        <p:spPr>
          <a:xfrm rot="16200000">
            <a:off x="5710796" y="-4042809"/>
            <a:ext cx="1152013" cy="11810397"/>
          </a:xfrm>
          <a:prstGeom prst="round2SameRect">
            <a:avLst>
              <a:gd name="adj1" fmla="val 50000"/>
              <a:gd name="adj2" fmla="val 0"/>
            </a:avLst>
          </a:prstGeom>
          <a:solidFill>
            <a:schemeClr val="bg1">
              <a:lumMod val="50000"/>
            </a:schemeClr>
          </a:solidFill>
        </p:spPr>
        <p:txBody>
          <a:bodyPr vert="horz" lIns="274320" tIns="45720" rIns="274320" bIns="45720" rtlCol="0" anchor="ctr">
            <a:normAutofit/>
          </a:bodyPr>
          <a:lstStyle>
            <a:defPPr>
              <a:defRPr lang="en-US"/>
            </a:defPPr>
            <a:lvl1pPr marL="173038" marR="0" lvl="0" indent="0" fontAlgn="auto">
              <a:lnSpc>
                <a:spcPct val="100000"/>
              </a:lnSpc>
              <a:spcBef>
                <a:spcPct val="0"/>
              </a:spcBef>
              <a:spcAft>
                <a:spcPts val="0"/>
              </a:spcAft>
              <a:buClrTx/>
              <a:buSzTx/>
              <a:buFontTx/>
              <a:buNone/>
              <a:tabLst/>
              <a:defRPr kumimoji="0" sz="3400" b="1" i="0" u="none" strike="noStrike" cap="none" spc="0" normalizeH="0" baseline="0">
                <a:ln>
                  <a:noFill/>
                </a:ln>
                <a:solidFill>
                  <a:srgbClr val="FFFFFF"/>
                </a:solidFill>
                <a:effectLst>
                  <a:outerShdw blurRad="38100" dist="38100" dir="2700000" algn="tl">
                    <a:srgbClr val="000000">
                      <a:alpha val="43137"/>
                    </a:srgbClr>
                  </a:outerShdw>
                </a:effectLst>
                <a:uLnTx/>
                <a:uFillTx/>
                <a:latin typeface="+mj-lt"/>
                <a:ea typeface="+mj-ea"/>
                <a:cs typeface="+mj-cs"/>
              </a:defRPr>
            </a:lvl1pPr>
          </a:lstStyle>
          <a:p>
            <a:pPr lvl="0"/>
            <a:endParaRPr lang="en-US" sz="3400" noProof="0" dirty="0"/>
          </a:p>
        </p:txBody>
      </p:sp>
      <p:sp>
        <p:nvSpPr>
          <p:cNvPr id="2" name="Title 1"/>
          <p:cNvSpPr>
            <a:spLocks noGrp="1"/>
          </p:cNvSpPr>
          <p:nvPr>
            <p:ph type="title"/>
          </p:nvPr>
        </p:nvSpPr>
        <p:spPr>
          <a:xfrm>
            <a:off x="633635" y="1268568"/>
            <a:ext cx="11558365" cy="1143000"/>
          </a:xfrm>
        </p:spPr>
        <p:txBody>
          <a:bodyPr/>
          <a:lstStyle>
            <a:lvl1pPr>
              <a:defRPr>
                <a:solidFill>
                  <a:srgbClr val="FFFFFF"/>
                </a:solidFill>
                <a:effectLst>
                  <a:outerShdw blurRad="38100" dist="38100" dir="2700000" algn="tl">
                    <a:srgbClr val="000000">
                      <a:alpha val="43137"/>
                    </a:srgbClr>
                  </a:outerShdw>
                </a:effectLst>
              </a:defRPr>
            </a:lvl1pPr>
          </a:lstStyle>
          <a:p>
            <a:r>
              <a:rPr lang="en-US" dirty="0"/>
              <a:t>Click to edit Master title style</a:t>
            </a:r>
          </a:p>
        </p:txBody>
      </p:sp>
      <p:sp>
        <p:nvSpPr>
          <p:cNvPr id="7" name="Text Placeholder 6"/>
          <p:cNvSpPr>
            <a:spLocks noGrp="1"/>
          </p:cNvSpPr>
          <p:nvPr>
            <p:ph type="body" sz="quarter" idx="10" hasCustomPrompt="1"/>
          </p:nvPr>
        </p:nvSpPr>
        <p:spPr>
          <a:xfrm>
            <a:off x="1233055" y="2688609"/>
            <a:ext cx="10520796" cy="3666154"/>
          </a:xfrm>
        </p:spPr>
        <p:txBody>
          <a:bodyPr/>
          <a:lstStyle>
            <a:lvl1pPr>
              <a:spcBef>
                <a:spcPts val="1400"/>
              </a:spcBef>
              <a:spcAft>
                <a:spcPts val="0"/>
              </a:spcAft>
              <a:buFontTx/>
              <a:buNone/>
              <a:defRPr baseline="0"/>
            </a:lvl1pPr>
            <a:lvl2pPr>
              <a:buFontTx/>
              <a:buNone/>
              <a:defRPr/>
            </a:lvl2pPr>
            <a:lvl3pPr>
              <a:buFontTx/>
              <a:buNone/>
              <a:defRPr/>
            </a:lvl3pPr>
            <a:lvl4pPr>
              <a:buFontTx/>
              <a:buNone/>
              <a:defRPr/>
            </a:lvl4pPr>
            <a:lvl5pPr>
              <a:buFontTx/>
              <a:buNone/>
              <a:defRPr/>
            </a:lvl5pPr>
          </a:lstStyle>
          <a:p>
            <a:pPr lvl="0"/>
            <a:r>
              <a:rPr lang="en-US" dirty="0"/>
              <a:t>Click to add agenda topics --- no bullets here</a:t>
            </a:r>
          </a:p>
        </p:txBody>
      </p:sp>
      <p:sp>
        <p:nvSpPr>
          <p:cNvPr id="6" name="Footer Placeholder 5"/>
          <p:cNvSpPr>
            <a:spLocks noGrp="1"/>
          </p:cNvSpPr>
          <p:nvPr>
            <p:ph type="ftr" sz="quarter" idx="11"/>
          </p:nvPr>
        </p:nvSpPr>
        <p:spPr/>
        <p:txBody>
          <a:bodyPr/>
          <a:lstStyle/>
          <a:p>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srcRect t="19173"/>
          <a:stretch/>
        </p:blipFill>
        <p:spPr>
          <a:xfrm>
            <a:off x="-1057" y="1317356"/>
            <a:ext cx="12193057" cy="5553431"/>
          </a:xfrm>
          <a:prstGeom prst="rect">
            <a:avLst/>
          </a:prstGeom>
        </p:spPr>
      </p:pic>
      <p:sp>
        <p:nvSpPr>
          <p:cNvPr id="2" name="Title 1"/>
          <p:cNvSpPr>
            <a:spLocks noGrp="1"/>
          </p:cNvSpPr>
          <p:nvPr>
            <p:ph type="title" hasCustomPrompt="1"/>
          </p:nvPr>
        </p:nvSpPr>
        <p:spPr>
          <a:xfrm>
            <a:off x="609600" y="670304"/>
            <a:ext cx="10972800" cy="1362075"/>
          </a:xfrm>
        </p:spPr>
        <p:txBody>
          <a:bodyPr anchor="b">
            <a:noAutofit/>
          </a:bodyPr>
          <a:lstStyle>
            <a:lvl1pPr algn="l">
              <a:defRPr sz="3400" b="1" cap="none" baseline="0">
                <a:solidFill>
                  <a:schemeClr val="bg1">
                    <a:lumMod val="50000"/>
                  </a:schemeClr>
                </a:solidFill>
                <a:effectLst/>
              </a:defRPr>
            </a:lvl1pPr>
          </a:lstStyle>
          <a:p>
            <a:r>
              <a:rPr lang="en-US" dirty="0"/>
              <a:t>Click to Add a Title – Transition Slide</a:t>
            </a:r>
          </a:p>
        </p:txBody>
      </p:sp>
      <p:sp>
        <p:nvSpPr>
          <p:cNvPr id="3" name="Text Placeholder 2"/>
          <p:cNvSpPr>
            <a:spLocks noGrp="1"/>
          </p:cNvSpPr>
          <p:nvPr>
            <p:ph type="body" idx="1" hasCustomPrompt="1"/>
          </p:nvPr>
        </p:nvSpPr>
        <p:spPr>
          <a:xfrm>
            <a:off x="609600" y="2090789"/>
            <a:ext cx="10972800" cy="1500187"/>
          </a:xfrm>
        </p:spPr>
        <p:txBody>
          <a:bodyPr anchor="t">
            <a:noAutofit/>
          </a:bodyPr>
          <a:lstStyle>
            <a:lvl1pPr marL="0" indent="0">
              <a:buNone/>
              <a:defRPr sz="2400" b="0" i="0">
                <a:solidFill>
                  <a:srgbClr val="DF9E23"/>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Add a Subtitle</a:t>
            </a:r>
          </a:p>
        </p:txBody>
      </p:sp>
      <p:sp>
        <p:nvSpPr>
          <p:cNvPr id="5" name="Footer Placeholder 4"/>
          <p:cNvSpPr>
            <a:spLocks noGrp="1"/>
          </p:cNvSpPr>
          <p:nvPr>
            <p:ph type="ftr" sz="quarter" idx="10"/>
          </p:nvPr>
        </p:nvSpPr>
        <p:spPr/>
        <p:txBody>
          <a:bodyPr/>
          <a:lstStyle/>
          <a:p>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Add a Title</a:t>
            </a:r>
          </a:p>
        </p:txBody>
      </p:sp>
      <p:sp>
        <p:nvSpPr>
          <p:cNvPr id="3" name="Content Placeholder 2"/>
          <p:cNvSpPr>
            <a:spLocks noGrp="1"/>
          </p:cNvSpPr>
          <p:nvPr>
            <p:ph sz="half" idx="1"/>
          </p:nvPr>
        </p:nvSpPr>
        <p:spPr>
          <a:xfrm>
            <a:off x="469901" y="1414463"/>
            <a:ext cx="5524500" cy="4940301"/>
          </a:xfrm>
        </p:spPr>
        <p:txBody>
          <a:bodyPr vert="horz" lIns="91440" tIns="45720" rIns="91440" bIns="45720" rtlCol="0">
            <a:noAutofit/>
          </a:bodyPr>
          <a:lstStyle>
            <a:lvl1pPr>
              <a:defRPr lang="en-US" smtClean="0"/>
            </a:lvl1pPr>
            <a:lvl2pPr>
              <a:defRPr lang="en-US" smtClean="0"/>
            </a:lvl2pPr>
            <a:lvl3pPr>
              <a:defRPr lang="en-US" smtClean="0"/>
            </a:lvl3pPr>
            <a:lvl4pPr>
              <a:defRPr/>
            </a:lvl4pPr>
            <a:lvl5pPr>
              <a:defRPr/>
            </a:lvl5pPr>
            <a:lvl6pPr>
              <a:defRPr/>
            </a:lvl6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4" name="Content Placeholder 3"/>
          <p:cNvSpPr>
            <a:spLocks noGrp="1"/>
          </p:cNvSpPr>
          <p:nvPr>
            <p:ph sz="half" idx="2"/>
          </p:nvPr>
        </p:nvSpPr>
        <p:spPr>
          <a:xfrm>
            <a:off x="6197600" y="1414463"/>
            <a:ext cx="5556251" cy="4940301"/>
          </a:xfrm>
        </p:spPr>
        <p:txBody>
          <a:bodyPr vert="horz" lIns="91440" tIns="45720" rIns="91440" bIns="45720" rtlCol="0">
            <a:noAutofit/>
          </a:bodyPr>
          <a:lstStyle>
            <a:lvl1pPr>
              <a:defRPr lang="en-US" smtClean="0"/>
            </a:lvl1pPr>
            <a:lvl2pPr>
              <a:defRPr lang="en-US" smtClean="0"/>
            </a:lvl2pPr>
            <a:lvl3pPr>
              <a:defRPr lang="en-US" smtClean="0"/>
            </a:lvl3pPr>
            <a:lvl4pPr>
              <a:defRPr/>
            </a:lvl4pPr>
            <a:lvl5pPr>
              <a:defRPr/>
            </a:lvl5pPr>
            <a:lvl6pPr>
              <a:defRPr/>
            </a:lvl6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5" name="Footer Placeholder 4"/>
          <p:cNvSpPr>
            <a:spLocks noGrp="1"/>
          </p:cNvSpPr>
          <p:nvPr>
            <p:ph type="ftr" sz="quarter" idx="10"/>
          </p:nvPr>
        </p:nvSpPr>
        <p:spPr/>
        <p:txBody>
          <a:bodyPr/>
          <a:lstStyle/>
          <a:p>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ntent Subtitl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Add a Title</a:t>
            </a:r>
          </a:p>
        </p:txBody>
      </p:sp>
      <p:sp>
        <p:nvSpPr>
          <p:cNvPr id="3" name="Content Placeholder 2"/>
          <p:cNvSpPr>
            <a:spLocks noGrp="1"/>
          </p:cNvSpPr>
          <p:nvPr>
            <p:ph sz="half" idx="1"/>
          </p:nvPr>
        </p:nvSpPr>
        <p:spPr>
          <a:xfrm>
            <a:off x="469901" y="1414463"/>
            <a:ext cx="5524500" cy="4940301"/>
          </a:xfrm>
        </p:spPr>
        <p:txBody>
          <a:bodyPr vert="horz" lIns="91440" tIns="45720" rIns="91440" bIns="45720" rtlCol="0">
            <a:noAutofit/>
          </a:bodyPr>
          <a:lstStyle>
            <a:lvl1pPr>
              <a:defRPr lang="en-US" dirty="0" smtClean="0"/>
            </a:lvl1pPr>
            <a:lvl2pPr>
              <a:defRPr lang="en-US" dirty="0" smtClean="0"/>
            </a:lvl2pPr>
            <a:lvl3pPr>
              <a:defRPr lang="en-US" dirty="0" smtClean="0"/>
            </a:lvl3pPr>
            <a:lvl4pPr>
              <a:defRPr lang="en-US" dirty="0" smtClean="0"/>
            </a:lvl4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Content Placeholder 3"/>
          <p:cNvSpPr>
            <a:spLocks noGrp="1"/>
          </p:cNvSpPr>
          <p:nvPr>
            <p:ph sz="half" idx="2"/>
          </p:nvPr>
        </p:nvSpPr>
        <p:spPr>
          <a:xfrm>
            <a:off x="6197600" y="1414463"/>
            <a:ext cx="5556251" cy="4940301"/>
          </a:xfrm>
        </p:spPr>
        <p:txBody>
          <a:bodyPr vert="horz" lIns="91440" tIns="45720" rIns="91440" bIns="45720" rtlCol="0">
            <a:noAutofit/>
          </a:bodyPr>
          <a:lstStyle>
            <a:lvl1pPr>
              <a:defRPr lang="en-US" dirty="0" smtClean="0"/>
            </a:lvl1pPr>
            <a:lvl2pPr>
              <a:defRPr lang="en-US" dirty="0" smtClean="0"/>
            </a:lvl2pPr>
            <a:lvl3pPr>
              <a:defRPr lang="en-US" dirty="0" smtClean="0"/>
            </a:lvl3pPr>
            <a:lvl4pPr>
              <a:defRPr/>
            </a:lvl4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5" name="Text Placeholder 6"/>
          <p:cNvSpPr>
            <a:spLocks noGrp="1"/>
          </p:cNvSpPr>
          <p:nvPr>
            <p:ph type="body" sz="quarter" idx="12" hasCustomPrompt="1"/>
          </p:nvPr>
        </p:nvSpPr>
        <p:spPr>
          <a:xfrm>
            <a:off x="469901" y="838200"/>
            <a:ext cx="11722100" cy="457200"/>
          </a:xfrm>
        </p:spPr>
        <p:txBody>
          <a:bodyPr/>
          <a:lstStyle>
            <a:lvl1pPr marL="0" indent="0">
              <a:buNone/>
              <a:defRPr sz="2400" i="0">
                <a:solidFill>
                  <a:srgbClr val="DF9E23"/>
                </a:solidFill>
              </a:defRPr>
            </a:lvl1pPr>
          </a:lstStyle>
          <a:p>
            <a:pPr lvl="0"/>
            <a:r>
              <a:rPr lang="en-US" dirty="0"/>
              <a:t>Click to Add a Subtitle</a:t>
            </a:r>
          </a:p>
        </p:txBody>
      </p:sp>
      <p:sp>
        <p:nvSpPr>
          <p:cNvPr id="6" name="Footer Placeholder 5"/>
          <p:cNvSpPr>
            <a:spLocks noGrp="1"/>
          </p:cNvSpPr>
          <p:nvPr>
            <p:ph type="ftr" sz="quarter" idx="13"/>
          </p:nvPr>
        </p:nvSpPr>
        <p:spPr/>
        <p:txBody>
          <a:bodyPr/>
          <a:lstStyle/>
          <a:p>
            <a:endParaRPr lang="en-US" dirty="0"/>
          </a:p>
        </p:txBody>
      </p:sp>
    </p:spTree>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theme" Target="../theme/theme1.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5" name="Picture 14"/>
          <p:cNvPicPr>
            <a:picLocks noChangeAspect="1"/>
          </p:cNvPicPr>
          <p:nvPr userDrawn="1"/>
        </p:nvPicPr>
        <p:blipFill>
          <a:blip r:embed="rId17"/>
          <a:stretch>
            <a:fillRect/>
          </a:stretch>
        </p:blipFill>
        <p:spPr>
          <a:xfrm>
            <a:off x="3035014" y="0"/>
            <a:ext cx="9156986" cy="6864691"/>
          </a:xfrm>
          <a:prstGeom prst="rect">
            <a:avLst/>
          </a:prstGeom>
        </p:spPr>
      </p:pic>
      <p:sp>
        <p:nvSpPr>
          <p:cNvPr id="2" name="Title Placeholder 1"/>
          <p:cNvSpPr>
            <a:spLocks noGrp="1"/>
          </p:cNvSpPr>
          <p:nvPr>
            <p:ph type="title"/>
          </p:nvPr>
        </p:nvSpPr>
        <p:spPr>
          <a:xfrm>
            <a:off x="469901" y="68574"/>
            <a:ext cx="11721596" cy="1143000"/>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469901" y="1414463"/>
            <a:ext cx="11283951" cy="4940301"/>
          </a:xfrm>
          <a:prstGeom prst="rect">
            <a:avLst/>
          </a:prstGeom>
        </p:spPr>
        <p:txBody>
          <a:bodyPr vert="horz" lIns="91440" tIns="45720" rIns="9144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Forth level</a:t>
            </a:r>
          </a:p>
          <a:p>
            <a:pPr lvl="5"/>
            <a:endParaRPr lang="en-US" dirty="0"/>
          </a:p>
        </p:txBody>
      </p:sp>
      <p:sp>
        <p:nvSpPr>
          <p:cNvPr id="8" name="TextBox 7"/>
          <p:cNvSpPr txBox="1"/>
          <p:nvPr/>
        </p:nvSpPr>
        <p:spPr>
          <a:xfrm>
            <a:off x="275258" y="6542770"/>
            <a:ext cx="2133600" cy="230832"/>
          </a:xfrm>
          <a:prstGeom prst="rect">
            <a:avLst/>
          </a:prstGeom>
          <a:noFill/>
        </p:spPr>
        <p:txBody>
          <a:bodyPr wrap="square" rtlCol="0">
            <a:spAutoFit/>
          </a:bodyPr>
          <a:lstStyle/>
          <a:p>
            <a:r>
              <a:rPr lang="en-US" sz="900" dirty="0">
                <a:solidFill>
                  <a:schemeClr val="tx1">
                    <a:lumMod val="75000"/>
                    <a:lumOff val="25000"/>
                  </a:schemeClr>
                </a:solidFill>
              </a:rPr>
              <a:t>SNUG 2018</a:t>
            </a:r>
          </a:p>
        </p:txBody>
      </p:sp>
      <p:sp>
        <p:nvSpPr>
          <p:cNvPr id="9" name="TextBox 8"/>
          <p:cNvSpPr txBox="1"/>
          <p:nvPr/>
        </p:nvSpPr>
        <p:spPr>
          <a:xfrm>
            <a:off x="11031460" y="6535579"/>
            <a:ext cx="853440" cy="230832"/>
          </a:xfrm>
          <a:prstGeom prst="rect">
            <a:avLst/>
          </a:prstGeom>
          <a:noFill/>
        </p:spPr>
        <p:txBody>
          <a:bodyPr wrap="square" rtlCol="0">
            <a:spAutoFit/>
          </a:bodyPr>
          <a:lstStyle/>
          <a:p>
            <a:pPr algn="r"/>
            <a:fld id="{CAE2347F-76BC-4690-80B5-B24BA0EA7B0A}" type="slidenum">
              <a:rPr lang="en-US" sz="900" smtClean="0">
                <a:solidFill>
                  <a:schemeClr val="tx1">
                    <a:lumMod val="75000"/>
                    <a:lumOff val="25000"/>
                  </a:schemeClr>
                </a:solidFill>
              </a:rPr>
              <a:pPr algn="r"/>
              <a:t>‹#›</a:t>
            </a:fld>
            <a:endParaRPr lang="en-US" sz="900" dirty="0">
              <a:solidFill>
                <a:schemeClr val="tx1">
                  <a:lumMod val="75000"/>
                  <a:lumOff val="25000"/>
                </a:schemeClr>
              </a:solidFill>
            </a:endParaRPr>
          </a:p>
        </p:txBody>
      </p:sp>
      <p:sp>
        <p:nvSpPr>
          <p:cNvPr id="12" name="Footer Placeholder 11"/>
          <p:cNvSpPr>
            <a:spLocks noGrp="1"/>
          </p:cNvSpPr>
          <p:nvPr>
            <p:ph type="ftr" sz="quarter" idx="3"/>
          </p:nvPr>
        </p:nvSpPr>
        <p:spPr>
          <a:xfrm>
            <a:off x="2895600" y="6475624"/>
            <a:ext cx="6400800" cy="365125"/>
          </a:xfrm>
          <a:prstGeom prst="rect">
            <a:avLst/>
          </a:prstGeom>
        </p:spPr>
        <p:txBody>
          <a:bodyPr vert="horz" lIns="91440" tIns="45720" rIns="91440" bIns="45720" rtlCol="0" anchor="ctr"/>
          <a:lstStyle>
            <a:lvl1pPr algn="ctr">
              <a:defRPr sz="1100" b="1">
                <a:solidFill>
                  <a:schemeClr val="tx1">
                    <a:tint val="75000"/>
                  </a:schemeClr>
                </a:solidFill>
                <a:latin typeface="+mn-lt"/>
              </a:defRPr>
            </a:lvl1pPr>
          </a:lstStyle>
          <a:p>
            <a:endParaRPr lang="en-US" dirty="0"/>
          </a:p>
        </p:txBody>
      </p:sp>
      <p:pic>
        <p:nvPicPr>
          <p:cNvPr id="5" name="Picture 4"/>
          <p:cNvPicPr>
            <a:picLocks noChangeAspect="1"/>
          </p:cNvPicPr>
          <p:nvPr userDrawn="1"/>
        </p:nvPicPr>
        <p:blipFill>
          <a:blip r:embed="rId18" cstate="print">
            <a:extLst>
              <a:ext uri="{28A0092B-C50C-407E-A947-70E740481C1C}">
                <a14:useLocalDpi xmlns:a14="http://schemas.microsoft.com/office/drawing/2010/main" val="0"/>
              </a:ext>
            </a:extLst>
          </a:blip>
          <a:stretch>
            <a:fillRect/>
          </a:stretch>
        </p:blipFill>
        <p:spPr>
          <a:xfrm>
            <a:off x="9545619" y="451317"/>
            <a:ext cx="1066892" cy="414563"/>
          </a:xfrm>
          <a:prstGeom prst="rect">
            <a:avLst/>
          </a:prstGeom>
        </p:spPr>
      </p:pic>
      <p:pic>
        <p:nvPicPr>
          <p:cNvPr id="4" name="Picture 3"/>
          <p:cNvPicPr>
            <a:picLocks noChangeAspect="1"/>
          </p:cNvPicPr>
          <p:nvPr userDrawn="1"/>
        </p:nvPicPr>
        <p:blipFill>
          <a:blip r:embed="rId19" cstate="print">
            <a:extLst>
              <a:ext uri="{28A0092B-C50C-407E-A947-70E740481C1C}">
                <a14:useLocalDpi xmlns:a14="http://schemas.microsoft.com/office/drawing/2010/main" val="0"/>
              </a:ext>
            </a:extLst>
          </a:blip>
          <a:stretch>
            <a:fillRect/>
          </a:stretch>
        </p:blipFill>
        <p:spPr>
          <a:xfrm>
            <a:off x="10751925" y="158156"/>
            <a:ext cx="1132975" cy="963835"/>
          </a:xfrm>
          <a:prstGeom prst="rect">
            <a:avLst/>
          </a:prstGeom>
        </p:spPr>
      </p:pic>
      <p:pic>
        <p:nvPicPr>
          <p:cNvPr id="10" name="Picture 9"/>
          <p:cNvPicPr>
            <a:picLocks noChangeAspect="1"/>
          </p:cNvPicPr>
          <p:nvPr userDrawn="1"/>
        </p:nvPicPr>
        <p:blipFill>
          <a:blip r:embed="rId20">
            <a:extLst>
              <a:ext uri="{28A0092B-C50C-407E-A947-70E740481C1C}">
                <a14:useLocalDpi xmlns:a14="http://schemas.microsoft.com/office/drawing/2010/main" val="0"/>
              </a:ext>
            </a:extLst>
          </a:blip>
          <a:stretch>
            <a:fillRect/>
          </a:stretch>
        </p:blipFill>
        <p:spPr>
          <a:xfrm>
            <a:off x="8478224" y="429384"/>
            <a:ext cx="1066892" cy="458430"/>
          </a:xfrm>
          <a:prstGeom prst="rect">
            <a:avLst/>
          </a:prstGeom>
        </p:spPr>
      </p:pic>
    </p:spTree>
  </p:cSld>
  <p:clrMap bg1="lt1" tx1="dk1" bg2="lt2" tx2="dk2" accent1="accent1" accent2="accent2" accent3="accent3" accent4="accent4" accent5="accent5" accent6="accent6" hlink="hlink" folHlink="folHlink"/>
  <p:sldLayoutIdLst>
    <p:sldLayoutId id="2147484902" r:id="rId1"/>
    <p:sldLayoutId id="2147484922" r:id="rId2"/>
    <p:sldLayoutId id="2147484903" r:id="rId3"/>
    <p:sldLayoutId id="2147484905" r:id="rId4"/>
    <p:sldLayoutId id="2147484906" r:id="rId5"/>
    <p:sldLayoutId id="2147484907" r:id="rId6"/>
    <p:sldLayoutId id="2147484908" r:id="rId7"/>
    <p:sldLayoutId id="2147484909" r:id="rId8"/>
    <p:sldLayoutId id="2147484910" r:id="rId9"/>
    <p:sldLayoutId id="2147484911" r:id="rId10"/>
    <p:sldLayoutId id="2147484912" r:id="rId11"/>
    <p:sldLayoutId id="2147484913" r:id="rId12"/>
    <p:sldLayoutId id="2147484914" r:id="rId13"/>
    <p:sldLayoutId id="2147484915" r:id="rId14"/>
    <p:sldLayoutId id="2147484921" r:id="rId15"/>
  </p:sldLayoutIdLst>
  <p:hf sldNum="0" hdr="0" ftr="0" dt="0"/>
  <p:txStyles>
    <p:titleStyle>
      <a:lvl1pPr algn="l" defTabSz="914400" rtl="0" eaLnBrk="1" latinLnBrk="0" hangingPunct="1">
        <a:spcBef>
          <a:spcPct val="0"/>
        </a:spcBef>
        <a:buNone/>
        <a:defRPr sz="3400" b="1" kern="1200">
          <a:solidFill>
            <a:schemeClr val="bg1">
              <a:lumMod val="50000"/>
            </a:schemeClr>
          </a:solidFill>
          <a:latin typeface="+mj-lt"/>
          <a:ea typeface="+mj-ea"/>
          <a:cs typeface="+mj-cs"/>
        </a:defRPr>
      </a:lvl1pPr>
    </p:titleStyle>
    <p:bodyStyle>
      <a:lvl1pPr marL="342900" indent="-342900" algn="l" defTabSz="914400" rtl="0" eaLnBrk="1" latinLnBrk="0" hangingPunct="1">
        <a:spcBef>
          <a:spcPts val="600"/>
        </a:spcBef>
        <a:buFont typeface="Arial" pitchFamily="34" charset="0"/>
        <a:buChar char="•"/>
        <a:defRPr sz="2400" kern="1200">
          <a:solidFill>
            <a:schemeClr val="tx1"/>
          </a:solidFill>
          <a:latin typeface="+mn-lt"/>
          <a:ea typeface="+mn-ea"/>
          <a:cs typeface="+mn-cs"/>
        </a:defRPr>
      </a:lvl1pPr>
      <a:lvl2pPr marL="690563" indent="-344488" algn="l" defTabSz="914400" rtl="0" eaLnBrk="1" latinLnBrk="0" hangingPunct="1">
        <a:spcBef>
          <a:spcPts val="600"/>
        </a:spcBef>
        <a:buFont typeface="Arial" pitchFamily="34" charset="0"/>
        <a:buChar char="–"/>
        <a:defRPr sz="2000" kern="1200">
          <a:solidFill>
            <a:schemeClr val="tx1"/>
          </a:solidFill>
          <a:latin typeface="+mn-lt"/>
          <a:ea typeface="+mn-ea"/>
          <a:cs typeface="+mn-cs"/>
        </a:defRPr>
      </a:lvl2pPr>
      <a:lvl3pPr marL="1027113" indent="-341313" algn="l" defTabSz="914400" rtl="0" eaLnBrk="1" latinLnBrk="0" hangingPunct="1">
        <a:spcBef>
          <a:spcPts val="600"/>
        </a:spcBef>
        <a:buFont typeface="Arial" pitchFamily="34" charset="0"/>
        <a:buChar char="•"/>
        <a:defRPr sz="1800" kern="1200">
          <a:solidFill>
            <a:schemeClr val="tx1"/>
          </a:solidFill>
          <a:latin typeface="+mn-lt"/>
          <a:ea typeface="+mn-ea"/>
          <a:cs typeface="+mn-cs"/>
        </a:defRPr>
      </a:lvl3pPr>
      <a:lvl4pPr marL="1027112" indent="0" algn="l" defTabSz="914400" rtl="0" eaLnBrk="1" latinLnBrk="0" hangingPunct="1">
        <a:spcBef>
          <a:spcPct val="20000"/>
        </a:spcBef>
        <a:buFont typeface="Arial" pitchFamily="34" charset="0"/>
        <a:buNone/>
        <a:defRPr sz="1600" b="1" kern="1200" baseline="0">
          <a:solidFill>
            <a:schemeClr val="tx1"/>
          </a:solidFill>
          <a:latin typeface="Courier New" pitchFamily="49" charset="0"/>
          <a:ea typeface="+mn-ea"/>
          <a:cs typeface="Courier New" pitchFamily="49" charset="0"/>
        </a:defRPr>
      </a:lvl4pPr>
      <a:lvl5pPr marL="1712913" indent="-341313"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5pPr>
      <a:lvl6pPr marL="1716088" indent="0" algn="l" defTabSz="914400" rtl="0" eaLnBrk="1" latinLnBrk="0" hangingPunct="1">
        <a:spcBef>
          <a:spcPct val="20000"/>
        </a:spcBef>
        <a:buFont typeface="Arial" pitchFamily="34" charset="0"/>
        <a:buNone/>
        <a:defRPr sz="1600" kern="1200" baseline="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8.png"/><Relationship Id="rId7" Type="http://schemas.openxmlformats.org/officeDocument/2006/relationships/diagramColors" Target="../diagrams/colors3.xml"/><Relationship Id="rId2" Type="http://schemas.openxmlformats.org/officeDocument/2006/relationships/notesSlide" Target="../notesSlides/notesSlide12.xml"/><Relationship Id="rId1" Type="http://schemas.openxmlformats.org/officeDocument/2006/relationships/slideLayout" Target="../slideLayouts/slideLayout9.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13.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image" Target="../media/image8.png"/><Relationship Id="rId7" Type="http://schemas.openxmlformats.org/officeDocument/2006/relationships/diagramColors" Target="../diagrams/colors4.xml"/><Relationship Id="rId2" Type="http://schemas.openxmlformats.org/officeDocument/2006/relationships/notesSlide" Target="../notesSlides/notesSlide13.xml"/><Relationship Id="rId1" Type="http://schemas.openxmlformats.org/officeDocument/2006/relationships/slideLayout" Target="../slideLayouts/slideLayout5.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5.xml"/><Relationship Id="rId4" Type="http://schemas.openxmlformats.org/officeDocument/2006/relationships/slide" Target="slide21.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5.xml"/><Relationship Id="rId4" Type="http://schemas.openxmlformats.org/officeDocument/2006/relationships/slide" Target="slide21.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3.xml"/><Relationship Id="rId1" Type="http://schemas.openxmlformats.org/officeDocument/2006/relationships/vmlDrawing" Target="../drawings/vmlDrawing1.vml"/><Relationship Id="rId5" Type="http://schemas.openxmlformats.org/officeDocument/2006/relationships/image" Target="../media/image9.png"/><Relationship Id="rId4" Type="http://schemas.openxmlformats.org/officeDocument/2006/relationships/oleObject" Target="../embeddings/oleObject1.bin"/></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hyperlink" Target="https://rawgit.com/xver/Shunt/master/doc/index.html" TargetMode="External"/><Relationship Id="rId2" Type="http://schemas.openxmlformats.org/officeDocument/2006/relationships/notesSlide" Target="../notesSlides/notesSlide21.xml"/><Relationship Id="rId1" Type="http://schemas.openxmlformats.org/officeDocument/2006/relationships/slideLayout" Target="../slideLayouts/slideLayout12.xml"/><Relationship Id="rId4" Type="http://schemas.openxmlformats.org/officeDocument/2006/relationships/slide" Target="slide16.xml"/></Relationships>
</file>

<file path=ppt/slides/_rels/slide22.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1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2.xml"/><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3" Type="http://schemas.openxmlformats.org/officeDocument/2006/relationships/package" Target="../embeddings/Microsoft_PowerPoint_Slide1.sldx"/><Relationship Id="rId2" Type="http://schemas.openxmlformats.org/officeDocument/2006/relationships/slideLayout" Target="../slideLayouts/slideLayout9.xml"/><Relationship Id="rId1" Type="http://schemas.openxmlformats.org/officeDocument/2006/relationships/vmlDrawing" Target="../drawings/vmlDrawing2.vml"/><Relationship Id="rId4" Type="http://schemas.openxmlformats.org/officeDocument/2006/relationships/image" Target="../media/image10.em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3.xml"/><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5.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29.xml.rels><?xml version="1.0" encoding="UTF-8" standalone="yes"?>
<Relationships xmlns="http://schemas.openxmlformats.org/package/2006/relationships"><Relationship Id="rId8" Type="http://schemas.openxmlformats.org/officeDocument/2006/relationships/diagramLayout" Target="../diagrams/layout8.xml"/><Relationship Id="rId13" Type="http://schemas.openxmlformats.org/officeDocument/2006/relationships/diagramLayout" Target="../diagrams/layout9.xml"/><Relationship Id="rId3" Type="http://schemas.openxmlformats.org/officeDocument/2006/relationships/diagramLayout" Target="../diagrams/layout7.xml"/><Relationship Id="rId7" Type="http://schemas.openxmlformats.org/officeDocument/2006/relationships/diagramData" Target="../diagrams/data8.xml"/><Relationship Id="rId12" Type="http://schemas.openxmlformats.org/officeDocument/2006/relationships/diagramData" Target="../diagrams/data9.xml"/><Relationship Id="rId2" Type="http://schemas.openxmlformats.org/officeDocument/2006/relationships/diagramData" Target="../diagrams/data7.xml"/><Relationship Id="rId16" Type="http://schemas.microsoft.com/office/2007/relationships/diagramDrawing" Target="../diagrams/drawing9.xml"/><Relationship Id="rId1" Type="http://schemas.openxmlformats.org/officeDocument/2006/relationships/slideLayout" Target="../slideLayouts/slideLayout5.xml"/><Relationship Id="rId6" Type="http://schemas.microsoft.com/office/2007/relationships/diagramDrawing" Target="../diagrams/drawing7.xml"/><Relationship Id="rId11" Type="http://schemas.microsoft.com/office/2007/relationships/diagramDrawing" Target="../diagrams/drawing8.xml"/><Relationship Id="rId5" Type="http://schemas.openxmlformats.org/officeDocument/2006/relationships/diagramColors" Target="../diagrams/colors7.xml"/><Relationship Id="rId15" Type="http://schemas.openxmlformats.org/officeDocument/2006/relationships/diagramColors" Target="../diagrams/colors9.xml"/><Relationship Id="rId10" Type="http://schemas.openxmlformats.org/officeDocument/2006/relationships/diagramColors" Target="../diagrams/colors8.xml"/><Relationship Id="rId4" Type="http://schemas.openxmlformats.org/officeDocument/2006/relationships/diagramQuickStyle" Target="../diagrams/quickStyle7.xml"/><Relationship Id="rId9" Type="http://schemas.openxmlformats.org/officeDocument/2006/relationships/diagramQuickStyle" Target="../diagrams/quickStyle8.xml"/><Relationship Id="rId14" Type="http://schemas.openxmlformats.org/officeDocument/2006/relationships/diagramQuickStyle" Target="../diagrams/quickStyle9.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9.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9.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9.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hyperlink" Target="https://stackoverflow.com/questions/118945/best-c-c-network-library" TargetMode="External"/><Relationship Id="rId7" Type="http://schemas.openxmlformats.org/officeDocument/2006/relationships/hyperlink" Target="https://www.doulos.com/knowhow/sysverilog/tutorial/dpi/" TargetMode="External"/><Relationship Id="rId2" Type="http://schemas.openxmlformats.org/officeDocument/2006/relationships/notesSlide" Target="../notesSlides/notesSlide5.xml"/><Relationship Id="rId1" Type="http://schemas.openxmlformats.org/officeDocument/2006/relationships/slideLayout" Target="../slideLayouts/slideLayout9.xml"/><Relationship Id="rId6" Type="http://schemas.openxmlformats.org/officeDocument/2006/relationships/hyperlink" Target="https://en.wikipedia.org/wiki/SystemVerilog_DPI" TargetMode="External"/><Relationship Id="rId5" Type="http://schemas.openxmlformats.org/officeDocument/2006/relationships/hyperlink" Target="http://www.cs.cmu.edu/afs/cs/academic/class/15213-f00" TargetMode="External"/><Relationship Id="rId4" Type="http://schemas.openxmlformats.org/officeDocument/2006/relationships/hyperlink" Target="https://beej.us/guide/bgipc" TargetMode="External"/></Relationships>
</file>

<file path=ppt/slides/_rels/slide6.xml.rels><?xml version="1.0" encoding="UTF-8" standalone="yes"?>
<Relationships xmlns="http://schemas.openxmlformats.org/package/2006/relationships"><Relationship Id="rId3" Type="http://schemas.openxmlformats.org/officeDocument/2006/relationships/hyperlink" Target="http://spearzone.com/mb/systemverilog/examples/sockets_dpi.tar" TargetMode="External"/><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8.png"/><Relationship Id="rId7" Type="http://schemas.openxmlformats.org/officeDocument/2006/relationships/diagramColors" Target="../diagrams/colors2.xml"/><Relationship Id="rId2" Type="http://schemas.openxmlformats.org/officeDocument/2006/relationships/notesSlide" Target="../notesSlides/notesSlide8.xml"/><Relationship Id="rId1" Type="http://schemas.openxmlformats.org/officeDocument/2006/relationships/slideLayout" Target="../slideLayouts/slideLayout5.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69901" y="902440"/>
            <a:ext cx="11283951" cy="1513936"/>
          </a:xfrm>
        </p:spPr>
        <p:txBody>
          <a:bodyPr/>
          <a:lstStyle/>
          <a:p>
            <a:r>
              <a:rPr lang="en-US" dirty="0"/>
              <a:t>TCP/IP socket-based communication for SystemVerilog simulation</a:t>
            </a:r>
            <a:endParaRPr lang="en-CA" dirty="0"/>
          </a:p>
        </p:txBody>
      </p:sp>
      <p:sp>
        <p:nvSpPr>
          <p:cNvPr id="3" name="Subtitle 2"/>
          <p:cNvSpPr>
            <a:spLocks noGrp="1"/>
          </p:cNvSpPr>
          <p:nvPr>
            <p:ph type="subTitle" idx="1"/>
          </p:nvPr>
        </p:nvSpPr>
        <p:spPr>
          <a:xfrm>
            <a:off x="469901" y="2416376"/>
            <a:ext cx="10502420" cy="2335377"/>
          </a:xfrm>
        </p:spPr>
        <p:txBody>
          <a:bodyPr/>
          <a:lstStyle/>
          <a:p>
            <a:endParaRPr lang="en-US" dirty="0"/>
          </a:p>
        </p:txBody>
      </p:sp>
      <p:sp>
        <p:nvSpPr>
          <p:cNvPr id="4" name="Text Placeholder 3"/>
          <p:cNvSpPr>
            <a:spLocks noGrp="1"/>
          </p:cNvSpPr>
          <p:nvPr>
            <p:ph type="body" sz="quarter" idx="13"/>
          </p:nvPr>
        </p:nvSpPr>
        <p:spPr/>
        <p:txBody>
          <a:bodyPr/>
          <a:lstStyle/>
          <a:p>
            <a:r>
              <a:rPr lang="en-US" dirty="0"/>
              <a:t>Victor Besyakov</a:t>
            </a:r>
            <a:endParaRPr lang="en-CA" dirty="0"/>
          </a:p>
          <a:p>
            <a:r>
              <a:rPr lang="en-US" dirty="0"/>
              <a:t>BTA Design Services, IC Verimeter</a:t>
            </a:r>
            <a:endParaRPr lang="en-CA" dirty="0"/>
          </a:p>
        </p:txBody>
      </p:sp>
      <p:sp>
        <p:nvSpPr>
          <p:cNvPr id="5" name="Text Placeholder 4"/>
          <p:cNvSpPr>
            <a:spLocks noGrp="1"/>
          </p:cNvSpPr>
          <p:nvPr>
            <p:ph type="body" sz="quarter" idx="14"/>
          </p:nvPr>
        </p:nvSpPr>
        <p:spPr/>
        <p:txBody>
          <a:bodyPr/>
          <a:lstStyle/>
          <a:p>
            <a:r>
              <a:rPr lang="en-US" dirty="0"/>
              <a:t>May 16, 2018</a:t>
            </a:r>
          </a:p>
          <a:p>
            <a:r>
              <a:rPr lang="en-US" dirty="0"/>
              <a:t>Boston</a:t>
            </a:r>
          </a:p>
        </p:txBody>
      </p:sp>
    </p:spTree>
    <p:extLst>
      <p:ext uri="{BB962C8B-B14F-4D97-AF65-F5344CB8AC3E}">
        <p14:creationId xmlns:p14="http://schemas.microsoft.com/office/powerpoint/2010/main" val="209092387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274483" y="297141"/>
            <a:ext cx="1384136" cy="739868"/>
          </a:xfrm>
        </p:spPr>
      </p:pic>
      <p:sp>
        <p:nvSpPr>
          <p:cNvPr id="149" name="Text Placeholder 148"/>
          <p:cNvSpPr>
            <a:spLocks noGrp="1"/>
          </p:cNvSpPr>
          <p:nvPr>
            <p:ph type="body" sz="quarter" idx="12"/>
          </p:nvPr>
        </p:nvSpPr>
        <p:spPr/>
        <p:txBody>
          <a:bodyPr/>
          <a:lstStyle/>
          <a:p>
            <a:r>
              <a:rPr lang="en-CA" dirty="0"/>
              <a:t>SC</a:t>
            </a:r>
          </a:p>
        </p:txBody>
      </p:sp>
      <p:sp>
        <p:nvSpPr>
          <p:cNvPr id="4" name="Title 3"/>
          <p:cNvSpPr>
            <a:spLocks noGrp="1"/>
          </p:cNvSpPr>
          <p:nvPr>
            <p:ph type="title"/>
          </p:nvPr>
        </p:nvSpPr>
        <p:spPr/>
        <p:txBody>
          <a:bodyPr/>
          <a:lstStyle/>
          <a:p>
            <a:r>
              <a:rPr lang="en-CA" dirty="0"/>
              <a:t>“TCP/IP Shunt” Library</a:t>
            </a:r>
          </a:p>
        </p:txBody>
      </p:sp>
      <p:sp>
        <p:nvSpPr>
          <p:cNvPr id="43" name="Rectangle 42"/>
          <p:cNvSpPr/>
          <p:nvPr/>
        </p:nvSpPr>
        <p:spPr>
          <a:xfrm>
            <a:off x="611843" y="1241757"/>
            <a:ext cx="11059308" cy="646331"/>
          </a:xfrm>
          <a:prstGeom prst="rect">
            <a:avLst/>
          </a:prstGeom>
        </p:spPr>
        <p:txBody>
          <a:bodyPr wrap="square">
            <a:spAutoFit/>
          </a:bodyPr>
          <a:lstStyle/>
          <a:p>
            <a:pPr marL="285750" indent="-285750">
              <a:buFont typeface="Arial" panose="020B0604020202020204" pitchFamily="34" charset="0"/>
              <a:buChar char="•"/>
            </a:pPr>
            <a:r>
              <a:rPr lang="en-CA" b="1" dirty="0"/>
              <a:t>The CS layer (advance data communication): </a:t>
            </a:r>
            <a:r>
              <a:rPr lang="en-CA" dirty="0"/>
              <a:t>one-dimensional arrays + vectors +transaction header structures </a:t>
            </a:r>
          </a:p>
        </p:txBody>
      </p:sp>
      <p:cxnSp>
        <p:nvCxnSpPr>
          <p:cNvPr id="45" name="Straight Connector 44"/>
          <p:cNvCxnSpPr>
            <a:endCxn id="74" idx="2"/>
          </p:cNvCxnSpPr>
          <p:nvPr/>
        </p:nvCxnSpPr>
        <p:spPr>
          <a:xfrm flipH="1">
            <a:off x="5481208" y="1942165"/>
            <a:ext cx="5699" cy="3602294"/>
          </a:xfrm>
          <a:prstGeom prst="line">
            <a:avLst/>
          </a:prstGeom>
        </p:spPr>
        <p:style>
          <a:lnRef idx="1">
            <a:schemeClr val="accent1"/>
          </a:lnRef>
          <a:fillRef idx="0">
            <a:schemeClr val="accent1"/>
          </a:fillRef>
          <a:effectRef idx="0">
            <a:schemeClr val="accent1"/>
          </a:effectRef>
          <a:fontRef idx="minor">
            <a:schemeClr val="tx1"/>
          </a:fontRef>
        </p:style>
      </p:cxnSp>
      <p:cxnSp>
        <p:nvCxnSpPr>
          <p:cNvPr id="46" name="Straight Connector 45"/>
          <p:cNvCxnSpPr>
            <a:endCxn id="62" idx="2"/>
          </p:cNvCxnSpPr>
          <p:nvPr/>
        </p:nvCxnSpPr>
        <p:spPr>
          <a:xfrm flipH="1">
            <a:off x="6734812" y="2009507"/>
            <a:ext cx="9314" cy="2208337"/>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flipH="1">
            <a:off x="2833714" y="1987767"/>
            <a:ext cx="1487" cy="3891210"/>
          </a:xfrm>
          <a:prstGeom prst="line">
            <a:avLst/>
          </a:prstGeom>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flipH="1">
            <a:off x="9167967" y="2003748"/>
            <a:ext cx="42025" cy="3875229"/>
          </a:xfrm>
          <a:prstGeom prst="line">
            <a:avLst/>
          </a:prstGeom>
        </p:spPr>
        <p:style>
          <a:lnRef idx="1">
            <a:schemeClr val="accent1"/>
          </a:lnRef>
          <a:fillRef idx="0">
            <a:schemeClr val="accent1"/>
          </a:fillRef>
          <a:effectRef idx="0">
            <a:schemeClr val="accent1"/>
          </a:effectRef>
          <a:fontRef idx="minor">
            <a:schemeClr val="tx1"/>
          </a:fontRef>
        </p:style>
      </p:cxnSp>
      <p:sp>
        <p:nvSpPr>
          <p:cNvPr id="49" name="Rectangle 48"/>
          <p:cNvSpPr/>
          <p:nvPr/>
        </p:nvSpPr>
        <p:spPr>
          <a:xfrm>
            <a:off x="6881671" y="3642044"/>
            <a:ext cx="1919854" cy="305482"/>
          </a:xfrm>
          <a:prstGeom prst="rect">
            <a:avLst/>
          </a:prstGeom>
        </p:spPr>
        <p:txBody>
          <a:bodyPr wrap="none">
            <a:spAutoFit/>
          </a:bodyPr>
          <a:lstStyle/>
          <a:p>
            <a:r>
              <a:rPr lang="en-CA" sz="1600" b="1" dirty="0">
                <a:latin typeface="Cambria Math" panose="02040503050406030204" pitchFamily="18" charset="0"/>
                <a:ea typeface="Cambria Math" panose="02040503050406030204" pitchFamily="18" charset="0"/>
              </a:rPr>
              <a:t>shunt_prim_init_target</a:t>
            </a:r>
            <a:endParaRPr lang="en-CA" sz="1600" dirty="0">
              <a:latin typeface="Cambria Math" panose="02040503050406030204" pitchFamily="18" charset="0"/>
              <a:ea typeface="Cambria Math" panose="02040503050406030204" pitchFamily="18" charset="0"/>
            </a:endParaRPr>
          </a:p>
        </p:txBody>
      </p:sp>
      <p:sp>
        <p:nvSpPr>
          <p:cNvPr id="50" name="Rectangle 49"/>
          <p:cNvSpPr/>
          <p:nvPr/>
        </p:nvSpPr>
        <p:spPr>
          <a:xfrm>
            <a:off x="3061655" y="3560716"/>
            <a:ext cx="2398364" cy="305482"/>
          </a:xfrm>
          <a:prstGeom prst="rect">
            <a:avLst/>
          </a:prstGeom>
        </p:spPr>
        <p:txBody>
          <a:bodyPr wrap="square">
            <a:spAutoFit/>
          </a:bodyPr>
          <a:lstStyle/>
          <a:p>
            <a:r>
              <a:rPr lang="en-CA" sz="1600" b="1" dirty="0">
                <a:latin typeface="Cambria Math" panose="02040503050406030204" pitchFamily="18" charset="0"/>
                <a:ea typeface="Cambria Math" panose="02040503050406030204" pitchFamily="18" charset="0"/>
              </a:rPr>
              <a:t>shunt_prim_init_initiator</a:t>
            </a:r>
            <a:endParaRPr lang="en-CA" sz="1600" dirty="0">
              <a:latin typeface="Cambria Math" panose="02040503050406030204" pitchFamily="18" charset="0"/>
              <a:ea typeface="Cambria Math" panose="02040503050406030204" pitchFamily="18" charset="0"/>
            </a:endParaRPr>
          </a:p>
        </p:txBody>
      </p:sp>
      <p:sp>
        <p:nvSpPr>
          <p:cNvPr id="51" name="TextBox 50"/>
          <p:cNvSpPr txBox="1"/>
          <p:nvPr/>
        </p:nvSpPr>
        <p:spPr>
          <a:xfrm>
            <a:off x="5564131" y="1989689"/>
            <a:ext cx="741201" cy="305482"/>
          </a:xfrm>
          <a:prstGeom prst="rect">
            <a:avLst/>
          </a:prstGeom>
          <a:noFill/>
        </p:spPr>
        <p:txBody>
          <a:bodyPr wrap="none" rtlCol="0">
            <a:spAutoFit/>
          </a:bodyPr>
          <a:lstStyle/>
          <a:p>
            <a:r>
              <a:rPr lang="en-CA" sz="1600" dirty="0">
                <a:latin typeface="Cambria Math" panose="02040503050406030204" pitchFamily="18" charset="0"/>
                <a:ea typeface="Cambria Math" panose="02040503050406030204" pitchFamily="18" charset="0"/>
              </a:rPr>
              <a:t>TCP/IP</a:t>
            </a:r>
          </a:p>
        </p:txBody>
      </p:sp>
      <p:sp>
        <p:nvSpPr>
          <p:cNvPr id="52" name="Rectangle 51"/>
          <p:cNvSpPr/>
          <p:nvPr/>
        </p:nvSpPr>
        <p:spPr>
          <a:xfrm>
            <a:off x="619425" y="3568878"/>
            <a:ext cx="2476797" cy="305482"/>
          </a:xfrm>
          <a:prstGeom prst="rect">
            <a:avLst/>
          </a:prstGeom>
        </p:spPr>
        <p:txBody>
          <a:bodyPr wrap="square">
            <a:spAutoFit/>
          </a:bodyPr>
          <a:lstStyle/>
          <a:p>
            <a:r>
              <a:rPr lang="en-CA" sz="1600" b="1" dirty="0">
                <a:solidFill>
                  <a:srgbClr val="000000"/>
                </a:solidFill>
                <a:latin typeface="Cambria Math" panose="02040503050406030204" pitchFamily="18" charset="0"/>
                <a:ea typeface="Cambria Math" panose="02040503050406030204" pitchFamily="18" charset="0"/>
              </a:rPr>
              <a:t>shunt_dpi_initiator_init</a:t>
            </a:r>
            <a:endParaRPr lang="en-CA" sz="1600" dirty="0">
              <a:latin typeface="Cambria Math" panose="02040503050406030204" pitchFamily="18" charset="0"/>
              <a:ea typeface="Cambria Math" panose="02040503050406030204" pitchFamily="18" charset="0"/>
            </a:endParaRPr>
          </a:p>
        </p:txBody>
      </p:sp>
      <p:sp>
        <p:nvSpPr>
          <p:cNvPr id="53" name="Rectangle 52"/>
          <p:cNvSpPr/>
          <p:nvPr/>
        </p:nvSpPr>
        <p:spPr>
          <a:xfrm>
            <a:off x="9547086" y="3642044"/>
            <a:ext cx="1794017" cy="305482"/>
          </a:xfrm>
          <a:prstGeom prst="rect">
            <a:avLst/>
          </a:prstGeom>
        </p:spPr>
        <p:txBody>
          <a:bodyPr wrap="none">
            <a:spAutoFit/>
          </a:bodyPr>
          <a:lstStyle/>
          <a:p>
            <a:r>
              <a:rPr lang="en-CA" sz="1600" b="1" dirty="0">
                <a:solidFill>
                  <a:srgbClr val="000000"/>
                </a:solidFill>
                <a:latin typeface="Cambria Math" panose="02040503050406030204" pitchFamily="18" charset="0"/>
                <a:ea typeface="Cambria Math" panose="02040503050406030204" pitchFamily="18" charset="0"/>
              </a:rPr>
              <a:t>shunt_dpi_target_init</a:t>
            </a:r>
            <a:endParaRPr lang="en-CA" sz="1600" dirty="0">
              <a:latin typeface="Cambria Math" panose="02040503050406030204" pitchFamily="18" charset="0"/>
              <a:ea typeface="Cambria Math" panose="02040503050406030204" pitchFamily="18" charset="0"/>
            </a:endParaRPr>
          </a:p>
        </p:txBody>
      </p:sp>
      <p:cxnSp>
        <p:nvCxnSpPr>
          <p:cNvPr id="54" name="Straight Connector 53"/>
          <p:cNvCxnSpPr/>
          <p:nvPr/>
        </p:nvCxnSpPr>
        <p:spPr>
          <a:xfrm flipV="1">
            <a:off x="767667" y="2323904"/>
            <a:ext cx="10778944" cy="11452"/>
          </a:xfrm>
          <a:prstGeom prst="line">
            <a:avLst/>
          </a:prstGeom>
        </p:spPr>
        <p:style>
          <a:lnRef idx="1">
            <a:schemeClr val="accent1"/>
          </a:lnRef>
          <a:fillRef idx="0">
            <a:schemeClr val="accent1"/>
          </a:fillRef>
          <a:effectRef idx="0">
            <a:schemeClr val="accent1"/>
          </a:effectRef>
          <a:fontRef idx="minor">
            <a:schemeClr val="tx1"/>
          </a:fontRef>
        </p:style>
      </p:cxnSp>
      <p:sp>
        <p:nvSpPr>
          <p:cNvPr id="55" name="TextBox 54"/>
          <p:cNvSpPr txBox="1"/>
          <p:nvPr/>
        </p:nvSpPr>
        <p:spPr>
          <a:xfrm>
            <a:off x="3364853" y="1981200"/>
            <a:ext cx="1343057" cy="305482"/>
          </a:xfrm>
          <a:prstGeom prst="rect">
            <a:avLst/>
          </a:prstGeom>
          <a:noFill/>
        </p:spPr>
        <p:txBody>
          <a:bodyPr wrap="square" rtlCol="0">
            <a:spAutoFit/>
          </a:bodyPr>
          <a:lstStyle/>
          <a:p>
            <a:r>
              <a:rPr lang="en-CA" sz="1600" dirty="0">
                <a:latin typeface="Cambria Math" panose="02040503050406030204" pitchFamily="18" charset="0"/>
                <a:ea typeface="Cambria Math" panose="02040503050406030204" pitchFamily="18" charset="0"/>
              </a:rPr>
              <a:t>C functions</a:t>
            </a:r>
          </a:p>
        </p:txBody>
      </p:sp>
      <p:sp>
        <p:nvSpPr>
          <p:cNvPr id="56" name="TextBox 55"/>
          <p:cNvSpPr txBox="1"/>
          <p:nvPr/>
        </p:nvSpPr>
        <p:spPr>
          <a:xfrm>
            <a:off x="871342" y="1987767"/>
            <a:ext cx="1769886" cy="327272"/>
          </a:xfrm>
          <a:prstGeom prst="rect">
            <a:avLst/>
          </a:prstGeom>
          <a:noFill/>
        </p:spPr>
        <p:txBody>
          <a:bodyPr wrap="square" rtlCol="0">
            <a:spAutoFit/>
          </a:bodyPr>
          <a:lstStyle/>
          <a:p>
            <a:r>
              <a:rPr lang="en-CA" sz="1600" dirty="0">
                <a:latin typeface="Cambria Math" panose="02040503050406030204" pitchFamily="18" charset="0"/>
                <a:ea typeface="Cambria Math" panose="02040503050406030204" pitchFamily="18" charset="0"/>
              </a:rPr>
              <a:t>SV/DPI functions</a:t>
            </a:r>
          </a:p>
        </p:txBody>
      </p:sp>
      <p:sp>
        <p:nvSpPr>
          <p:cNvPr id="57" name="TextBox 56"/>
          <p:cNvSpPr txBox="1"/>
          <p:nvPr/>
        </p:nvSpPr>
        <p:spPr>
          <a:xfrm>
            <a:off x="7784223" y="1983965"/>
            <a:ext cx="1048940" cy="305482"/>
          </a:xfrm>
          <a:prstGeom prst="rect">
            <a:avLst/>
          </a:prstGeom>
          <a:noFill/>
        </p:spPr>
        <p:txBody>
          <a:bodyPr wrap="none" rtlCol="0">
            <a:spAutoFit/>
          </a:bodyPr>
          <a:lstStyle/>
          <a:p>
            <a:r>
              <a:rPr lang="en-CA" sz="1600" dirty="0">
                <a:latin typeface="Cambria Math" panose="02040503050406030204" pitchFamily="18" charset="0"/>
                <a:ea typeface="Cambria Math" panose="02040503050406030204" pitchFamily="18" charset="0"/>
              </a:rPr>
              <a:t>C functions</a:t>
            </a:r>
          </a:p>
        </p:txBody>
      </p:sp>
      <p:sp>
        <p:nvSpPr>
          <p:cNvPr id="58" name="TextBox 57"/>
          <p:cNvSpPr txBox="1"/>
          <p:nvPr/>
        </p:nvSpPr>
        <p:spPr>
          <a:xfrm>
            <a:off x="9457848" y="1983729"/>
            <a:ext cx="1527182" cy="305482"/>
          </a:xfrm>
          <a:prstGeom prst="rect">
            <a:avLst/>
          </a:prstGeom>
          <a:noFill/>
        </p:spPr>
        <p:txBody>
          <a:bodyPr wrap="none" rtlCol="0">
            <a:spAutoFit/>
          </a:bodyPr>
          <a:lstStyle/>
          <a:p>
            <a:r>
              <a:rPr lang="en-CA" sz="1600" dirty="0">
                <a:latin typeface="Cambria Math" panose="02040503050406030204" pitchFamily="18" charset="0"/>
                <a:ea typeface="Cambria Math" panose="02040503050406030204" pitchFamily="18" charset="0"/>
              </a:rPr>
              <a:t>SV/DPI functions</a:t>
            </a:r>
          </a:p>
        </p:txBody>
      </p:sp>
      <p:sp>
        <p:nvSpPr>
          <p:cNvPr id="60" name="Rectangle 59"/>
          <p:cNvSpPr/>
          <p:nvPr/>
        </p:nvSpPr>
        <p:spPr>
          <a:xfrm>
            <a:off x="5019842" y="2313496"/>
            <a:ext cx="913683" cy="613232"/>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CA" sz="1600" dirty="0">
                <a:ln w="0"/>
                <a:solidFill>
                  <a:schemeClr val="tx1"/>
                </a:solidFill>
                <a:effectLst>
                  <a:outerShdw blurRad="38100" dist="19050" dir="2700000" algn="tl" rotWithShape="0">
                    <a:schemeClr val="dk1">
                      <a:alpha val="40000"/>
                    </a:schemeClr>
                  </a:outerShdw>
                </a:effectLst>
                <a:latin typeface="Cambria Math" panose="02040503050406030204" pitchFamily="18" charset="0"/>
                <a:ea typeface="Cambria Math" panose="02040503050406030204" pitchFamily="18" charset="0"/>
              </a:rPr>
              <a:t>Initiator</a:t>
            </a:r>
          </a:p>
        </p:txBody>
      </p:sp>
      <p:sp>
        <p:nvSpPr>
          <p:cNvPr id="61" name="Rectangle 60"/>
          <p:cNvSpPr/>
          <p:nvPr/>
        </p:nvSpPr>
        <p:spPr>
          <a:xfrm>
            <a:off x="5318093" y="3429894"/>
            <a:ext cx="332862" cy="660149"/>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dirty="0">
              <a:latin typeface="Cambria Math" panose="02040503050406030204" pitchFamily="18" charset="0"/>
              <a:ea typeface="Cambria Math" panose="02040503050406030204" pitchFamily="18" charset="0"/>
            </a:endParaRPr>
          </a:p>
        </p:txBody>
      </p:sp>
      <p:sp>
        <p:nvSpPr>
          <p:cNvPr id="62" name="Rectangle 61"/>
          <p:cNvSpPr/>
          <p:nvPr/>
        </p:nvSpPr>
        <p:spPr>
          <a:xfrm>
            <a:off x="6568381" y="3557695"/>
            <a:ext cx="332862" cy="660149"/>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dirty="0">
              <a:latin typeface="Cambria Math" panose="02040503050406030204" pitchFamily="18" charset="0"/>
              <a:ea typeface="Cambria Math" panose="02040503050406030204" pitchFamily="18" charset="0"/>
            </a:endParaRPr>
          </a:p>
        </p:txBody>
      </p:sp>
      <p:cxnSp>
        <p:nvCxnSpPr>
          <p:cNvPr id="63" name="Straight Arrow Connector 62"/>
          <p:cNvCxnSpPr>
            <a:stCxn id="61" idx="3"/>
            <a:endCxn id="62" idx="1"/>
          </p:cNvCxnSpPr>
          <p:nvPr/>
        </p:nvCxnSpPr>
        <p:spPr>
          <a:xfrm>
            <a:off x="5650955" y="3759969"/>
            <a:ext cx="917426" cy="127801"/>
          </a:xfrm>
          <a:prstGeom prst="straightConnector1">
            <a:avLst/>
          </a:prstGeom>
          <a:ln w="82550">
            <a:solidFill>
              <a:schemeClr val="accent1">
                <a:shade val="95000"/>
                <a:satMod val="105000"/>
                <a:alpha val="5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64" name="Rectangle 63"/>
          <p:cNvSpPr/>
          <p:nvPr/>
        </p:nvSpPr>
        <p:spPr>
          <a:xfrm>
            <a:off x="6277971" y="2319247"/>
            <a:ext cx="913683" cy="613232"/>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CA" sz="1600" dirty="0">
                <a:ln w="0"/>
                <a:solidFill>
                  <a:schemeClr val="tx1"/>
                </a:solidFill>
                <a:effectLst>
                  <a:outerShdw blurRad="38100" dist="19050" dir="2700000" algn="tl" rotWithShape="0">
                    <a:schemeClr val="dk1">
                      <a:alpha val="40000"/>
                    </a:schemeClr>
                  </a:outerShdw>
                </a:effectLst>
                <a:latin typeface="Cambria Math" panose="02040503050406030204" pitchFamily="18" charset="0"/>
                <a:ea typeface="Cambria Math" panose="02040503050406030204" pitchFamily="18" charset="0"/>
              </a:rPr>
              <a:t>Target</a:t>
            </a:r>
          </a:p>
        </p:txBody>
      </p:sp>
      <p:cxnSp>
        <p:nvCxnSpPr>
          <p:cNvPr id="65" name="Straight Arrow Connector 64"/>
          <p:cNvCxnSpPr/>
          <p:nvPr/>
        </p:nvCxnSpPr>
        <p:spPr>
          <a:xfrm flipV="1">
            <a:off x="2714710" y="3736928"/>
            <a:ext cx="418800" cy="6384"/>
          </a:xfrm>
          <a:prstGeom prst="straightConnector1">
            <a:avLst/>
          </a:prstGeom>
          <a:ln w="41275">
            <a:prstDash val="sysDash"/>
            <a:tailEnd type="triangle"/>
          </a:ln>
        </p:spPr>
        <p:style>
          <a:lnRef idx="1">
            <a:schemeClr val="accent1"/>
          </a:lnRef>
          <a:fillRef idx="0">
            <a:schemeClr val="accent1"/>
          </a:fillRef>
          <a:effectRef idx="0">
            <a:schemeClr val="accent1"/>
          </a:effectRef>
          <a:fontRef idx="minor">
            <a:schemeClr val="tx1"/>
          </a:fontRef>
        </p:style>
      </p:cxnSp>
      <p:sp>
        <p:nvSpPr>
          <p:cNvPr id="66" name="Rectangle 65"/>
          <p:cNvSpPr/>
          <p:nvPr/>
        </p:nvSpPr>
        <p:spPr>
          <a:xfrm>
            <a:off x="636498" y="3215644"/>
            <a:ext cx="10910113" cy="1263718"/>
          </a:xfrm>
          <a:prstGeom prst="rect">
            <a:avLst/>
          </a:prstGeom>
          <a:noFill/>
          <a:ln w="50800">
            <a:solidFill>
              <a:schemeClr val="accent1">
                <a:shade val="50000"/>
                <a:alpha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67" name="Rectangle 66"/>
          <p:cNvSpPr/>
          <p:nvPr/>
        </p:nvSpPr>
        <p:spPr>
          <a:xfrm>
            <a:off x="611843" y="4744934"/>
            <a:ext cx="10934768" cy="1263718"/>
          </a:xfrm>
          <a:prstGeom prst="rect">
            <a:avLst/>
          </a:prstGeom>
          <a:noFill/>
          <a:ln w="50800">
            <a:solidFill>
              <a:schemeClr val="accent1">
                <a:shade val="50000"/>
                <a:alpha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68" name="TextBox 67"/>
          <p:cNvSpPr txBox="1"/>
          <p:nvPr/>
        </p:nvSpPr>
        <p:spPr>
          <a:xfrm>
            <a:off x="683486" y="4135804"/>
            <a:ext cx="4393808" cy="333254"/>
          </a:xfrm>
          <a:prstGeom prst="rect">
            <a:avLst/>
          </a:prstGeom>
          <a:noFill/>
        </p:spPr>
        <p:txBody>
          <a:bodyPr wrap="square" rtlCol="0">
            <a:spAutoFit/>
          </a:bodyPr>
          <a:lstStyle/>
          <a:p>
            <a:r>
              <a:rPr lang="en-CA" spc="300" dirty="0"/>
              <a:t>TCP/IP Socket initialization </a:t>
            </a:r>
          </a:p>
        </p:txBody>
      </p:sp>
      <p:sp>
        <p:nvSpPr>
          <p:cNvPr id="69" name="Rectangle 68"/>
          <p:cNvSpPr/>
          <p:nvPr/>
        </p:nvSpPr>
        <p:spPr>
          <a:xfrm>
            <a:off x="636498" y="5666748"/>
            <a:ext cx="4239960" cy="333254"/>
          </a:xfrm>
          <a:prstGeom prst="rect">
            <a:avLst/>
          </a:prstGeom>
        </p:spPr>
        <p:txBody>
          <a:bodyPr wrap="none">
            <a:spAutoFit/>
          </a:bodyPr>
          <a:lstStyle/>
          <a:p>
            <a:r>
              <a:rPr lang="en-CA" spc="300" dirty="0"/>
              <a:t>One-dimensional int array transfer</a:t>
            </a:r>
          </a:p>
        </p:txBody>
      </p:sp>
      <p:sp>
        <p:nvSpPr>
          <p:cNvPr id="70" name="Rectangle 69"/>
          <p:cNvSpPr/>
          <p:nvPr/>
        </p:nvSpPr>
        <p:spPr>
          <a:xfrm>
            <a:off x="6927367" y="4885797"/>
            <a:ext cx="1842171" cy="338554"/>
          </a:xfrm>
          <a:prstGeom prst="rect">
            <a:avLst/>
          </a:prstGeom>
        </p:spPr>
        <p:txBody>
          <a:bodyPr wrap="none">
            <a:spAutoFit/>
          </a:bodyPr>
          <a:lstStyle/>
          <a:p>
            <a:r>
              <a:rPr lang="en-CA" sz="1600" b="1" dirty="0">
                <a:latin typeface="Cambria Math" panose="02040503050406030204" pitchFamily="18" charset="0"/>
                <a:ea typeface="Cambria Math" panose="02040503050406030204" pitchFamily="18" charset="0"/>
              </a:rPr>
              <a:t>shunt_cs_send_intV</a:t>
            </a:r>
            <a:endParaRPr lang="en-CA" sz="1600" dirty="0">
              <a:latin typeface="Cambria Math" panose="02040503050406030204" pitchFamily="18" charset="0"/>
              <a:ea typeface="Cambria Math" panose="02040503050406030204" pitchFamily="18" charset="0"/>
            </a:endParaRPr>
          </a:p>
        </p:txBody>
      </p:sp>
      <p:sp>
        <p:nvSpPr>
          <p:cNvPr id="71" name="Rectangle 70"/>
          <p:cNvSpPr/>
          <p:nvPr/>
        </p:nvSpPr>
        <p:spPr>
          <a:xfrm>
            <a:off x="3154676" y="4892912"/>
            <a:ext cx="1830753" cy="338554"/>
          </a:xfrm>
          <a:prstGeom prst="rect">
            <a:avLst/>
          </a:prstGeom>
        </p:spPr>
        <p:txBody>
          <a:bodyPr wrap="square">
            <a:spAutoFit/>
          </a:bodyPr>
          <a:lstStyle/>
          <a:p>
            <a:r>
              <a:rPr lang="en-CA" sz="1600" b="1" dirty="0">
                <a:solidFill>
                  <a:srgbClr val="000000"/>
                </a:solidFill>
                <a:latin typeface="Cambria Math" panose="02040503050406030204" pitchFamily="18" charset="0"/>
                <a:ea typeface="Cambria Math" panose="02040503050406030204" pitchFamily="18" charset="0"/>
              </a:rPr>
              <a:t>shunt_cs_recv_intV</a:t>
            </a:r>
            <a:endParaRPr lang="en-CA" sz="1600" dirty="0">
              <a:latin typeface="Cambria Math" panose="02040503050406030204" pitchFamily="18" charset="0"/>
              <a:ea typeface="Cambria Math" panose="02040503050406030204" pitchFamily="18" charset="0"/>
            </a:endParaRPr>
          </a:p>
        </p:txBody>
      </p:sp>
      <p:sp>
        <p:nvSpPr>
          <p:cNvPr id="72" name="Rectangle 71"/>
          <p:cNvSpPr/>
          <p:nvPr/>
        </p:nvSpPr>
        <p:spPr>
          <a:xfrm>
            <a:off x="9519109" y="4899790"/>
            <a:ext cx="1757682" cy="305482"/>
          </a:xfrm>
          <a:prstGeom prst="rect">
            <a:avLst/>
          </a:prstGeom>
        </p:spPr>
        <p:txBody>
          <a:bodyPr wrap="none">
            <a:spAutoFit/>
          </a:bodyPr>
          <a:lstStyle/>
          <a:p>
            <a:r>
              <a:rPr lang="en-CA" sz="1600" b="1" dirty="0">
                <a:solidFill>
                  <a:srgbClr val="000000"/>
                </a:solidFill>
                <a:latin typeface="Cambria Math" panose="02040503050406030204" pitchFamily="18" charset="0"/>
                <a:ea typeface="Cambria Math" panose="02040503050406030204" pitchFamily="18" charset="0"/>
              </a:rPr>
              <a:t>shunt_dpi_send_intV</a:t>
            </a:r>
            <a:endParaRPr lang="en-CA" sz="1600" dirty="0">
              <a:latin typeface="Cambria Math" panose="02040503050406030204" pitchFamily="18" charset="0"/>
              <a:ea typeface="Cambria Math" panose="02040503050406030204" pitchFamily="18" charset="0"/>
            </a:endParaRPr>
          </a:p>
        </p:txBody>
      </p:sp>
      <p:sp>
        <p:nvSpPr>
          <p:cNvPr id="73" name="Rectangle 72"/>
          <p:cNvSpPr/>
          <p:nvPr/>
        </p:nvSpPr>
        <p:spPr>
          <a:xfrm>
            <a:off x="743700" y="4884310"/>
            <a:ext cx="1947917" cy="338554"/>
          </a:xfrm>
          <a:prstGeom prst="rect">
            <a:avLst/>
          </a:prstGeom>
        </p:spPr>
        <p:txBody>
          <a:bodyPr wrap="square">
            <a:spAutoFit/>
          </a:bodyPr>
          <a:lstStyle/>
          <a:p>
            <a:r>
              <a:rPr lang="en-CA" sz="1600" b="1" dirty="0">
                <a:solidFill>
                  <a:srgbClr val="000000"/>
                </a:solidFill>
                <a:latin typeface="Cambria Math" panose="02040503050406030204" pitchFamily="18" charset="0"/>
                <a:ea typeface="Cambria Math" panose="02040503050406030204" pitchFamily="18" charset="0"/>
              </a:rPr>
              <a:t>shunt_dpi_recv_intV</a:t>
            </a:r>
            <a:endParaRPr lang="en-CA" sz="1600" dirty="0">
              <a:latin typeface="Cambria Math" panose="02040503050406030204" pitchFamily="18" charset="0"/>
              <a:ea typeface="Cambria Math" panose="02040503050406030204" pitchFamily="18" charset="0"/>
            </a:endParaRPr>
          </a:p>
        </p:txBody>
      </p:sp>
      <p:sp>
        <p:nvSpPr>
          <p:cNvPr id="74" name="Rectangle 73"/>
          <p:cNvSpPr/>
          <p:nvPr/>
        </p:nvSpPr>
        <p:spPr>
          <a:xfrm>
            <a:off x="5314777" y="4884310"/>
            <a:ext cx="332862" cy="660149"/>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dirty="0">
              <a:latin typeface="Cambria Math" panose="02040503050406030204" pitchFamily="18" charset="0"/>
              <a:ea typeface="Cambria Math" panose="02040503050406030204" pitchFamily="18" charset="0"/>
            </a:endParaRPr>
          </a:p>
        </p:txBody>
      </p:sp>
      <p:sp>
        <p:nvSpPr>
          <p:cNvPr id="75" name="Rectangle 74"/>
          <p:cNvSpPr/>
          <p:nvPr/>
        </p:nvSpPr>
        <p:spPr>
          <a:xfrm>
            <a:off x="6568535" y="4716644"/>
            <a:ext cx="332862" cy="660149"/>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dirty="0">
              <a:latin typeface="Cambria Math" panose="02040503050406030204" pitchFamily="18" charset="0"/>
              <a:ea typeface="Cambria Math" panose="02040503050406030204" pitchFamily="18" charset="0"/>
            </a:endParaRPr>
          </a:p>
        </p:txBody>
      </p:sp>
      <p:cxnSp>
        <p:nvCxnSpPr>
          <p:cNvPr id="76" name="Straight Arrow Connector 75"/>
          <p:cNvCxnSpPr>
            <a:stCxn id="62" idx="2"/>
            <a:endCxn id="75" idx="0"/>
          </p:cNvCxnSpPr>
          <p:nvPr/>
        </p:nvCxnSpPr>
        <p:spPr>
          <a:xfrm>
            <a:off x="6734812" y="4217844"/>
            <a:ext cx="154" cy="498800"/>
          </a:xfrm>
          <a:prstGeom prst="straightConnector1">
            <a:avLst/>
          </a:prstGeom>
          <a:ln w="82550">
            <a:solidFill>
              <a:schemeClr val="accent1">
                <a:shade val="95000"/>
                <a:satMod val="105000"/>
                <a:alpha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7" name="Straight Arrow Connector 76"/>
          <p:cNvCxnSpPr>
            <a:stCxn id="75" idx="1"/>
            <a:endCxn id="74" idx="3"/>
          </p:cNvCxnSpPr>
          <p:nvPr/>
        </p:nvCxnSpPr>
        <p:spPr>
          <a:xfrm flipH="1">
            <a:off x="5647639" y="5046719"/>
            <a:ext cx="920896" cy="167666"/>
          </a:xfrm>
          <a:prstGeom prst="straightConnector1">
            <a:avLst/>
          </a:prstGeom>
          <a:ln w="82550">
            <a:solidFill>
              <a:schemeClr val="accent1">
                <a:shade val="95000"/>
                <a:satMod val="105000"/>
                <a:alpha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8" name="Straight Arrow Connector 77"/>
          <p:cNvCxnSpPr/>
          <p:nvPr/>
        </p:nvCxnSpPr>
        <p:spPr>
          <a:xfrm rot="10800000" flipV="1">
            <a:off x="8979661" y="5042461"/>
            <a:ext cx="418800" cy="6384"/>
          </a:xfrm>
          <a:prstGeom prst="straightConnector1">
            <a:avLst/>
          </a:prstGeom>
          <a:ln w="41275">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79" name="Straight Arrow Connector 78"/>
          <p:cNvCxnSpPr/>
          <p:nvPr/>
        </p:nvCxnSpPr>
        <p:spPr>
          <a:xfrm rot="10800000" flipV="1">
            <a:off x="2608887" y="5060841"/>
            <a:ext cx="418800" cy="6384"/>
          </a:xfrm>
          <a:prstGeom prst="straightConnector1">
            <a:avLst/>
          </a:prstGeom>
          <a:ln w="41275">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80" name="Straight Arrow Connector 79"/>
          <p:cNvCxnSpPr/>
          <p:nvPr/>
        </p:nvCxnSpPr>
        <p:spPr>
          <a:xfrm flipV="1">
            <a:off x="9039048" y="3805190"/>
            <a:ext cx="418800" cy="6384"/>
          </a:xfrm>
          <a:prstGeom prst="straightConnector1">
            <a:avLst/>
          </a:prstGeom>
          <a:ln w="41275">
            <a:prstDash val="sys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3150984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1" name="Straight Connector 80"/>
          <p:cNvCxnSpPr>
            <a:endCxn id="100" idx="0"/>
          </p:cNvCxnSpPr>
          <p:nvPr/>
        </p:nvCxnSpPr>
        <p:spPr>
          <a:xfrm>
            <a:off x="5292187" y="2160187"/>
            <a:ext cx="4757" cy="962186"/>
          </a:xfrm>
          <a:prstGeom prst="line">
            <a:avLst/>
          </a:prstGeom>
        </p:spPr>
        <p:style>
          <a:lnRef idx="1">
            <a:schemeClr val="accent1"/>
          </a:lnRef>
          <a:fillRef idx="0">
            <a:schemeClr val="accent1"/>
          </a:fillRef>
          <a:effectRef idx="0">
            <a:schemeClr val="accent1"/>
          </a:effectRef>
          <a:fontRef idx="minor">
            <a:schemeClr val="tx1"/>
          </a:fontRef>
        </p:style>
      </p:cxnSp>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274483" y="297141"/>
            <a:ext cx="1384136" cy="739868"/>
          </a:xfrm>
        </p:spPr>
      </p:pic>
      <p:sp>
        <p:nvSpPr>
          <p:cNvPr id="149" name="Text Placeholder 148"/>
          <p:cNvSpPr>
            <a:spLocks noGrp="1"/>
          </p:cNvSpPr>
          <p:nvPr>
            <p:ph type="body" sz="quarter" idx="12"/>
          </p:nvPr>
        </p:nvSpPr>
        <p:spPr/>
        <p:txBody>
          <a:bodyPr/>
          <a:lstStyle/>
          <a:p>
            <a:r>
              <a:rPr lang="en-CA" dirty="0"/>
              <a:t>HS</a:t>
            </a:r>
          </a:p>
        </p:txBody>
      </p:sp>
      <p:sp>
        <p:nvSpPr>
          <p:cNvPr id="4" name="Title 3"/>
          <p:cNvSpPr>
            <a:spLocks noGrp="1"/>
          </p:cNvSpPr>
          <p:nvPr>
            <p:ph type="title"/>
          </p:nvPr>
        </p:nvSpPr>
        <p:spPr/>
        <p:txBody>
          <a:bodyPr/>
          <a:lstStyle/>
          <a:p>
            <a:r>
              <a:rPr lang="en-CA" dirty="0"/>
              <a:t>“TCP/IP Shunt” Library</a:t>
            </a:r>
          </a:p>
        </p:txBody>
      </p:sp>
      <p:sp>
        <p:nvSpPr>
          <p:cNvPr id="43" name="Rectangle 42"/>
          <p:cNvSpPr/>
          <p:nvPr/>
        </p:nvSpPr>
        <p:spPr>
          <a:xfrm>
            <a:off x="611843" y="1241757"/>
            <a:ext cx="11059308" cy="646331"/>
          </a:xfrm>
          <a:prstGeom prst="rect">
            <a:avLst/>
          </a:prstGeom>
        </p:spPr>
        <p:txBody>
          <a:bodyPr wrap="square">
            <a:spAutoFit/>
          </a:bodyPr>
          <a:lstStyle/>
          <a:p>
            <a:pPr marL="285750" indent="-285750">
              <a:buFont typeface="Arial" panose="020B0604020202020204" pitchFamily="34" charset="0"/>
              <a:buChar char="•"/>
            </a:pPr>
            <a:r>
              <a:rPr lang="en-CA" b="1" dirty="0"/>
              <a:t>The HS layer (dynamic data communication): </a:t>
            </a:r>
            <a:r>
              <a:rPr lang="en-CA" dirty="0"/>
              <a:t>transaction data structures + functions </a:t>
            </a:r>
            <a:r>
              <a:rPr lang="en-CA" dirty="0" smtClean="0"/>
              <a:t>for </a:t>
            </a:r>
            <a:r>
              <a:rPr lang="en-CA" dirty="0"/>
              <a:t>one-dimensional dynamic arrays</a:t>
            </a:r>
          </a:p>
        </p:txBody>
      </p:sp>
      <p:sp>
        <p:nvSpPr>
          <p:cNvPr id="59" name="TextBox 58"/>
          <p:cNvSpPr txBox="1"/>
          <p:nvPr/>
        </p:nvSpPr>
        <p:spPr>
          <a:xfrm>
            <a:off x="5446095" y="4996677"/>
            <a:ext cx="5186250" cy="214771"/>
          </a:xfrm>
          <a:prstGeom prst="rect">
            <a:avLst/>
          </a:prstGeom>
          <a:noFill/>
        </p:spPr>
        <p:txBody>
          <a:bodyPr wrap="none" rtlCol="0">
            <a:spAutoFit/>
          </a:bodyPr>
          <a:lstStyle/>
          <a:p>
            <a:r>
              <a:rPr lang="en-CA" sz="1600" b="1" dirty="0">
                <a:latin typeface="Cambria Math" panose="02040503050406030204" pitchFamily="18" charset="0"/>
                <a:ea typeface="Cambria Math" panose="02040503050406030204" pitchFamily="18" charset="0"/>
              </a:rPr>
              <a:t>{Dynamic Memory allocation is based on header receive context}</a:t>
            </a:r>
          </a:p>
        </p:txBody>
      </p:sp>
      <p:cxnSp>
        <p:nvCxnSpPr>
          <p:cNvPr id="82" name="Straight Connector 81"/>
          <p:cNvCxnSpPr>
            <a:endCxn id="102" idx="0"/>
          </p:cNvCxnSpPr>
          <p:nvPr/>
        </p:nvCxnSpPr>
        <p:spPr>
          <a:xfrm flipH="1">
            <a:off x="6412172" y="2143750"/>
            <a:ext cx="1" cy="2076276"/>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a:off x="2908931" y="2148095"/>
            <a:ext cx="4555" cy="3963774"/>
          </a:xfrm>
          <a:prstGeom prst="line">
            <a:avLst/>
          </a:prstGeom>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flipH="1">
            <a:off x="8841878" y="2114681"/>
            <a:ext cx="4550" cy="4021804"/>
          </a:xfrm>
          <a:prstGeom prst="line">
            <a:avLst/>
          </a:prstGeom>
        </p:spPr>
        <p:style>
          <a:lnRef idx="1">
            <a:schemeClr val="accent1"/>
          </a:lnRef>
          <a:fillRef idx="0">
            <a:schemeClr val="accent1"/>
          </a:fillRef>
          <a:effectRef idx="0">
            <a:schemeClr val="accent1"/>
          </a:effectRef>
          <a:fontRef idx="minor">
            <a:schemeClr val="tx1"/>
          </a:fontRef>
        </p:style>
      </p:cxnSp>
      <p:sp>
        <p:nvSpPr>
          <p:cNvPr id="87" name="Rectangle 86"/>
          <p:cNvSpPr/>
          <p:nvPr/>
        </p:nvSpPr>
        <p:spPr>
          <a:xfrm>
            <a:off x="3030193" y="4223167"/>
            <a:ext cx="2087592" cy="338554"/>
          </a:xfrm>
          <a:prstGeom prst="rect">
            <a:avLst/>
          </a:prstGeom>
        </p:spPr>
        <p:txBody>
          <a:bodyPr wrap="square">
            <a:spAutoFit/>
          </a:bodyPr>
          <a:lstStyle/>
          <a:p>
            <a:r>
              <a:rPr lang="en-CA" sz="1600" b="1" dirty="0">
                <a:solidFill>
                  <a:srgbClr val="000000"/>
                </a:solidFill>
                <a:latin typeface="Cambria Math" panose="02040503050406030204" pitchFamily="18" charset="0"/>
                <a:ea typeface="Cambria Math" panose="02040503050406030204" pitchFamily="18" charset="0"/>
              </a:rPr>
              <a:t>shunt_cs_send_header </a:t>
            </a:r>
            <a:endParaRPr lang="en-CA" sz="1600" dirty="0">
              <a:latin typeface="Cambria Math" panose="02040503050406030204" pitchFamily="18" charset="0"/>
              <a:ea typeface="Cambria Math" panose="02040503050406030204" pitchFamily="18" charset="0"/>
            </a:endParaRPr>
          </a:p>
        </p:txBody>
      </p:sp>
      <p:sp>
        <p:nvSpPr>
          <p:cNvPr id="88" name="Rectangle 87"/>
          <p:cNvSpPr/>
          <p:nvPr/>
        </p:nvSpPr>
        <p:spPr>
          <a:xfrm>
            <a:off x="6618725" y="4232728"/>
            <a:ext cx="2041136" cy="338554"/>
          </a:xfrm>
          <a:prstGeom prst="rect">
            <a:avLst/>
          </a:prstGeom>
        </p:spPr>
        <p:txBody>
          <a:bodyPr wrap="none">
            <a:spAutoFit/>
          </a:bodyPr>
          <a:lstStyle/>
          <a:p>
            <a:r>
              <a:rPr lang="en-CA" sz="1600" b="1" dirty="0">
                <a:latin typeface="Cambria Math" panose="02040503050406030204" pitchFamily="18" charset="0"/>
                <a:ea typeface="Cambria Math" panose="02040503050406030204" pitchFamily="18" charset="0"/>
              </a:rPr>
              <a:t>shunt_cs_recv_header</a:t>
            </a:r>
            <a:endParaRPr lang="en-CA" sz="1600" dirty="0">
              <a:latin typeface="Cambria Math" panose="02040503050406030204" pitchFamily="18" charset="0"/>
              <a:ea typeface="Cambria Math" panose="02040503050406030204" pitchFamily="18" charset="0"/>
            </a:endParaRPr>
          </a:p>
        </p:txBody>
      </p:sp>
      <p:sp>
        <p:nvSpPr>
          <p:cNvPr id="89" name="TextBox 88"/>
          <p:cNvSpPr txBox="1"/>
          <p:nvPr/>
        </p:nvSpPr>
        <p:spPr>
          <a:xfrm>
            <a:off x="5444653" y="1973359"/>
            <a:ext cx="731005" cy="214771"/>
          </a:xfrm>
          <a:prstGeom prst="rect">
            <a:avLst/>
          </a:prstGeom>
          <a:noFill/>
        </p:spPr>
        <p:txBody>
          <a:bodyPr wrap="none" rtlCol="0">
            <a:spAutoFit/>
          </a:bodyPr>
          <a:lstStyle/>
          <a:p>
            <a:r>
              <a:rPr lang="en-CA" sz="1600" dirty="0">
                <a:latin typeface="Cambria Math" panose="02040503050406030204" pitchFamily="18" charset="0"/>
                <a:ea typeface="Cambria Math" panose="02040503050406030204" pitchFamily="18" charset="0"/>
              </a:rPr>
              <a:t>TCP/IP</a:t>
            </a:r>
          </a:p>
        </p:txBody>
      </p:sp>
      <p:cxnSp>
        <p:nvCxnSpPr>
          <p:cNvPr id="92" name="Straight Connector 91"/>
          <p:cNvCxnSpPr/>
          <p:nvPr/>
        </p:nvCxnSpPr>
        <p:spPr>
          <a:xfrm flipV="1">
            <a:off x="715894" y="2354566"/>
            <a:ext cx="10630678" cy="8052"/>
          </a:xfrm>
          <a:prstGeom prst="line">
            <a:avLst/>
          </a:prstGeom>
        </p:spPr>
        <p:style>
          <a:lnRef idx="1">
            <a:schemeClr val="accent1"/>
          </a:lnRef>
          <a:fillRef idx="0">
            <a:schemeClr val="accent1"/>
          </a:fillRef>
          <a:effectRef idx="0">
            <a:schemeClr val="accent1"/>
          </a:effectRef>
          <a:fontRef idx="minor">
            <a:schemeClr val="tx1"/>
          </a:fontRef>
        </p:style>
      </p:cxnSp>
      <p:sp>
        <p:nvSpPr>
          <p:cNvPr id="93" name="TextBox 92"/>
          <p:cNvSpPr txBox="1"/>
          <p:nvPr/>
        </p:nvSpPr>
        <p:spPr>
          <a:xfrm>
            <a:off x="3260360" y="1989552"/>
            <a:ext cx="1324582" cy="214771"/>
          </a:xfrm>
          <a:prstGeom prst="rect">
            <a:avLst/>
          </a:prstGeom>
          <a:noFill/>
        </p:spPr>
        <p:txBody>
          <a:bodyPr wrap="square" rtlCol="0">
            <a:spAutoFit/>
          </a:bodyPr>
          <a:lstStyle/>
          <a:p>
            <a:r>
              <a:rPr lang="en-CA" sz="1600" dirty="0">
                <a:latin typeface="Cambria Math" panose="02040503050406030204" pitchFamily="18" charset="0"/>
                <a:ea typeface="Cambria Math" panose="02040503050406030204" pitchFamily="18" charset="0"/>
              </a:rPr>
              <a:t>C functions</a:t>
            </a:r>
          </a:p>
        </p:txBody>
      </p:sp>
      <p:sp>
        <p:nvSpPr>
          <p:cNvPr id="94" name="TextBox 93"/>
          <p:cNvSpPr txBox="1"/>
          <p:nvPr/>
        </p:nvSpPr>
        <p:spPr>
          <a:xfrm>
            <a:off x="807451" y="2041381"/>
            <a:ext cx="1853530" cy="338554"/>
          </a:xfrm>
          <a:prstGeom prst="rect">
            <a:avLst/>
          </a:prstGeom>
          <a:noFill/>
        </p:spPr>
        <p:txBody>
          <a:bodyPr wrap="square" rtlCol="0">
            <a:spAutoFit/>
          </a:bodyPr>
          <a:lstStyle/>
          <a:p>
            <a:r>
              <a:rPr lang="en-CA" sz="1600" dirty="0">
                <a:latin typeface="Cambria Math" panose="02040503050406030204" pitchFamily="18" charset="0"/>
                <a:ea typeface="Cambria Math" panose="02040503050406030204" pitchFamily="18" charset="0"/>
              </a:rPr>
              <a:t>SV/DPI functions</a:t>
            </a:r>
          </a:p>
        </p:txBody>
      </p:sp>
      <p:sp>
        <p:nvSpPr>
          <p:cNvPr id="95" name="TextBox 94"/>
          <p:cNvSpPr txBox="1"/>
          <p:nvPr/>
        </p:nvSpPr>
        <p:spPr>
          <a:xfrm>
            <a:off x="6995225" y="2001004"/>
            <a:ext cx="1034511" cy="214771"/>
          </a:xfrm>
          <a:prstGeom prst="rect">
            <a:avLst/>
          </a:prstGeom>
          <a:noFill/>
        </p:spPr>
        <p:txBody>
          <a:bodyPr wrap="none" rtlCol="0">
            <a:spAutoFit/>
          </a:bodyPr>
          <a:lstStyle/>
          <a:p>
            <a:r>
              <a:rPr lang="en-CA" sz="1600" dirty="0">
                <a:latin typeface="Cambria Math" panose="02040503050406030204" pitchFamily="18" charset="0"/>
                <a:ea typeface="Cambria Math" panose="02040503050406030204" pitchFamily="18" charset="0"/>
              </a:rPr>
              <a:t>C functions</a:t>
            </a:r>
          </a:p>
        </p:txBody>
      </p:sp>
      <p:sp>
        <p:nvSpPr>
          <p:cNvPr id="96" name="TextBox 95"/>
          <p:cNvSpPr txBox="1"/>
          <p:nvPr/>
        </p:nvSpPr>
        <p:spPr>
          <a:xfrm>
            <a:off x="9288727" y="2010857"/>
            <a:ext cx="1506175" cy="214771"/>
          </a:xfrm>
          <a:prstGeom prst="rect">
            <a:avLst/>
          </a:prstGeom>
          <a:noFill/>
        </p:spPr>
        <p:txBody>
          <a:bodyPr wrap="none" rtlCol="0">
            <a:spAutoFit/>
          </a:bodyPr>
          <a:lstStyle/>
          <a:p>
            <a:r>
              <a:rPr lang="en-CA" sz="1600" dirty="0">
                <a:latin typeface="Cambria Math" panose="02040503050406030204" pitchFamily="18" charset="0"/>
                <a:ea typeface="Cambria Math" panose="02040503050406030204" pitchFamily="18" charset="0"/>
              </a:rPr>
              <a:t>SV/DPI functions</a:t>
            </a:r>
          </a:p>
        </p:txBody>
      </p:sp>
      <p:sp>
        <p:nvSpPr>
          <p:cNvPr id="97" name="Rectangle 96"/>
          <p:cNvSpPr/>
          <p:nvPr/>
        </p:nvSpPr>
        <p:spPr>
          <a:xfrm>
            <a:off x="624691" y="4232728"/>
            <a:ext cx="2195544" cy="338554"/>
          </a:xfrm>
          <a:prstGeom prst="rect">
            <a:avLst/>
          </a:prstGeom>
        </p:spPr>
        <p:txBody>
          <a:bodyPr wrap="square">
            <a:spAutoFit/>
          </a:bodyPr>
          <a:lstStyle/>
          <a:p>
            <a:r>
              <a:rPr lang="en-CA" sz="1600" b="1" dirty="0">
                <a:latin typeface="Cambria Math" panose="02040503050406030204" pitchFamily="18" charset="0"/>
                <a:ea typeface="Cambria Math" panose="02040503050406030204" pitchFamily="18" charset="0"/>
              </a:rPr>
              <a:t>shunt_dpi_send_header</a:t>
            </a:r>
            <a:endParaRPr lang="en-CA" sz="1600" dirty="0">
              <a:latin typeface="Cambria Math" panose="02040503050406030204" pitchFamily="18" charset="0"/>
              <a:ea typeface="Cambria Math" panose="02040503050406030204" pitchFamily="18" charset="0"/>
            </a:endParaRPr>
          </a:p>
        </p:txBody>
      </p:sp>
      <p:sp>
        <p:nvSpPr>
          <p:cNvPr id="98" name="Rectangle 97"/>
          <p:cNvSpPr/>
          <p:nvPr/>
        </p:nvSpPr>
        <p:spPr>
          <a:xfrm>
            <a:off x="9037545" y="4226210"/>
            <a:ext cx="2146934" cy="338554"/>
          </a:xfrm>
          <a:prstGeom prst="rect">
            <a:avLst/>
          </a:prstGeom>
        </p:spPr>
        <p:txBody>
          <a:bodyPr wrap="none">
            <a:spAutoFit/>
          </a:bodyPr>
          <a:lstStyle/>
          <a:p>
            <a:r>
              <a:rPr lang="en-CA" sz="1600" b="1" dirty="0">
                <a:latin typeface="Cambria Math" panose="02040503050406030204" pitchFamily="18" charset="0"/>
                <a:ea typeface="Cambria Math" panose="02040503050406030204" pitchFamily="18" charset="0"/>
              </a:rPr>
              <a:t>shunt_dpi_recv_header</a:t>
            </a:r>
            <a:endParaRPr lang="en-CA" sz="1600" dirty="0">
              <a:latin typeface="Cambria Math" panose="02040503050406030204" pitchFamily="18" charset="0"/>
              <a:ea typeface="Cambria Math" panose="02040503050406030204" pitchFamily="18" charset="0"/>
            </a:endParaRPr>
          </a:p>
        </p:txBody>
      </p:sp>
      <p:sp>
        <p:nvSpPr>
          <p:cNvPr id="99" name="Rectangle 98"/>
          <p:cNvSpPr/>
          <p:nvPr/>
        </p:nvSpPr>
        <p:spPr>
          <a:xfrm>
            <a:off x="4793607" y="2368102"/>
            <a:ext cx="989656" cy="431137"/>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CA" sz="1600" dirty="0">
                <a:ln w="0"/>
                <a:solidFill>
                  <a:schemeClr val="tx1"/>
                </a:solidFill>
                <a:effectLst>
                  <a:outerShdw blurRad="38100" dist="19050" dir="2700000" algn="tl" rotWithShape="0">
                    <a:schemeClr val="dk1">
                      <a:alpha val="40000"/>
                    </a:schemeClr>
                  </a:outerShdw>
                </a:effectLst>
                <a:latin typeface="Cambria Math" panose="02040503050406030204" pitchFamily="18" charset="0"/>
                <a:ea typeface="Cambria Math" panose="02040503050406030204" pitchFamily="18" charset="0"/>
              </a:rPr>
              <a:t>Initiator</a:t>
            </a:r>
          </a:p>
        </p:txBody>
      </p:sp>
      <p:sp>
        <p:nvSpPr>
          <p:cNvPr id="100" name="Rectangle 99"/>
          <p:cNvSpPr/>
          <p:nvPr/>
        </p:nvSpPr>
        <p:spPr>
          <a:xfrm>
            <a:off x="5132802" y="3122373"/>
            <a:ext cx="328284" cy="464122"/>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dirty="0">
              <a:latin typeface="Cambria Math" panose="02040503050406030204" pitchFamily="18" charset="0"/>
              <a:ea typeface="Cambria Math" panose="02040503050406030204" pitchFamily="18" charset="0"/>
            </a:endParaRPr>
          </a:p>
        </p:txBody>
      </p:sp>
      <p:sp>
        <p:nvSpPr>
          <p:cNvPr id="101" name="Rectangle 100"/>
          <p:cNvSpPr/>
          <p:nvPr/>
        </p:nvSpPr>
        <p:spPr>
          <a:xfrm>
            <a:off x="6248030" y="3170884"/>
            <a:ext cx="328284" cy="464122"/>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dirty="0">
              <a:latin typeface="Cambria Math" panose="02040503050406030204" pitchFamily="18" charset="0"/>
              <a:ea typeface="Cambria Math" panose="02040503050406030204" pitchFamily="18" charset="0"/>
            </a:endParaRPr>
          </a:p>
        </p:txBody>
      </p:sp>
      <p:sp>
        <p:nvSpPr>
          <p:cNvPr id="102" name="Rectangle 101"/>
          <p:cNvSpPr/>
          <p:nvPr/>
        </p:nvSpPr>
        <p:spPr>
          <a:xfrm>
            <a:off x="6248030" y="4220026"/>
            <a:ext cx="328284" cy="464122"/>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dirty="0">
              <a:latin typeface="Cambria Math" panose="02040503050406030204" pitchFamily="18" charset="0"/>
              <a:ea typeface="Cambria Math" panose="02040503050406030204" pitchFamily="18" charset="0"/>
            </a:endParaRPr>
          </a:p>
        </p:txBody>
      </p:sp>
      <p:sp>
        <p:nvSpPr>
          <p:cNvPr id="103" name="Rectangle 102"/>
          <p:cNvSpPr/>
          <p:nvPr/>
        </p:nvSpPr>
        <p:spPr>
          <a:xfrm>
            <a:off x="5122182" y="4129982"/>
            <a:ext cx="328284" cy="464122"/>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dirty="0">
              <a:latin typeface="Cambria Math" panose="02040503050406030204" pitchFamily="18" charset="0"/>
              <a:ea typeface="Cambria Math" panose="02040503050406030204" pitchFamily="18" charset="0"/>
            </a:endParaRPr>
          </a:p>
        </p:txBody>
      </p:sp>
      <p:cxnSp>
        <p:nvCxnSpPr>
          <p:cNvPr id="104" name="Straight Arrow Connector 103"/>
          <p:cNvCxnSpPr>
            <a:stCxn id="100" idx="3"/>
            <a:endCxn id="101" idx="1"/>
          </p:cNvCxnSpPr>
          <p:nvPr/>
        </p:nvCxnSpPr>
        <p:spPr>
          <a:xfrm>
            <a:off x="5461086" y="3354434"/>
            <a:ext cx="786944" cy="48511"/>
          </a:xfrm>
          <a:prstGeom prst="straightConnector1">
            <a:avLst/>
          </a:prstGeom>
          <a:ln w="82550">
            <a:solidFill>
              <a:schemeClr val="accent1">
                <a:shade val="95000"/>
                <a:satMod val="105000"/>
                <a:alpha val="5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05" name="Straight Arrow Connector 104"/>
          <p:cNvCxnSpPr>
            <a:stCxn id="100" idx="2"/>
            <a:endCxn id="103" idx="0"/>
          </p:cNvCxnSpPr>
          <p:nvPr/>
        </p:nvCxnSpPr>
        <p:spPr>
          <a:xfrm flipH="1">
            <a:off x="5286324" y="3586495"/>
            <a:ext cx="10620" cy="543487"/>
          </a:xfrm>
          <a:prstGeom prst="straightConnector1">
            <a:avLst/>
          </a:prstGeom>
          <a:ln w="82550">
            <a:solidFill>
              <a:schemeClr val="accent1">
                <a:shade val="95000"/>
                <a:satMod val="105000"/>
                <a:alpha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6" name="Straight Arrow Connector 105"/>
          <p:cNvCxnSpPr>
            <a:stCxn id="103" idx="3"/>
            <a:endCxn id="102" idx="1"/>
          </p:cNvCxnSpPr>
          <p:nvPr/>
        </p:nvCxnSpPr>
        <p:spPr>
          <a:xfrm>
            <a:off x="5450466" y="4362043"/>
            <a:ext cx="797564" cy="90044"/>
          </a:xfrm>
          <a:prstGeom prst="straightConnector1">
            <a:avLst/>
          </a:prstGeom>
          <a:ln w="82550">
            <a:solidFill>
              <a:schemeClr val="accent1">
                <a:shade val="95000"/>
                <a:satMod val="105000"/>
                <a:alpha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8" name="Rectangle 107"/>
          <p:cNvSpPr/>
          <p:nvPr/>
        </p:nvSpPr>
        <p:spPr>
          <a:xfrm>
            <a:off x="5947405" y="2371158"/>
            <a:ext cx="901115" cy="431136"/>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CA" sz="1600" dirty="0">
                <a:ln w="0"/>
                <a:solidFill>
                  <a:schemeClr val="tx1"/>
                </a:solidFill>
                <a:effectLst>
                  <a:outerShdw blurRad="38100" dist="19050" dir="2700000" algn="tl" rotWithShape="0">
                    <a:schemeClr val="dk1">
                      <a:alpha val="40000"/>
                    </a:schemeClr>
                  </a:outerShdw>
                </a:effectLst>
                <a:latin typeface="Cambria Math" panose="02040503050406030204" pitchFamily="18" charset="0"/>
                <a:ea typeface="Cambria Math" panose="02040503050406030204" pitchFamily="18" charset="0"/>
              </a:rPr>
              <a:t>Target</a:t>
            </a:r>
          </a:p>
        </p:txBody>
      </p:sp>
      <p:sp>
        <p:nvSpPr>
          <p:cNvPr id="111" name="Rectangle 110"/>
          <p:cNvSpPr>
            <a:spLocks noChangeAspect="1"/>
          </p:cNvSpPr>
          <p:nvPr/>
        </p:nvSpPr>
        <p:spPr>
          <a:xfrm>
            <a:off x="586530" y="2994653"/>
            <a:ext cx="10760043" cy="888464"/>
          </a:xfrm>
          <a:prstGeom prst="rect">
            <a:avLst/>
          </a:prstGeom>
          <a:noFill/>
          <a:ln w="50800">
            <a:solidFill>
              <a:schemeClr val="accent1">
                <a:shade val="50000"/>
                <a:alpha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12" name="Rectangle 111"/>
          <p:cNvSpPr/>
          <p:nvPr/>
        </p:nvSpPr>
        <p:spPr>
          <a:xfrm>
            <a:off x="562214" y="4076636"/>
            <a:ext cx="10784358" cy="888464"/>
          </a:xfrm>
          <a:prstGeom prst="rect">
            <a:avLst/>
          </a:prstGeom>
          <a:noFill/>
          <a:ln w="50800">
            <a:solidFill>
              <a:schemeClr val="accent1">
                <a:shade val="50000"/>
                <a:alpha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13" name="TextBox 112"/>
          <p:cNvSpPr txBox="1"/>
          <p:nvPr/>
        </p:nvSpPr>
        <p:spPr>
          <a:xfrm>
            <a:off x="642451" y="3538977"/>
            <a:ext cx="4333370" cy="234296"/>
          </a:xfrm>
          <a:prstGeom prst="rect">
            <a:avLst/>
          </a:prstGeom>
          <a:noFill/>
        </p:spPr>
        <p:txBody>
          <a:bodyPr wrap="square" rtlCol="0">
            <a:spAutoFit/>
          </a:bodyPr>
          <a:lstStyle/>
          <a:p>
            <a:r>
              <a:rPr lang="en-CA" spc="300" dirty="0"/>
              <a:t>TCP/IP Socket initialization </a:t>
            </a:r>
          </a:p>
        </p:txBody>
      </p:sp>
      <p:sp>
        <p:nvSpPr>
          <p:cNvPr id="114" name="Rectangle 113"/>
          <p:cNvSpPr/>
          <p:nvPr/>
        </p:nvSpPr>
        <p:spPr>
          <a:xfrm>
            <a:off x="586530" y="4620960"/>
            <a:ext cx="3562816" cy="234296"/>
          </a:xfrm>
          <a:prstGeom prst="rect">
            <a:avLst/>
          </a:prstGeom>
        </p:spPr>
        <p:txBody>
          <a:bodyPr wrap="none">
            <a:spAutoFit/>
          </a:bodyPr>
          <a:lstStyle/>
          <a:p>
            <a:r>
              <a:rPr lang="en-CA" spc="300" dirty="0">
                <a:ea typeface="Cambria Math" panose="02040503050406030204" pitchFamily="18" charset="0"/>
              </a:rPr>
              <a:t>Transaction header transfer </a:t>
            </a:r>
          </a:p>
        </p:txBody>
      </p:sp>
      <p:sp>
        <p:nvSpPr>
          <p:cNvPr id="116" name="Rectangle 115"/>
          <p:cNvSpPr/>
          <p:nvPr/>
        </p:nvSpPr>
        <p:spPr>
          <a:xfrm>
            <a:off x="3129072" y="5614403"/>
            <a:ext cx="1889835" cy="214771"/>
          </a:xfrm>
          <a:prstGeom prst="rect">
            <a:avLst/>
          </a:prstGeom>
        </p:spPr>
        <p:txBody>
          <a:bodyPr wrap="square">
            <a:spAutoFit/>
          </a:bodyPr>
          <a:lstStyle/>
          <a:p>
            <a:r>
              <a:rPr lang="en-CA" sz="1600" b="1" dirty="0">
                <a:solidFill>
                  <a:srgbClr val="000000"/>
                </a:solidFill>
                <a:latin typeface="Cambria Math" panose="02040503050406030204" pitchFamily="18" charset="0"/>
                <a:ea typeface="Cambria Math" panose="02040503050406030204" pitchFamily="18" charset="0"/>
              </a:rPr>
              <a:t>shunt_api_send </a:t>
            </a:r>
            <a:endParaRPr lang="en-CA" sz="1600" dirty="0">
              <a:latin typeface="Cambria Math" panose="02040503050406030204" pitchFamily="18" charset="0"/>
              <a:ea typeface="Cambria Math" panose="02040503050406030204" pitchFamily="18" charset="0"/>
            </a:endParaRPr>
          </a:p>
        </p:txBody>
      </p:sp>
      <p:sp>
        <p:nvSpPr>
          <p:cNvPr id="117" name="Rectangle 116"/>
          <p:cNvSpPr/>
          <p:nvPr/>
        </p:nvSpPr>
        <p:spPr>
          <a:xfrm>
            <a:off x="7033342" y="5664888"/>
            <a:ext cx="1457643" cy="338554"/>
          </a:xfrm>
          <a:prstGeom prst="rect">
            <a:avLst/>
          </a:prstGeom>
        </p:spPr>
        <p:txBody>
          <a:bodyPr wrap="none">
            <a:spAutoFit/>
          </a:bodyPr>
          <a:lstStyle/>
          <a:p>
            <a:r>
              <a:rPr lang="en-CA" sz="1600" b="1" dirty="0">
                <a:latin typeface="Cambria Math" panose="02040503050406030204" pitchFamily="18" charset="0"/>
                <a:ea typeface="Cambria Math" panose="02040503050406030204" pitchFamily="18" charset="0"/>
              </a:rPr>
              <a:t>shunt_api_recv</a:t>
            </a:r>
            <a:endParaRPr lang="en-CA" sz="1600" dirty="0">
              <a:latin typeface="Cambria Math" panose="02040503050406030204" pitchFamily="18" charset="0"/>
              <a:ea typeface="Cambria Math" panose="02040503050406030204" pitchFamily="18" charset="0"/>
            </a:endParaRPr>
          </a:p>
        </p:txBody>
      </p:sp>
      <p:sp>
        <p:nvSpPr>
          <p:cNvPr id="118" name="Rectangle 117"/>
          <p:cNvSpPr/>
          <p:nvPr/>
        </p:nvSpPr>
        <p:spPr>
          <a:xfrm>
            <a:off x="599877" y="5640432"/>
            <a:ext cx="2335428" cy="338554"/>
          </a:xfrm>
          <a:prstGeom prst="rect">
            <a:avLst/>
          </a:prstGeom>
        </p:spPr>
        <p:txBody>
          <a:bodyPr wrap="square">
            <a:spAutoFit/>
          </a:bodyPr>
          <a:lstStyle/>
          <a:p>
            <a:r>
              <a:rPr lang="en-CA" sz="1600" b="1" dirty="0">
                <a:latin typeface="Cambria Math" panose="02040503050406030204" pitchFamily="18" charset="0"/>
                <a:ea typeface="Cambria Math" panose="02040503050406030204" pitchFamily="18" charset="0"/>
              </a:rPr>
              <a:t>shunt_dpi_hs_send_byt</a:t>
            </a:r>
            <a:r>
              <a:rPr lang="en-CA" sz="1600" b="1" dirty="0"/>
              <a:t>e</a:t>
            </a:r>
            <a:endParaRPr lang="en-CA" sz="1600" dirty="0">
              <a:latin typeface="Cambria Math" panose="02040503050406030204" pitchFamily="18" charset="0"/>
              <a:ea typeface="Cambria Math" panose="02040503050406030204" pitchFamily="18" charset="0"/>
            </a:endParaRPr>
          </a:p>
        </p:txBody>
      </p:sp>
      <p:sp>
        <p:nvSpPr>
          <p:cNvPr id="119" name="Rectangle 118"/>
          <p:cNvSpPr/>
          <p:nvPr/>
        </p:nvSpPr>
        <p:spPr>
          <a:xfrm>
            <a:off x="9100868" y="5662816"/>
            <a:ext cx="2211246" cy="338554"/>
          </a:xfrm>
          <a:prstGeom prst="rect">
            <a:avLst/>
          </a:prstGeom>
        </p:spPr>
        <p:txBody>
          <a:bodyPr wrap="none">
            <a:spAutoFit/>
          </a:bodyPr>
          <a:lstStyle/>
          <a:p>
            <a:r>
              <a:rPr lang="en-CA" sz="1600" b="1" dirty="0">
                <a:latin typeface="Cambria Math" panose="02040503050406030204" pitchFamily="18" charset="0"/>
                <a:ea typeface="Cambria Math" panose="02040503050406030204" pitchFamily="18" charset="0"/>
              </a:rPr>
              <a:t>shunt_dpi_hs_recv_byt</a:t>
            </a:r>
            <a:r>
              <a:rPr lang="en-CA" sz="1600" b="1" dirty="0"/>
              <a:t>e</a:t>
            </a:r>
            <a:endParaRPr lang="en-CA" sz="1600" dirty="0">
              <a:latin typeface="Cambria Math" panose="02040503050406030204" pitchFamily="18" charset="0"/>
              <a:ea typeface="Cambria Math" panose="02040503050406030204" pitchFamily="18" charset="0"/>
            </a:endParaRPr>
          </a:p>
        </p:txBody>
      </p:sp>
      <p:sp>
        <p:nvSpPr>
          <p:cNvPr id="120" name="Rectangle 119"/>
          <p:cNvSpPr/>
          <p:nvPr/>
        </p:nvSpPr>
        <p:spPr>
          <a:xfrm>
            <a:off x="6248030" y="5613684"/>
            <a:ext cx="328284" cy="464122"/>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dirty="0">
              <a:latin typeface="Cambria Math" panose="02040503050406030204" pitchFamily="18" charset="0"/>
              <a:ea typeface="Cambria Math" panose="02040503050406030204" pitchFamily="18" charset="0"/>
            </a:endParaRPr>
          </a:p>
        </p:txBody>
      </p:sp>
      <p:sp>
        <p:nvSpPr>
          <p:cNvPr id="121" name="Rectangle 120"/>
          <p:cNvSpPr/>
          <p:nvPr/>
        </p:nvSpPr>
        <p:spPr>
          <a:xfrm>
            <a:off x="5132802" y="5537248"/>
            <a:ext cx="328284" cy="464122"/>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dirty="0">
              <a:latin typeface="Cambria Math" panose="02040503050406030204" pitchFamily="18" charset="0"/>
              <a:ea typeface="Cambria Math" panose="02040503050406030204" pitchFamily="18" charset="0"/>
            </a:endParaRPr>
          </a:p>
        </p:txBody>
      </p:sp>
      <p:cxnSp>
        <p:nvCxnSpPr>
          <p:cNvPr id="122" name="Straight Arrow Connector 121"/>
          <p:cNvCxnSpPr>
            <a:stCxn id="121" idx="3"/>
            <a:endCxn id="120" idx="1"/>
          </p:cNvCxnSpPr>
          <p:nvPr/>
        </p:nvCxnSpPr>
        <p:spPr>
          <a:xfrm>
            <a:off x="5461086" y="5769309"/>
            <a:ext cx="786944" cy="76436"/>
          </a:xfrm>
          <a:prstGeom prst="straightConnector1">
            <a:avLst/>
          </a:prstGeom>
          <a:ln w="82550">
            <a:solidFill>
              <a:schemeClr val="accent1">
                <a:shade val="95000"/>
                <a:satMod val="105000"/>
                <a:alpha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25" name="Rectangle 124"/>
          <p:cNvSpPr/>
          <p:nvPr/>
        </p:nvSpPr>
        <p:spPr>
          <a:xfrm>
            <a:off x="586530" y="5455241"/>
            <a:ext cx="10784358" cy="888464"/>
          </a:xfrm>
          <a:prstGeom prst="rect">
            <a:avLst/>
          </a:prstGeom>
          <a:noFill/>
          <a:ln w="50800">
            <a:solidFill>
              <a:schemeClr val="accent1">
                <a:shade val="50000"/>
                <a:alpha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26" name="Rectangle 125"/>
          <p:cNvSpPr/>
          <p:nvPr/>
        </p:nvSpPr>
        <p:spPr>
          <a:xfrm>
            <a:off x="599877" y="6000253"/>
            <a:ext cx="4924684" cy="234296"/>
          </a:xfrm>
          <a:prstGeom prst="rect">
            <a:avLst/>
          </a:prstGeom>
        </p:spPr>
        <p:txBody>
          <a:bodyPr wrap="none">
            <a:spAutoFit/>
          </a:bodyPr>
          <a:lstStyle/>
          <a:p>
            <a:r>
              <a:rPr lang="en-CA" spc="300" dirty="0">
                <a:ea typeface="Cambria Math" panose="02040503050406030204" pitchFamily="18" charset="0"/>
              </a:rPr>
              <a:t>Dynamic array of bytes transfer transfer </a:t>
            </a:r>
          </a:p>
        </p:txBody>
      </p:sp>
      <p:cxnSp>
        <p:nvCxnSpPr>
          <p:cNvPr id="127" name="Straight Arrow Connector 126"/>
          <p:cNvCxnSpPr>
            <a:stCxn id="103" idx="2"/>
            <a:endCxn id="121" idx="0"/>
          </p:cNvCxnSpPr>
          <p:nvPr/>
        </p:nvCxnSpPr>
        <p:spPr>
          <a:xfrm>
            <a:off x="5286324" y="4594104"/>
            <a:ext cx="10620" cy="943144"/>
          </a:xfrm>
          <a:prstGeom prst="straightConnector1">
            <a:avLst/>
          </a:prstGeom>
          <a:ln w="82550">
            <a:solidFill>
              <a:schemeClr val="accent1">
                <a:shade val="95000"/>
                <a:satMod val="105000"/>
                <a:alpha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8" name="Straight Arrow Connector 127"/>
          <p:cNvCxnSpPr>
            <a:stCxn id="102" idx="2"/>
            <a:endCxn id="120" idx="0"/>
          </p:cNvCxnSpPr>
          <p:nvPr/>
        </p:nvCxnSpPr>
        <p:spPr>
          <a:xfrm>
            <a:off x="6412172" y="4684148"/>
            <a:ext cx="0" cy="929536"/>
          </a:xfrm>
          <a:prstGeom prst="straightConnector1">
            <a:avLst/>
          </a:prstGeom>
          <a:ln w="82550">
            <a:solidFill>
              <a:schemeClr val="accent1">
                <a:shade val="95000"/>
                <a:satMod val="105000"/>
                <a:alpha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a:off x="2756287" y="4405146"/>
            <a:ext cx="358036" cy="0"/>
          </a:xfrm>
          <a:prstGeom prst="straightConnector1">
            <a:avLst/>
          </a:prstGeom>
          <a:ln w="41275">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8679509" y="4427242"/>
            <a:ext cx="358036" cy="0"/>
          </a:xfrm>
          <a:prstGeom prst="straightConnector1">
            <a:avLst/>
          </a:prstGeom>
          <a:ln w="41275">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p:cNvCxnSpPr/>
          <p:nvPr/>
        </p:nvCxnSpPr>
        <p:spPr>
          <a:xfrm>
            <a:off x="2809136" y="5807527"/>
            <a:ext cx="358036" cy="0"/>
          </a:xfrm>
          <a:prstGeom prst="straightConnector1">
            <a:avLst/>
          </a:prstGeom>
          <a:ln w="41275">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p:cNvCxnSpPr/>
          <p:nvPr/>
        </p:nvCxnSpPr>
        <p:spPr>
          <a:xfrm>
            <a:off x="8679509" y="5845745"/>
            <a:ext cx="358036" cy="0"/>
          </a:xfrm>
          <a:prstGeom prst="straightConnector1">
            <a:avLst/>
          </a:prstGeom>
          <a:ln w="41275">
            <a:prstDash val="sys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4253823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CA" dirty="0"/>
              <a:t>User Application Example</a:t>
            </a:r>
          </a:p>
        </p:txBody>
      </p:sp>
      <p:pic>
        <p:nvPicPr>
          <p:cNvPr id="5" name="Content Placeholder 4"/>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6094986" y="274665"/>
            <a:ext cx="1384136" cy="739868"/>
          </a:xfrm>
        </p:spPr>
      </p:pic>
      <p:sp>
        <p:nvSpPr>
          <p:cNvPr id="3" name="Text Placeholder 2"/>
          <p:cNvSpPr>
            <a:spLocks noGrp="1"/>
          </p:cNvSpPr>
          <p:nvPr>
            <p:ph type="body" sz="quarter" idx="12"/>
          </p:nvPr>
        </p:nvSpPr>
        <p:spPr/>
        <p:txBody>
          <a:bodyPr/>
          <a:lstStyle/>
          <a:p>
            <a:r>
              <a:rPr lang="en-CA" dirty="0"/>
              <a:t>Definition (System) </a:t>
            </a:r>
          </a:p>
        </p:txBody>
      </p:sp>
      <p:sp>
        <p:nvSpPr>
          <p:cNvPr id="77" name="Rectangle 76"/>
          <p:cNvSpPr/>
          <p:nvPr/>
        </p:nvSpPr>
        <p:spPr>
          <a:xfrm>
            <a:off x="5081544" y="5166370"/>
            <a:ext cx="2497805" cy="338554"/>
          </a:xfrm>
          <a:prstGeom prst="rect">
            <a:avLst/>
          </a:prstGeom>
        </p:spPr>
        <p:txBody>
          <a:bodyPr wrap="square">
            <a:spAutoFit/>
          </a:bodyPr>
          <a:lstStyle/>
          <a:p>
            <a:r>
              <a:rPr lang="en-CA" sz="1600" b="1" dirty="0">
                <a:solidFill>
                  <a:prstClr val="black"/>
                </a:solidFill>
                <a:latin typeface="Trebuchet MS" panose="020B0603020202020204" pitchFamily="34" charset="0"/>
              </a:rPr>
              <a:t>READ ACK or READ DATA</a:t>
            </a:r>
          </a:p>
        </p:txBody>
      </p:sp>
      <p:grpSp>
        <p:nvGrpSpPr>
          <p:cNvPr id="9" name="Group 8"/>
          <p:cNvGrpSpPr/>
          <p:nvPr/>
        </p:nvGrpSpPr>
        <p:grpSpPr>
          <a:xfrm>
            <a:off x="572519" y="1711607"/>
            <a:ext cx="5931349" cy="4475529"/>
            <a:chOff x="572519" y="1711607"/>
            <a:chExt cx="5931349" cy="4475529"/>
          </a:xfrm>
        </p:grpSpPr>
        <p:sp>
          <p:nvSpPr>
            <p:cNvPr id="41" name="Rectangle 40"/>
            <p:cNvSpPr/>
            <p:nvPr/>
          </p:nvSpPr>
          <p:spPr>
            <a:xfrm>
              <a:off x="572519" y="2472031"/>
              <a:ext cx="3518916" cy="338554"/>
            </a:xfrm>
            <a:prstGeom prst="rect">
              <a:avLst/>
            </a:prstGeom>
          </p:spPr>
          <p:txBody>
            <a:bodyPr wrap="square">
              <a:spAutoFit/>
            </a:bodyPr>
            <a:lstStyle/>
            <a:p>
              <a:r>
                <a:rPr lang="en-CA" sz="1600" b="1" dirty="0">
                  <a:solidFill>
                    <a:prstClr val="black"/>
                  </a:solidFill>
                  <a:latin typeface="Trebuchet MS" panose="020B0603020202020204" pitchFamily="34" charset="0"/>
                </a:rPr>
                <a:t>WRITE REQ/ADDR and WRITE  DATA</a:t>
              </a:r>
            </a:p>
          </p:txBody>
        </p:sp>
        <p:cxnSp>
          <p:nvCxnSpPr>
            <p:cNvPr id="43" name="Straight Connector 42"/>
            <p:cNvCxnSpPr/>
            <p:nvPr/>
          </p:nvCxnSpPr>
          <p:spPr>
            <a:xfrm>
              <a:off x="3423425" y="1715533"/>
              <a:ext cx="12332" cy="4471603"/>
            </a:xfrm>
            <a:prstGeom prst="line">
              <a:avLst/>
            </a:prstGeom>
            <a:ln w="41275">
              <a:solidFill>
                <a:schemeClr val="accent1">
                  <a:alpha val="5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flipH="1">
              <a:off x="5007633" y="1711607"/>
              <a:ext cx="33700" cy="4475529"/>
            </a:xfrm>
            <a:prstGeom prst="line">
              <a:avLst/>
            </a:prstGeom>
            <a:ln w="41275">
              <a:solidFill>
                <a:schemeClr val="accent1">
                  <a:alpha val="5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a:stCxn id="53" idx="3"/>
              <a:endCxn id="48" idx="1"/>
            </p:cNvCxnSpPr>
            <p:nvPr/>
          </p:nvCxnSpPr>
          <p:spPr>
            <a:xfrm>
              <a:off x="3545098" y="2922160"/>
              <a:ext cx="1356784" cy="359983"/>
            </a:xfrm>
            <a:prstGeom prst="straightConnector1">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8" name="Rectangle 47"/>
            <p:cNvSpPr/>
            <p:nvPr/>
          </p:nvSpPr>
          <p:spPr>
            <a:xfrm>
              <a:off x="4901883" y="3138859"/>
              <a:ext cx="230301" cy="286567"/>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b="1" dirty="0">
                <a:solidFill>
                  <a:prstClr val="black"/>
                </a:solidFill>
                <a:latin typeface="Trebuchet MS" panose="020B0603020202020204" pitchFamily="34" charset="0"/>
              </a:endParaRPr>
            </a:p>
          </p:txBody>
        </p:sp>
        <p:sp>
          <p:nvSpPr>
            <p:cNvPr id="51" name="Rectangle 50"/>
            <p:cNvSpPr/>
            <p:nvPr/>
          </p:nvSpPr>
          <p:spPr>
            <a:xfrm>
              <a:off x="4555055" y="1760316"/>
              <a:ext cx="922647" cy="434211"/>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CA" sz="1600" b="1" dirty="0">
                  <a:ln w="0"/>
                  <a:solidFill>
                    <a:prstClr val="black"/>
                  </a:solidFill>
                  <a:effectLst>
                    <a:outerShdw blurRad="38100" dist="19050" dir="2700000" algn="tl" rotWithShape="0">
                      <a:prstClr val="black">
                        <a:alpha val="40000"/>
                      </a:prstClr>
                    </a:outerShdw>
                  </a:effectLst>
                  <a:latin typeface="Trebuchet MS" panose="020B0603020202020204" pitchFamily="34" charset="0"/>
                </a:rPr>
                <a:t>Target</a:t>
              </a:r>
            </a:p>
          </p:txBody>
        </p:sp>
        <p:sp>
          <p:nvSpPr>
            <p:cNvPr id="52" name="Rectangle 51"/>
            <p:cNvSpPr/>
            <p:nvPr/>
          </p:nvSpPr>
          <p:spPr>
            <a:xfrm>
              <a:off x="5246968" y="3154455"/>
              <a:ext cx="1256899" cy="338554"/>
            </a:xfrm>
            <a:prstGeom prst="rect">
              <a:avLst/>
            </a:prstGeom>
          </p:spPr>
          <p:txBody>
            <a:bodyPr wrap="square">
              <a:spAutoFit/>
            </a:bodyPr>
            <a:lstStyle/>
            <a:p>
              <a:r>
                <a:rPr lang="en-CA" sz="1600" b="1" dirty="0">
                  <a:solidFill>
                    <a:prstClr val="black"/>
                  </a:solidFill>
                  <a:latin typeface="Trebuchet MS" panose="020B0603020202020204" pitchFamily="34" charset="0"/>
                </a:rPr>
                <a:t>WRITE ACK</a:t>
              </a:r>
            </a:p>
          </p:txBody>
        </p:sp>
        <p:sp>
          <p:nvSpPr>
            <p:cNvPr id="53" name="Rectangle 52"/>
            <p:cNvSpPr/>
            <p:nvPr/>
          </p:nvSpPr>
          <p:spPr>
            <a:xfrm>
              <a:off x="3314798" y="2778875"/>
              <a:ext cx="230301" cy="286567"/>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b="1" dirty="0">
                <a:solidFill>
                  <a:prstClr val="black"/>
                </a:solidFill>
                <a:latin typeface="Trebuchet MS" panose="020B0603020202020204" pitchFamily="34" charset="0"/>
              </a:endParaRPr>
            </a:p>
          </p:txBody>
        </p:sp>
        <p:cxnSp>
          <p:nvCxnSpPr>
            <p:cNvPr id="56" name="Straight Arrow Connector 55"/>
            <p:cNvCxnSpPr>
              <a:stCxn id="53" idx="2"/>
              <a:endCxn id="57" idx="0"/>
            </p:cNvCxnSpPr>
            <p:nvPr/>
          </p:nvCxnSpPr>
          <p:spPr>
            <a:xfrm flipH="1">
              <a:off x="3427667" y="3065444"/>
              <a:ext cx="2281" cy="459799"/>
            </a:xfrm>
            <a:prstGeom prst="straightConnector1">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57" name="Rectangle 56"/>
            <p:cNvSpPr/>
            <p:nvPr/>
          </p:nvSpPr>
          <p:spPr>
            <a:xfrm>
              <a:off x="3312517" y="3525244"/>
              <a:ext cx="230301" cy="286567"/>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b="1" dirty="0">
                <a:solidFill>
                  <a:prstClr val="black"/>
                </a:solidFill>
                <a:latin typeface="Trebuchet MS" panose="020B0603020202020204" pitchFamily="34" charset="0"/>
              </a:endParaRPr>
            </a:p>
          </p:txBody>
        </p:sp>
        <p:cxnSp>
          <p:nvCxnSpPr>
            <p:cNvPr id="58" name="Straight Arrow Connector 57"/>
            <p:cNvCxnSpPr>
              <a:stCxn id="48" idx="1"/>
              <a:endCxn id="57" idx="3"/>
            </p:cNvCxnSpPr>
            <p:nvPr/>
          </p:nvCxnSpPr>
          <p:spPr>
            <a:xfrm flipH="1">
              <a:off x="3542817" y="3282143"/>
              <a:ext cx="1359066" cy="386384"/>
            </a:xfrm>
            <a:prstGeom prst="straightConnector1">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137"/>
            <p:cNvCxnSpPr>
              <a:stCxn id="57" idx="1"/>
              <a:endCxn id="53" idx="1"/>
            </p:cNvCxnSpPr>
            <p:nvPr/>
          </p:nvCxnSpPr>
          <p:spPr>
            <a:xfrm rot="10800000" flipH="1">
              <a:off x="3312517" y="2922160"/>
              <a:ext cx="2281" cy="746368"/>
            </a:xfrm>
            <a:prstGeom prst="bentConnector3">
              <a:avLst>
                <a:gd name="adj1" fmla="val -6357063"/>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60" name="Rectangle 59"/>
            <p:cNvSpPr/>
            <p:nvPr/>
          </p:nvSpPr>
          <p:spPr>
            <a:xfrm>
              <a:off x="1204903" y="3150676"/>
              <a:ext cx="1928897" cy="338554"/>
            </a:xfrm>
            <a:prstGeom prst="rect">
              <a:avLst/>
            </a:prstGeom>
          </p:spPr>
          <p:txBody>
            <a:bodyPr wrap="square">
              <a:spAutoFit/>
            </a:bodyPr>
            <a:lstStyle/>
            <a:p>
              <a:r>
                <a:rPr lang="en-CA" sz="1600" b="1" dirty="0">
                  <a:solidFill>
                    <a:prstClr val="black"/>
                  </a:solidFill>
                  <a:latin typeface="Trebuchet MS" panose="020B0603020202020204" pitchFamily="34" charset="0"/>
                </a:rPr>
                <a:t>ACK_NOT_READY</a:t>
              </a:r>
            </a:p>
          </p:txBody>
        </p:sp>
        <p:sp>
          <p:nvSpPr>
            <p:cNvPr id="61" name="TextBox 60"/>
            <p:cNvSpPr txBox="1"/>
            <p:nvPr/>
          </p:nvSpPr>
          <p:spPr>
            <a:xfrm>
              <a:off x="668439" y="3775274"/>
              <a:ext cx="1663538" cy="338554"/>
            </a:xfrm>
            <a:prstGeom prst="rect">
              <a:avLst/>
            </a:prstGeom>
            <a:noFill/>
          </p:spPr>
          <p:txBody>
            <a:bodyPr wrap="square" rtlCol="0">
              <a:spAutoFit/>
            </a:bodyPr>
            <a:lstStyle/>
            <a:p>
              <a:r>
                <a:rPr lang="en-CA" sz="1600" b="1" spc="300" dirty="0">
                  <a:solidFill>
                    <a:prstClr val="black"/>
                  </a:solidFill>
                  <a:latin typeface="Trebuchet MS" panose="020B0603020202020204" pitchFamily="34" charset="0"/>
                </a:rPr>
                <a:t>Write Data </a:t>
              </a:r>
            </a:p>
          </p:txBody>
        </p:sp>
        <p:sp>
          <p:nvSpPr>
            <p:cNvPr id="63" name="Rectangle 62"/>
            <p:cNvSpPr/>
            <p:nvPr/>
          </p:nvSpPr>
          <p:spPr>
            <a:xfrm>
              <a:off x="633848" y="2435901"/>
              <a:ext cx="5870019" cy="1687904"/>
            </a:xfrm>
            <a:prstGeom prst="rect">
              <a:avLst/>
            </a:prstGeom>
            <a:noFill/>
            <a:ln w="50800">
              <a:solidFill>
                <a:schemeClr val="accent1">
                  <a:shade val="50000"/>
                  <a:alpha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600" b="1" dirty="0">
                <a:solidFill>
                  <a:prstClr val="white"/>
                </a:solidFill>
                <a:latin typeface="Trebuchet MS" panose="020B0603020202020204" pitchFamily="34" charset="0"/>
              </a:endParaRPr>
            </a:p>
          </p:txBody>
        </p:sp>
        <p:cxnSp>
          <p:nvCxnSpPr>
            <p:cNvPr id="64" name="Straight Arrow Connector 63"/>
            <p:cNvCxnSpPr/>
            <p:nvPr/>
          </p:nvCxnSpPr>
          <p:spPr>
            <a:xfrm>
              <a:off x="3421724" y="4131885"/>
              <a:ext cx="15063" cy="700842"/>
            </a:xfrm>
            <a:prstGeom prst="straightConnector1">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65" name="Rectangle 64"/>
            <p:cNvSpPr/>
            <p:nvPr/>
          </p:nvSpPr>
          <p:spPr>
            <a:xfrm>
              <a:off x="2283287" y="4207277"/>
              <a:ext cx="1134160" cy="338554"/>
            </a:xfrm>
            <a:prstGeom prst="rect">
              <a:avLst/>
            </a:prstGeom>
          </p:spPr>
          <p:txBody>
            <a:bodyPr wrap="square">
              <a:spAutoFit/>
            </a:bodyPr>
            <a:lstStyle/>
            <a:p>
              <a:r>
                <a:rPr lang="en-CA" sz="1600" b="1" dirty="0">
                  <a:solidFill>
                    <a:prstClr val="black"/>
                  </a:solidFill>
                  <a:latin typeface="Trebuchet MS" panose="020B0603020202020204" pitchFamily="34" charset="0"/>
                </a:rPr>
                <a:t>ACK_OK</a:t>
              </a:r>
            </a:p>
          </p:txBody>
        </p:sp>
        <p:cxnSp>
          <p:nvCxnSpPr>
            <p:cNvPr id="67" name="Straight Arrow Connector 66"/>
            <p:cNvCxnSpPr>
              <a:stCxn id="69" idx="3"/>
              <a:endCxn id="68" idx="1"/>
            </p:cNvCxnSpPr>
            <p:nvPr/>
          </p:nvCxnSpPr>
          <p:spPr>
            <a:xfrm>
              <a:off x="3544444" y="4949671"/>
              <a:ext cx="1356784" cy="359983"/>
            </a:xfrm>
            <a:prstGeom prst="straightConnector1">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68" name="Rectangle 67"/>
            <p:cNvSpPr/>
            <p:nvPr/>
          </p:nvSpPr>
          <p:spPr>
            <a:xfrm>
              <a:off x="4901229" y="5166370"/>
              <a:ext cx="230301" cy="286567"/>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b="1" dirty="0">
                <a:solidFill>
                  <a:prstClr val="black"/>
                </a:solidFill>
                <a:latin typeface="Trebuchet MS" panose="020B0603020202020204" pitchFamily="34" charset="0"/>
              </a:endParaRPr>
            </a:p>
          </p:txBody>
        </p:sp>
        <p:sp>
          <p:nvSpPr>
            <p:cNvPr id="69" name="Rectangle 68"/>
            <p:cNvSpPr/>
            <p:nvPr/>
          </p:nvSpPr>
          <p:spPr>
            <a:xfrm>
              <a:off x="3314143" y="4806388"/>
              <a:ext cx="230301" cy="286567"/>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b="1" dirty="0">
                <a:solidFill>
                  <a:prstClr val="black"/>
                </a:solidFill>
                <a:latin typeface="Trebuchet MS" panose="020B0603020202020204" pitchFamily="34" charset="0"/>
              </a:endParaRPr>
            </a:p>
          </p:txBody>
        </p:sp>
        <p:cxnSp>
          <p:nvCxnSpPr>
            <p:cNvPr id="70" name="Straight Arrow Connector 69"/>
            <p:cNvCxnSpPr>
              <a:stCxn id="69" idx="2"/>
              <a:endCxn id="71" idx="0"/>
            </p:cNvCxnSpPr>
            <p:nvPr/>
          </p:nvCxnSpPr>
          <p:spPr>
            <a:xfrm flipH="1">
              <a:off x="3427012" y="5092955"/>
              <a:ext cx="2281" cy="459799"/>
            </a:xfrm>
            <a:prstGeom prst="straightConnector1">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71" name="Rectangle 70"/>
            <p:cNvSpPr/>
            <p:nvPr/>
          </p:nvSpPr>
          <p:spPr>
            <a:xfrm>
              <a:off x="3311861" y="5552754"/>
              <a:ext cx="230301" cy="286567"/>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b="1" dirty="0">
                <a:solidFill>
                  <a:prstClr val="black"/>
                </a:solidFill>
                <a:latin typeface="Trebuchet MS" panose="020B0603020202020204" pitchFamily="34" charset="0"/>
              </a:endParaRPr>
            </a:p>
          </p:txBody>
        </p:sp>
        <p:cxnSp>
          <p:nvCxnSpPr>
            <p:cNvPr id="72" name="Straight Arrow Connector 71"/>
            <p:cNvCxnSpPr>
              <a:stCxn id="68" idx="1"/>
              <a:endCxn id="71" idx="3"/>
            </p:cNvCxnSpPr>
            <p:nvPr/>
          </p:nvCxnSpPr>
          <p:spPr>
            <a:xfrm flipH="1">
              <a:off x="3542162" y="5309654"/>
              <a:ext cx="1359066" cy="386384"/>
            </a:xfrm>
            <a:prstGeom prst="straightConnector1">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3" name="Straight Arrow Connector 137"/>
            <p:cNvCxnSpPr>
              <a:stCxn id="71" idx="1"/>
              <a:endCxn id="69" idx="1"/>
            </p:cNvCxnSpPr>
            <p:nvPr/>
          </p:nvCxnSpPr>
          <p:spPr>
            <a:xfrm rot="10800000" flipH="1">
              <a:off x="3311861" y="4949672"/>
              <a:ext cx="2281" cy="746368"/>
            </a:xfrm>
            <a:prstGeom prst="bentConnector3">
              <a:avLst>
                <a:gd name="adj1" fmla="val -6357063"/>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74" name="Rectangle 73"/>
            <p:cNvSpPr/>
            <p:nvPr/>
          </p:nvSpPr>
          <p:spPr>
            <a:xfrm>
              <a:off x="1336451" y="5140376"/>
              <a:ext cx="2037685" cy="338554"/>
            </a:xfrm>
            <a:prstGeom prst="rect">
              <a:avLst/>
            </a:prstGeom>
          </p:spPr>
          <p:txBody>
            <a:bodyPr wrap="square">
              <a:spAutoFit/>
            </a:bodyPr>
            <a:lstStyle/>
            <a:p>
              <a:r>
                <a:rPr lang="en-CA" sz="1600" b="1" dirty="0">
                  <a:solidFill>
                    <a:prstClr val="black"/>
                  </a:solidFill>
                  <a:latin typeface="Trebuchet MS" panose="020B0603020202020204" pitchFamily="34" charset="0"/>
                </a:rPr>
                <a:t>ACK_NOT_ READY</a:t>
              </a:r>
            </a:p>
          </p:txBody>
        </p:sp>
        <p:sp>
          <p:nvSpPr>
            <p:cNvPr id="75" name="TextBox 74"/>
            <p:cNvSpPr txBox="1"/>
            <p:nvPr/>
          </p:nvSpPr>
          <p:spPr>
            <a:xfrm>
              <a:off x="674550" y="5786247"/>
              <a:ext cx="1527184" cy="338554"/>
            </a:xfrm>
            <a:prstGeom prst="rect">
              <a:avLst/>
            </a:prstGeom>
            <a:noFill/>
          </p:spPr>
          <p:txBody>
            <a:bodyPr wrap="square" rtlCol="0">
              <a:spAutoFit/>
            </a:bodyPr>
            <a:lstStyle/>
            <a:p>
              <a:r>
                <a:rPr lang="en-CA" sz="1600" b="1" spc="300" dirty="0">
                  <a:solidFill>
                    <a:prstClr val="black"/>
                  </a:solidFill>
                  <a:latin typeface="Trebuchet MS" panose="020B0603020202020204" pitchFamily="34" charset="0"/>
                </a:rPr>
                <a:t>Read Data </a:t>
              </a:r>
            </a:p>
          </p:txBody>
        </p:sp>
        <p:sp>
          <p:nvSpPr>
            <p:cNvPr id="76" name="Rectangle 75"/>
            <p:cNvSpPr/>
            <p:nvPr/>
          </p:nvSpPr>
          <p:spPr>
            <a:xfrm>
              <a:off x="633848" y="4687340"/>
              <a:ext cx="5870020" cy="1499796"/>
            </a:xfrm>
            <a:prstGeom prst="rect">
              <a:avLst/>
            </a:prstGeom>
            <a:noFill/>
            <a:ln w="50800">
              <a:solidFill>
                <a:schemeClr val="accent1">
                  <a:shade val="50000"/>
                  <a:alpha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600" b="1" dirty="0">
                <a:solidFill>
                  <a:prstClr val="white"/>
                </a:solidFill>
                <a:latin typeface="Trebuchet MS" panose="020B0603020202020204" pitchFamily="34" charset="0"/>
              </a:endParaRPr>
            </a:p>
          </p:txBody>
        </p:sp>
        <p:sp>
          <p:nvSpPr>
            <p:cNvPr id="42" name="Rectangle 41"/>
            <p:cNvSpPr/>
            <p:nvPr/>
          </p:nvSpPr>
          <p:spPr>
            <a:xfrm>
              <a:off x="2904067" y="1731284"/>
              <a:ext cx="1035313" cy="434211"/>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CA" sz="1600" b="1" dirty="0">
                  <a:ln w="0"/>
                  <a:solidFill>
                    <a:prstClr val="black"/>
                  </a:solidFill>
                  <a:effectLst>
                    <a:outerShdw blurRad="38100" dist="19050" dir="2700000" algn="tl" rotWithShape="0">
                      <a:prstClr val="black">
                        <a:alpha val="40000"/>
                      </a:prstClr>
                    </a:outerShdw>
                  </a:effectLst>
                  <a:latin typeface="Trebuchet MS" panose="020B0603020202020204" pitchFamily="34" charset="0"/>
                </a:rPr>
                <a:t>Initiator</a:t>
              </a:r>
            </a:p>
          </p:txBody>
        </p:sp>
        <p:sp>
          <p:nvSpPr>
            <p:cNvPr id="36" name="Rectangle 35"/>
            <p:cNvSpPr/>
            <p:nvPr/>
          </p:nvSpPr>
          <p:spPr>
            <a:xfrm>
              <a:off x="665378" y="4677914"/>
              <a:ext cx="1332778" cy="402989"/>
            </a:xfrm>
            <a:prstGeom prst="rect">
              <a:avLst/>
            </a:prstGeom>
          </p:spPr>
          <p:txBody>
            <a:bodyPr wrap="none">
              <a:spAutoFit/>
            </a:bodyPr>
            <a:lstStyle/>
            <a:p>
              <a:r>
                <a:rPr lang="en-CA" b="1" dirty="0">
                  <a:solidFill>
                    <a:prstClr val="black"/>
                  </a:solidFill>
                  <a:latin typeface="Trebuchet MS" panose="020B0603020202020204" pitchFamily="34" charset="0"/>
                </a:rPr>
                <a:t>READ REQ/ADDR</a:t>
              </a:r>
            </a:p>
          </p:txBody>
        </p:sp>
      </p:grpSp>
      <p:grpSp>
        <p:nvGrpSpPr>
          <p:cNvPr id="101" name="Group 100"/>
          <p:cNvGrpSpPr/>
          <p:nvPr/>
        </p:nvGrpSpPr>
        <p:grpSpPr>
          <a:xfrm>
            <a:off x="6659905" y="2165495"/>
            <a:ext cx="5440218" cy="2773064"/>
            <a:chOff x="2480575" y="1989000"/>
            <a:chExt cx="7045829" cy="3600001"/>
          </a:xfrm>
        </p:grpSpPr>
        <p:sp>
          <p:nvSpPr>
            <p:cNvPr id="102" name="Rectangle 101"/>
            <p:cNvSpPr/>
            <p:nvPr/>
          </p:nvSpPr>
          <p:spPr>
            <a:xfrm>
              <a:off x="2831588" y="2361975"/>
              <a:ext cx="2184412" cy="2880001"/>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CA" sz="1600" b="1" dirty="0">
                <a:ln w="0"/>
                <a:solidFill>
                  <a:schemeClr val="tx1"/>
                </a:solidFill>
                <a:effectLst>
                  <a:outerShdw blurRad="38100" dist="19050" dir="2700000" algn="tl" rotWithShape="0">
                    <a:schemeClr val="dk1">
                      <a:alpha val="40000"/>
                    </a:schemeClr>
                  </a:outerShdw>
                </a:effectLst>
                <a:latin typeface="Trebuchet MS" panose="020B0603020202020204" pitchFamily="34" charset="0"/>
              </a:endParaRPr>
            </a:p>
          </p:txBody>
        </p:sp>
        <p:sp>
          <p:nvSpPr>
            <p:cNvPr id="103" name="Rectangle 102"/>
            <p:cNvSpPr/>
            <p:nvPr/>
          </p:nvSpPr>
          <p:spPr>
            <a:xfrm>
              <a:off x="7176001" y="2349000"/>
              <a:ext cx="2160000" cy="2880001"/>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CA" sz="1600" b="1" dirty="0">
                <a:ln w="0"/>
                <a:solidFill>
                  <a:schemeClr val="tx1"/>
                </a:solidFill>
                <a:effectLst>
                  <a:outerShdw blurRad="38100" dist="19050" dir="2700000" algn="tl" rotWithShape="0">
                    <a:schemeClr val="dk1">
                      <a:alpha val="40000"/>
                    </a:schemeClr>
                  </a:outerShdw>
                </a:effectLst>
                <a:latin typeface="Trebuchet MS" panose="020B0603020202020204" pitchFamily="34" charset="0"/>
              </a:endParaRPr>
            </a:p>
          </p:txBody>
        </p:sp>
        <p:sp>
          <p:nvSpPr>
            <p:cNvPr id="104" name="Rounded Rectangle 103"/>
            <p:cNvSpPr/>
            <p:nvPr/>
          </p:nvSpPr>
          <p:spPr>
            <a:xfrm>
              <a:off x="7176000" y="4562697"/>
              <a:ext cx="2160000" cy="72000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CA" dirty="0"/>
                <a:t>Shared Memory</a:t>
              </a:r>
            </a:p>
          </p:txBody>
        </p:sp>
        <p:graphicFrame>
          <p:nvGraphicFramePr>
            <p:cNvPr id="105" name="Diagram 104"/>
            <p:cNvGraphicFramePr/>
            <p:nvPr>
              <p:extLst>
                <p:ext uri="{D42A27DB-BD31-4B8C-83A1-F6EECF244321}">
                  <p14:modId xmlns:p14="http://schemas.microsoft.com/office/powerpoint/2010/main" val="4218285538"/>
                </p:ext>
              </p:extLst>
            </p:nvPr>
          </p:nvGraphicFramePr>
          <p:xfrm>
            <a:off x="4475999" y="3081976"/>
            <a:ext cx="3240000" cy="153441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cxnSp>
          <p:nvCxnSpPr>
            <p:cNvPr id="106" name="Straight Connector 105"/>
            <p:cNvCxnSpPr/>
            <p:nvPr/>
          </p:nvCxnSpPr>
          <p:spPr>
            <a:xfrm>
              <a:off x="6096000" y="1989000"/>
              <a:ext cx="0" cy="3600001"/>
            </a:xfrm>
            <a:prstGeom prst="line">
              <a:avLst/>
            </a:prstGeom>
            <a:ln/>
          </p:spPr>
          <p:style>
            <a:lnRef idx="2">
              <a:schemeClr val="accent6"/>
            </a:lnRef>
            <a:fillRef idx="1">
              <a:schemeClr val="lt1"/>
            </a:fillRef>
            <a:effectRef idx="0">
              <a:schemeClr val="accent6"/>
            </a:effectRef>
            <a:fontRef idx="minor">
              <a:schemeClr val="dk1"/>
            </a:fontRef>
          </p:style>
        </p:cxnSp>
        <p:sp>
          <p:nvSpPr>
            <p:cNvPr id="107" name="Left-Up Arrow 106"/>
            <p:cNvSpPr/>
            <p:nvPr/>
          </p:nvSpPr>
          <p:spPr>
            <a:xfrm rot="16200000">
              <a:off x="7412892" y="3732108"/>
              <a:ext cx="1056216" cy="810000"/>
            </a:xfrm>
            <a:prstGeom prst="leftUp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CA" dirty="0"/>
            </a:p>
          </p:txBody>
        </p:sp>
        <p:sp>
          <p:nvSpPr>
            <p:cNvPr id="108" name="Rectangle 107"/>
            <p:cNvSpPr/>
            <p:nvPr/>
          </p:nvSpPr>
          <p:spPr>
            <a:xfrm>
              <a:off x="2480575" y="2547487"/>
              <a:ext cx="3615425" cy="479468"/>
            </a:xfrm>
            <a:prstGeom prst="rect">
              <a:avLst/>
            </a:prstGeom>
          </p:spPr>
          <p:style>
            <a:lnRef idx="2">
              <a:schemeClr val="accent6"/>
            </a:lnRef>
            <a:fillRef idx="1">
              <a:schemeClr val="lt1"/>
            </a:fillRef>
            <a:effectRef idx="0">
              <a:schemeClr val="accent6"/>
            </a:effectRef>
            <a:fontRef idx="minor">
              <a:schemeClr val="dk1"/>
            </a:fontRef>
          </p:style>
          <p:txBody>
            <a:bodyPr wrap="square">
              <a:spAutoFit/>
            </a:bodyPr>
            <a:lstStyle/>
            <a:p>
              <a:r>
                <a:rPr lang="en-CA" b="1" dirty="0">
                  <a:solidFill>
                    <a:srgbClr val="000000"/>
                  </a:solidFill>
                  <a:latin typeface="Trebuchet MS" panose="020B0603020202020204" pitchFamily="34" charset="0"/>
                </a:rPr>
                <a:t>SV Simulation(Initiator)</a:t>
              </a:r>
              <a:endParaRPr lang="en-CA" b="1" dirty="0">
                <a:solidFill>
                  <a:prstClr val="black"/>
                </a:solidFill>
                <a:latin typeface="Trebuchet MS" panose="020B0603020202020204" pitchFamily="34" charset="0"/>
              </a:endParaRPr>
            </a:p>
          </p:txBody>
        </p:sp>
        <p:sp>
          <p:nvSpPr>
            <p:cNvPr id="109" name="Rectangle 108"/>
            <p:cNvSpPr/>
            <p:nvPr/>
          </p:nvSpPr>
          <p:spPr>
            <a:xfrm>
              <a:off x="6096000" y="2547487"/>
              <a:ext cx="3430404" cy="479468"/>
            </a:xfrm>
            <a:prstGeom prst="rect">
              <a:avLst/>
            </a:prstGeom>
          </p:spPr>
          <p:style>
            <a:lnRef idx="2">
              <a:schemeClr val="accent6"/>
            </a:lnRef>
            <a:fillRef idx="1">
              <a:schemeClr val="lt1"/>
            </a:fillRef>
            <a:effectRef idx="0">
              <a:schemeClr val="accent6"/>
            </a:effectRef>
            <a:fontRef idx="minor">
              <a:schemeClr val="dk1"/>
            </a:fontRef>
          </p:style>
          <p:txBody>
            <a:bodyPr wrap="square">
              <a:spAutoFit/>
            </a:bodyPr>
            <a:lstStyle/>
            <a:p>
              <a:r>
                <a:rPr lang="en-CA" b="1" dirty="0">
                  <a:solidFill>
                    <a:srgbClr val="000000"/>
                  </a:solidFill>
                  <a:latin typeface="Trebuchet MS" panose="020B0603020202020204" pitchFamily="34" charset="0"/>
                </a:rPr>
                <a:t>Simulation(Target) SV</a:t>
              </a:r>
              <a:endParaRPr lang="en-CA" b="1" dirty="0">
                <a:solidFill>
                  <a:prstClr val="black"/>
                </a:solidFill>
                <a:latin typeface="Trebuchet MS" panose="020B0603020202020204" pitchFamily="34" charset="0"/>
              </a:endParaRPr>
            </a:p>
          </p:txBody>
        </p:sp>
      </p:grpSp>
      <p:sp>
        <p:nvSpPr>
          <p:cNvPr id="2" name="Rectangle 1"/>
          <p:cNvSpPr/>
          <p:nvPr/>
        </p:nvSpPr>
        <p:spPr>
          <a:xfrm>
            <a:off x="6872986" y="4807764"/>
            <a:ext cx="5227137" cy="369332"/>
          </a:xfrm>
          <a:prstGeom prst="rect">
            <a:avLst/>
          </a:prstGeom>
        </p:spPr>
        <p:txBody>
          <a:bodyPr wrap="none">
            <a:spAutoFit/>
          </a:bodyPr>
          <a:lstStyle/>
          <a:p>
            <a:r>
              <a:rPr lang="en-CA" dirty="0">
                <a:latin typeface="Cambria" panose="02040503050406030204" pitchFamily="18" charset="0"/>
                <a:ea typeface="Times New Roman" panose="02020603050405020304" pitchFamily="18" charset="0"/>
                <a:cs typeface="Times New Roman" panose="02020603050405020304" pitchFamily="18" charset="0"/>
              </a:rPr>
              <a:t>The Target simulation has shared memory segment</a:t>
            </a:r>
            <a:endParaRPr lang="en-CA" dirty="0"/>
          </a:p>
        </p:txBody>
      </p:sp>
    </p:spTree>
    <p:extLst>
      <p:ext uri="{BB962C8B-B14F-4D97-AF65-F5344CB8AC3E}">
        <p14:creationId xmlns:p14="http://schemas.microsoft.com/office/powerpoint/2010/main" val="333382645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069244" y="267205"/>
            <a:ext cx="1384136" cy="739868"/>
          </a:xfrm>
        </p:spPr>
      </p:pic>
      <p:sp>
        <p:nvSpPr>
          <p:cNvPr id="3" name="Text Placeholder 2"/>
          <p:cNvSpPr>
            <a:spLocks noGrp="1"/>
          </p:cNvSpPr>
          <p:nvPr>
            <p:ph type="body" sz="quarter" idx="12"/>
          </p:nvPr>
        </p:nvSpPr>
        <p:spPr>
          <a:xfrm>
            <a:off x="469397" y="848779"/>
            <a:ext cx="11722100" cy="457200"/>
          </a:xfrm>
        </p:spPr>
        <p:txBody>
          <a:bodyPr/>
          <a:lstStyle/>
          <a:p>
            <a:r>
              <a:rPr lang="en-CA" dirty="0"/>
              <a:t>Definition(protocol) </a:t>
            </a:r>
          </a:p>
        </p:txBody>
      </p:sp>
      <p:sp>
        <p:nvSpPr>
          <p:cNvPr id="4" name="Title 3"/>
          <p:cNvSpPr>
            <a:spLocks noGrp="1"/>
          </p:cNvSpPr>
          <p:nvPr>
            <p:ph type="title"/>
          </p:nvPr>
        </p:nvSpPr>
        <p:spPr/>
        <p:txBody>
          <a:bodyPr/>
          <a:lstStyle/>
          <a:p>
            <a:r>
              <a:rPr lang="en-CA" dirty="0"/>
              <a:t>User Application Example</a:t>
            </a:r>
            <a:endParaRPr lang="en-US" dirty="0"/>
          </a:p>
        </p:txBody>
      </p:sp>
      <p:grpSp>
        <p:nvGrpSpPr>
          <p:cNvPr id="35" name="Group 34"/>
          <p:cNvGrpSpPr/>
          <p:nvPr/>
        </p:nvGrpSpPr>
        <p:grpSpPr>
          <a:xfrm>
            <a:off x="617552" y="2748466"/>
            <a:ext cx="5848407" cy="3366047"/>
            <a:chOff x="586753" y="3002312"/>
            <a:chExt cx="6181871" cy="3403655"/>
          </a:xfrm>
        </p:grpSpPr>
        <p:grpSp>
          <p:nvGrpSpPr>
            <p:cNvPr id="15" name="Group 14"/>
            <p:cNvGrpSpPr/>
            <p:nvPr/>
          </p:nvGrpSpPr>
          <p:grpSpPr>
            <a:xfrm>
              <a:off x="586753" y="3002312"/>
              <a:ext cx="6181871" cy="686045"/>
              <a:chOff x="335998" y="116267"/>
              <a:chExt cx="8280002" cy="1440000"/>
            </a:xfrm>
          </p:grpSpPr>
          <p:sp>
            <p:nvSpPr>
              <p:cNvPr id="16" name="Rectangle 15"/>
              <p:cNvSpPr/>
              <p:nvPr/>
            </p:nvSpPr>
            <p:spPr>
              <a:xfrm>
                <a:off x="336001" y="116267"/>
                <a:ext cx="8279999" cy="1440000"/>
              </a:xfrm>
              <a:prstGeom prst="rect">
                <a:avLst/>
              </a:pr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7" name="TextBox 16"/>
              <p:cNvSpPr txBox="1"/>
              <p:nvPr/>
            </p:nvSpPr>
            <p:spPr>
              <a:xfrm>
                <a:off x="566464" y="222547"/>
                <a:ext cx="2662472" cy="1227436"/>
              </a:xfrm>
              <a:prstGeom prst="rect">
                <a:avLst/>
              </a:prstGeom>
              <a:noFill/>
            </p:spPr>
            <p:txBody>
              <a:bodyPr wrap="none" rtlCol="0">
                <a:spAutoFit/>
              </a:bodyPr>
              <a:lstStyle/>
              <a:p>
                <a:r>
                  <a:rPr lang="en-CA" sz="1600" dirty="0"/>
                  <a:t>Transaction Type </a:t>
                </a:r>
              </a:p>
              <a:p>
                <a:r>
                  <a:rPr lang="en-CA" sz="1600" dirty="0"/>
                  <a:t>(WRITE REQ)</a:t>
                </a:r>
              </a:p>
            </p:txBody>
          </p:sp>
          <p:sp>
            <p:nvSpPr>
              <p:cNvPr id="18" name="Rectangle 17"/>
              <p:cNvSpPr/>
              <p:nvPr/>
            </p:nvSpPr>
            <p:spPr>
              <a:xfrm>
                <a:off x="335998" y="116267"/>
                <a:ext cx="4627076" cy="1440000"/>
              </a:xfrm>
              <a:prstGeom prst="rect">
                <a:avLst/>
              </a:prstGeom>
              <a:noFill/>
              <a:ln w="412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9" name="Rectangle 18"/>
              <p:cNvSpPr/>
              <p:nvPr/>
            </p:nvSpPr>
            <p:spPr>
              <a:xfrm>
                <a:off x="4963075" y="116267"/>
                <a:ext cx="1234432" cy="1440000"/>
              </a:xfrm>
              <a:prstGeom prst="rect">
                <a:avLst/>
              </a:prstGeom>
              <a:noFill/>
              <a:ln w="412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20" name="TextBox 19"/>
              <p:cNvSpPr txBox="1"/>
              <p:nvPr/>
            </p:nvSpPr>
            <p:spPr>
              <a:xfrm>
                <a:off x="4935020" y="213717"/>
                <a:ext cx="1570971" cy="1227436"/>
              </a:xfrm>
              <a:prstGeom prst="rect">
                <a:avLst/>
              </a:prstGeom>
              <a:noFill/>
            </p:spPr>
            <p:txBody>
              <a:bodyPr wrap="square" rtlCol="0">
                <a:spAutoFit/>
              </a:bodyPr>
              <a:lstStyle/>
              <a:p>
                <a:r>
                  <a:rPr lang="en-CA" sz="1600" dirty="0"/>
                  <a:t>Address </a:t>
                </a:r>
              </a:p>
              <a:p>
                <a:r>
                  <a:rPr lang="en-CA" sz="1600" dirty="0"/>
                  <a:t>(byte)</a:t>
                </a:r>
              </a:p>
            </p:txBody>
          </p:sp>
          <p:sp>
            <p:nvSpPr>
              <p:cNvPr id="21" name="TextBox 20"/>
              <p:cNvSpPr txBox="1"/>
              <p:nvPr/>
            </p:nvSpPr>
            <p:spPr>
              <a:xfrm>
                <a:off x="6330823" y="233989"/>
                <a:ext cx="2087780" cy="1227436"/>
              </a:xfrm>
              <a:prstGeom prst="rect">
                <a:avLst/>
              </a:prstGeom>
              <a:noFill/>
            </p:spPr>
            <p:txBody>
              <a:bodyPr wrap="none" rtlCol="0">
                <a:spAutoFit/>
              </a:bodyPr>
              <a:lstStyle/>
              <a:p>
                <a:r>
                  <a:rPr lang="en-CA" sz="1600" dirty="0"/>
                  <a:t>Data Payload</a:t>
                </a:r>
              </a:p>
              <a:p>
                <a:r>
                  <a:rPr lang="en-CA" sz="1600" dirty="0"/>
                  <a:t>(4 bytes)</a:t>
                </a:r>
              </a:p>
            </p:txBody>
          </p:sp>
        </p:grpSp>
        <p:grpSp>
          <p:nvGrpSpPr>
            <p:cNvPr id="22" name="Group 21"/>
            <p:cNvGrpSpPr/>
            <p:nvPr/>
          </p:nvGrpSpPr>
          <p:grpSpPr>
            <a:xfrm>
              <a:off x="593762" y="4628375"/>
              <a:ext cx="4420817" cy="677542"/>
              <a:chOff x="335999" y="1813665"/>
              <a:chExt cx="4442841" cy="1454176"/>
            </a:xfrm>
          </p:grpSpPr>
          <p:sp>
            <p:nvSpPr>
              <p:cNvPr id="23" name="TextBox 22"/>
              <p:cNvSpPr txBox="1"/>
              <p:nvPr/>
            </p:nvSpPr>
            <p:spPr>
              <a:xfrm>
                <a:off x="566219" y="1853461"/>
                <a:ext cx="1812426" cy="1255075"/>
              </a:xfrm>
              <a:prstGeom prst="rect">
                <a:avLst/>
              </a:prstGeom>
              <a:noFill/>
            </p:spPr>
            <p:txBody>
              <a:bodyPr wrap="none" rtlCol="0">
                <a:spAutoFit/>
              </a:bodyPr>
              <a:lstStyle/>
              <a:p>
                <a:r>
                  <a:rPr lang="en-CA" sz="1600" dirty="0"/>
                  <a:t>Transaction Type </a:t>
                </a:r>
              </a:p>
              <a:p>
                <a:r>
                  <a:rPr lang="en-CA" sz="1600" dirty="0"/>
                  <a:t>(READ REQ)</a:t>
                </a:r>
              </a:p>
            </p:txBody>
          </p:sp>
          <p:sp>
            <p:nvSpPr>
              <p:cNvPr id="24" name="Rectangle 23"/>
              <p:cNvSpPr/>
              <p:nvPr/>
            </p:nvSpPr>
            <p:spPr>
              <a:xfrm>
                <a:off x="335999" y="1813665"/>
                <a:ext cx="3443705" cy="1440000"/>
              </a:xfrm>
              <a:prstGeom prst="rect">
                <a:avLst/>
              </a:prstGeom>
              <a:noFill/>
              <a:ln w="412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25" name="Rectangle 24"/>
              <p:cNvSpPr/>
              <p:nvPr/>
            </p:nvSpPr>
            <p:spPr>
              <a:xfrm>
                <a:off x="3779705" y="1813665"/>
                <a:ext cx="947271" cy="1440000"/>
              </a:xfrm>
              <a:prstGeom prst="rect">
                <a:avLst/>
              </a:prstGeom>
              <a:noFill/>
              <a:ln w="412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26" name="TextBox 25"/>
              <p:cNvSpPr txBox="1"/>
              <p:nvPr/>
            </p:nvSpPr>
            <p:spPr>
              <a:xfrm>
                <a:off x="3779704" y="2012766"/>
                <a:ext cx="999136" cy="1255075"/>
              </a:xfrm>
              <a:prstGeom prst="rect">
                <a:avLst/>
              </a:prstGeom>
              <a:noFill/>
            </p:spPr>
            <p:txBody>
              <a:bodyPr wrap="none" rtlCol="0">
                <a:spAutoFit/>
              </a:bodyPr>
              <a:lstStyle/>
              <a:p>
                <a:r>
                  <a:rPr lang="en-CA" sz="1600" dirty="0"/>
                  <a:t>Address </a:t>
                </a:r>
              </a:p>
              <a:p>
                <a:r>
                  <a:rPr lang="en-CA" sz="1600" dirty="0"/>
                  <a:t>(byte)</a:t>
                </a:r>
              </a:p>
            </p:txBody>
          </p:sp>
        </p:grpSp>
        <p:grpSp>
          <p:nvGrpSpPr>
            <p:cNvPr id="27" name="Group 26"/>
            <p:cNvGrpSpPr/>
            <p:nvPr/>
          </p:nvGrpSpPr>
          <p:grpSpPr>
            <a:xfrm>
              <a:off x="586754" y="3843473"/>
              <a:ext cx="3433641" cy="635008"/>
              <a:chOff x="336000" y="3554503"/>
              <a:chExt cx="3600000" cy="1440000"/>
            </a:xfrm>
          </p:grpSpPr>
          <p:sp>
            <p:nvSpPr>
              <p:cNvPr id="28" name="TextBox 27"/>
              <p:cNvSpPr txBox="1"/>
              <p:nvPr/>
            </p:nvSpPr>
            <p:spPr>
              <a:xfrm>
                <a:off x="357055" y="3633301"/>
                <a:ext cx="3131845" cy="1326087"/>
              </a:xfrm>
              <a:prstGeom prst="rect">
                <a:avLst/>
              </a:prstGeom>
              <a:noFill/>
            </p:spPr>
            <p:txBody>
              <a:bodyPr wrap="none" rtlCol="0">
                <a:spAutoFit/>
              </a:bodyPr>
              <a:lstStyle/>
              <a:p>
                <a:r>
                  <a:rPr lang="en-CA" sz="1600" dirty="0"/>
                  <a:t>Transaction Type (WRITE ACK)</a:t>
                </a:r>
              </a:p>
              <a:p>
                <a:r>
                  <a:rPr lang="en-US" sz="1600" dirty="0"/>
                  <a:t>ACK_OK or ACK_NOT_READY</a:t>
                </a:r>
                <a:endParaRPr lang="en-CA" sz="1600" dirty="0"/>
              </a:p>
            </p:txBody>
          </p:sp>
          <p:sp>
            <p:nvSpPr>
              <p:cNvPr id="29" name="Rectangle 28"/>
              <p:cNvSpPr/>
              <p:nvPr/>
            </p:nvSpPr>
            <p:spPr>
              <a:xfrm>
                <a:off x="336000" y="3554503"/>
                <a:ext cx="3600000" cy="1440000"/>
              </a:xfrm>
              <a:prstGeom prst="rect">
                <a:avLst/>
              </a:prstGeom>
              <a:noFill/>
              <a:ln w="412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grpSp>
        <p:grpSp>
          <p:nvGrpSpPr>
            <p:cNvPr id="30" name="Group 29"/>
            <p:cNvGrpSpPr/>
            <p:nvPr/>
          </p:nvGrpSpPr>
          <p:grpSpPr>
            <a:xfrm>
              <a:off x="604744" y="5449206"/>
              <a:ext cx="6134521" cy="956761"/>
              <a:chOff x="336000" y="5215263"/>
              <a:chExt cx="7467277" cy="1990203"/>
            </a:xfrm>
          </p:grpSpPr>
          <p:sp>
            <p:nvSpPr>
              <p:cNvPr id="31" name="Rectangle 30"/>
              <p:cNvSpPr/>
              <p:nvPr/>
            </p:nvSpPr>
            <p:spPr>
              <a:xfrm>
                <a:off x="336002" y="5215263"/>
                <a:ext cx="7467275" cy="1453740"/>
              </a:xfrm>
              <a:prstGeom prst="rect">
                <a:avLst/>
              </a:pr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32" name="TextBox 31"/>
              <p:cNvSpPr txBox="1"/>
              <p:nvPr/>
            </p:nvSpPr>
            <p:spPr>
              <a:xfrm>
                <a:off x="493087" y="5412850"/>
                <a:ext cx="3756416" cy="1792616"/>
              </a:xfrm>
              <a:prstGeom prst="rect">
                <a:avLst/>
              </a:prstGeom>
              <a:noFill/>
            </p:spPr>
            <p:txBody>
              <a:bodyPr wrap="none" rtlCol="0">
                <a:spAutoFit/>
              </a:bodyPr>
              <a:lstStyle/>
              <a:p>
                <a:r>
                  <a:rPr lang="en-CA" sz="1600" dirty="0"/>
                  <a:t>Transaction Type (READ ACK)</a:t>
                </a:r>
              </a:p>
              <a:p>
                <a:r>
                  <a:rPr lang="en-US" sz="1600" dirty="0"/>
                  <a:t>ACK_OK or ACK_NOT_READY</a:t>
                </a:r>
                <a:endParaRPr lang="en-CA" sz="1600" dirty="0"/>
              </a:p>
              <a:p>
                <a:endParaRPr lang="en-CA" dirty="0"/>
              </a:p>
            </p:txBody>
          </p:sp>
          <p:sp>
            <p:nvSpPr>
              <p:cNvPr id="33" name="Rectangle 32"/>
              <p:cNvSpPr/>
              <p:nvPr/>
            </p:nvSpPr>
            <p:spPr>
              <a:xfrm>
                <a:off x="336000" y="5229000"/>
                <a:ext cx="4121981" cy="1440000"/>
              </a:xfrm>
              <a:prstGeom prst="rect">
                <a:avLst/>
              </a:prstGeom>
              <a:noFill/>
              <a:ln w="412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34" name="TextBox 33"/>
              <p:cNvSpPr txBox="1"/>
              <p:nvPr/>
            </p:nvSpPr>
            <p:spPr>
              <a:xfrm>
                <a:off x="5536925" y="5474676"/>
                <a:ext cx="1791651" cy="1216418"/>
              </a:xfrm>
              <a:prstGeom prst="rect">
                <a:avLst/>
              </a:prstGeom>
              <a:noFill/>
            </p:spPr>
            <p:txBody>
              <a:bodyPr wrap="none" rtlCol="0">
                <a:spAutoFit/>
              </a:bodyPr>
              <a:lstStyle/>
              <a:p>
                <a:r>
                  <a:rPr lang="en-CA" sz="1600" dirty="0"/>
                  <a:t>Data Payload </a:t>
                </a:r>
              </a:p>
              <a:p>
                <a:r>
                  <a:rPr lang="en-CA" sz="1600" dirty="0"/>
                  <a:t>(4 bytes)</a:t>
                </a:r>
              </a:p>
            </p:txBody>
          </p:sp>
        </p:grpSp>
      </p:grpSp>
      <p:sp>
        <p:nvSpPr>
          <p:cNvPr id="37" name="Rectangle 36"/>
          <p:cNvSpPr/>
          <p:nvPr/>
        </p:nvSpPr>
        <p:spPr>
          <a:xfrm>
            <a:off x="524318" y="1371290"/>
            <a:ext cx="6096000" cy="1015663"/>
          </a:xfrm>
          <a:prstGeom prst="rect">
            <a:avLst/>
          </a:prstGeom>
        </p:spPr>
        <p:txBody>
          <a:bodyPr>
            <a:spAutoFit/>
          </a:bodyPr>
          <a:lstStyle/>
          <a:p>
            <a:r>
              <a:rPr lang="en-CA" sz="2000" dirty="0">
                <a:latin typeface="Cambria" panose="02040503050406030204" pitchFamily="18" charset="0"/>
                <a:ea typeface="Times New Roman" panose="02020603050405020304" pitchFamily="18" charset="0"/>
                <a:cs typeface="Times New Roman" panose="02020603050405020304" pitchFamily="18" charset="0"/>
              </a:rPr>
              <a:t>A data handshake :</a:t>
            </a:r>
          </a:p>
          <a:p>
            <a:pPr marL="285750" indent="-285750">
              <a:buFont typeface="Arial" panose="020B0604020202020204" pitchFamily="34" charset="0"/>
              <a:buChar char="•"/>
            </a:pPr>
            <a:r>
              <a:rPr lang="en-CA" sz="2000" dirty="0">
                <a:latin typeface="Cambria" panose="02040503050406030204" pitchFamily="18" charset="0"/>
                <a:ea typeface="Times New Roman" panose="02020603050405020304" pitchFamily="18" charset="0"/>
                <a:cs typeface="Times New Roman" panose="02020603050405020304" pitchFamily="18" charset="0"/>
              </a:rPr>
              <a:t>packet header + data payload. </a:t>
            </a:r>
          </a:p>
          <a:p>
            <a:pPr marL="285750" indent="-285750">
              <a:buFont typeface="Arial" panose="020B0604020202020204" pitchFamily="34" charset="0"/>
              <a:buChar char="•"/>
            </a:pPr>
            <a:r>
              <a:rPr lang="en-CA" sz="2000" dirty="0">
                <a:latin typeface="Cambria" panose="02040503050406030204" pitchFamily="18" charset="0"/>
                <a:ea typeface="Times New Roman" panose="02020603050405020304" pitchFamily="18" charset="0"/>
                <a:cs typeface="Times New Roman" panose="02020603050405020304" pitchFamily="18" charset="0"/>
              </a:rPr>
              <a:t>data payload size is fixed to 4 bytes</a:t>
            </a:r>
            <a:endParaRPr lang="en-CA" sz="2000" dirty="0"/>
          </a:p>
        </p:txBody>
      </p:sp>
      <p:sp>
        <p:nvSpPr>
          <p:cNvPr id="38" name="Rectangle 37"/>
          <p:cNvSpPr/>
          <p:nvPr/>
        </p:nvSpPr>
        <p:spPr>
          <a:xfrm>
            <a:off x="6704333" y="4125138"/>
            <a:ext cx="5049517" cy="707886"/>
          </a:xfrm>
          <a:prstGeom prst="rect">
            <a:avLst/>
          </a:prstGeom>
        </p:spPr>
        <p:txBody>
          <a:bodyPr wrap="square">
            <a:spAutoFit/>
          </a:bodyPr>
          <a:lstStyle/>
          <a:p>
            <a:r>
              <a:rPr lang="en-CA" sz="2000" dirty="0">
                <a:latin typeface="Cambria" panose="02040503050406030204" pitchFamily="18" charset="0"/>
                <a:ea typeface="Times New Roman" panose="02020603050405020304" pitchFamily="18" charset="0"/>
                <a:cs typeface="Times New Roman" panose="02020603050405020304" pitchFamily="18" charset="0"/>
              </a:rPr>
              <a:t>The Target simulation has shared memory segment</a:t>
            </a:r>
            <a:endParaRPr lang="en-CA" sz="2000" dirty="0"/>
          </a:p>
        </p:txBody>
      </p:sp>
      <p:grpSp>
        <p:nvGrpSpPr>
          <p:cNvPr id="39" name="Group 38"/>
          <p:cNvGrpSpPr/>
          <p:nvPr/>
        </p:nvGrpSpPr>
        <p:grpSpPr>
          <a:xfrm>
            <a:off x="6326532" y="1207519"/>
            <a:ext cx="5440218" cy="2773064"/>
            <a:chOff x="2480575" y="1989000"/>
            <a:chExt cx="7045829" cy="3600001"/>
          </a:xfrm>
        </p:grpSpPr>
        <p:sp>
          <p:nvSpPr>
            <p:cNvPr id="40" name="Rectangle 39"/>
            <p:cNvSpPr/>
            <p:nvPr/>
          </p:nvSpPr>
          <p:spPr>
            <a:xfrm>
              <a:off x="2831588" y="2361975"/>
              <a:ext cx="2184412" cy="2880001"/>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CA" sz="1600" b="1" dirty="0">
                <a:ln w="0"/>
                <a:solidFill>
                  <a:schemeClr val="tx1"/>
                </a:solidFill>
                <a:effectLst>
                  <a:outerShdw blurRad="38100" dist="19050" dir="2700000" algn="tl" rotWithShape="0">
                    <a:schemeClr val="dk1">
                      <a:alpha val="40000"/>
                    </a:schemeClr>
                  </a:outerShdw>
                </a:effectLst>
                <a:latin typeface="Trebuchet MS" panose="020B0603020202020204" pitchFamily="34" charset="0"/>
              </a:endParaRPr>
            </a:p>
          </p:txBody>
        </p:sp>
        <p:sp>
          <p:nvSpPr>
            <p:cNvPr id="41" name="Rectangle 40"/>
            <p:cNvSpPr/>
            <p:nvPr/>
          </p:nvSpPr>
          <p:spPr>
            <a:xfrm>
              <a:off x="7176000" y="2349000"/>
              <a:ext cx="2160000" cy="2880001"/>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CA" sz="1600" b="1" dirty="0">
                <a:ln w="0"/>
                <a:solidFill>
                  <a:schemeClr val="tx1"/>
                </a:solidFill>
                <a:effectLst>
                  <a:outerShdw blurRad="38100" dist="19050" dir="2700000" algn="tl" rotWithShape="0">
                    <a:schemeClr val="dk1">
                      <a:alpha val="40000"/>
                    </a:schemeClr>
                  </a:outerShdw>
                </a:effectLst>
                <a:latin typeface="Trebuchet MS" panose="020B0603020202020204" pitchFamily="34" charset="0"/>
              </a:endParaRPr>
            </a:p>
          </p:txBody>
        </p:sp>
        <p:sp>
          <p:nvSpPr>
            <p:cNvPr id="42" name="Rounded Rectangle 41"/>
            <p:cNvSpPr/>
            <p:nvPr/>
          </p:nvSpPr>
          <p:spPr>
            <a:xfrm>
              <a:off x="7176000" y="4562697"/>
              <a:ext cx="2160000" cy="72000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CA" dirty="0"/>
                <a:t>Shared Memory</a:t>
              </a:r>
            </a:p>
          </p:txBody>
        </p:sp>
        <p:graphicFrame>
          <p:nvGraphicFramePr>
            <p:cNvPr id="43" name="Diagram 42"/>
            <p:cNvGraphicFramePr/>
            <p:nvPr>
              <p:extLst>
                <p:ext uri="{D42A27DB-BD31-4B8C-83A1-F6EECF244321}">
                  <p14:modId xmlns:p14="http://schemas.microsoft.com/office/powerpoint/2010/main" val="4165646778"/>
                </p:ext>
              </p:extLst>
            </p:nvPr>
          </p:nvGraphicFramePr>
          <p:xfrm>
            <a:off x="4475999" y="3081976"/>
            <a:ext cx="3240000" cy="153441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cxnSp>
          <p:nvCxnSpPr>
            <p:cNvPr id="44" name="Straight Connector 43"/>
            <p:cNvCxnSpPr/>
            <p:nvPr/>
          </p:nvCxnSpPr>
          <p:spPr>
            <a:xfrm>
              <a:off x="6096000" y="1989000"/>
              <a:ext cx="0" cy="3600001"/>
            </a:xfrm>
            <a:prstGeom prst="line">
              <a:avLst/>
            </a:prstGeom>
            <a:ln/>
          </p:spPr>
          <p:style>
            <a:lnRef idx="2">
              <a:schemeClr val="accent6"/>
            </a:lnRef>
            <a:fillRef idx="1">
              <a:schemeClr val="lt1"/>
            </a:fillRef>
            <a:effectRef idx="0">
              <a:schemeClr val="accent6"/>
            </a:effectRef>
            <a:fontRef idx="minor">
              <a:schemeClr val="dk1"/>
            </a:fontRef>
          </p:style>
        </p:cxnSp>
        <p:sp>
          <p:nvSpPr>
            <p:cNvPr id="45" name="Left-Up Arrow 44"/>
            <p:cNvSpPr/>
            <p:nvPr/>
          </p:nvSpPr>
          <p:spPr>
            <a:xfrm rot="16200000">
              <a:off x="7412892" y="3732108"/>
              <a:ext cx="1056216" cy="810000"/>
            </a:xfrm>
            <a:prstGeom prst="leftUp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CA" dirty="0"/>
            </a:p>
          </p:txBody>
        </p:sp>
        <p:sp>
          <p:nvSpPr>
            <p:cNvPr id="46" name="Rectangle 45"/>
            <p:cNvSpPr/>
            <p:nvPr/>
          </p:nvSpPr>
          <p:spPr>
            <a:xfrm>
              <a:off x="2480575" y="2547487"/>
              <a:ext cx="3615425" cy="479468"/>
            </a:xfrm>
            <a:prstGeom prst="rect">
              <a:avLst/>
            </a:prstGeom>
          </p:spPr>
          <p:style>
            <a:lnRef idx="2">
              <a:schemeClr val="accent6"/>
            </a:lnRef>
            <a:fillRef idx="1">
              <a:schemeClr val="lt1"/>
            </a:fillRef>
            <a:effectRef idx="0">
              <a:schemeClr val="accent6"/>
            </a:effectRef>
            <a:fontRef idx="minor">
              <a:schemeClr val="dk1"/>
            </a:fontRef>
          </p:style>
          <p:txBody>
            <a:bodyPr wrap="square">
              <a:spAutoFit/>
            </a:bodyPr>
            <a:lstStyle/>
            <a:p>
              <a:r>
                <a:rPr lang="en-CA" b="1" dirty="0">
                  <a:solidFill>
                    <a:srgbClr val="000000"/>
                  </a:solidFill>
                  <a:latin typeface="Trebuchet MS" panose="020B0603020202020204" pitchFamily="34" charset="0"/>
                </a:rPr>
                <a:t>SV Simulation(Initiator)</a:t>
              </a:r>
              <a:endParaRPr lang="en-CA" b="1" dirty="0">
                <a:solidFill>
                  <a:prstClr val="black"/>
                </a:solidFill>
                <a:latin typeface="Trebuchet MS" panose="020B0603020202020204" pitchFamily="34" charset="0"/>
              </a:endParaRPr>
            </a:p>
          </p:txBody>
        </p:sp>
        <p:sp>
          <p:nvSpPr>
            <p:cNvPr id="47" name="Rectangle 46"/>
            <p:cNvSpPr/>
            <p:nvPr/>
          </p:nvSpPr>
          <p:spPr>
            <a:xfrm>
              <a:off x="6096000" y="2547487"/>
              <a:ext cx="3430404" cy="479468"/>
            </a:xfrm>
            <a:prstGeom prst="rect">
              <a:avLst/>
            </a:prstGeom>
          </p:spPr>
          <p:style>
            <a:lnRef idx="2">
              <a:schemeClr val="accent6"/>
            </a:lnRef>
            <a:fillRef idx="1">
              <a:schemeClr val="lt1"/>
            </a:fillRef>
            <a:effectRef idx="0">
              <a:schemeClr val="accent6"/>
            </a:effectRef>
            <a:fontRef idx="minor">
              <a:schemeClr val="dk1"/>
            </a:fontRef>
          </p:style>
          <p:txBody>
            <a:bodyPr wrap="square">
              <a:spAutoFit/>
            </a:bodyPr>
            <a:lstStyle/>
            <a:p>
              <a:r>
                <a:rPr lang="en-CA" b="1" dirty="0">
                  <a:solidFill>
                    <a:srgbClr val="000000"/>
                  </a:solidFill>
                  <a:latin typeface="Trebuchet MS" panose="020B0603020202020204" pitchFamily="34" charset="0"/>
                </a:rPr>
                <a:t>Simulation(Target) SV</a:t>
              </a:r>
              <a:endParaRPr lang="en-CA" b="1" dirty="0">
                <a:solidFill>
                  <a:prstClr val="black"/>
                </a:solidFill>
                <a:latin typeface="Trebuchet MS" panose="020B0603020202020204" pitchFamily="34" charset="0"/>
              </a:endParaRPr>
            </a:p>
          </p:txBody>
        </p:sp>
      </p:grpSp>
    </p:spTree>
    <p:extLst>
      <p:ext uri="{BB962C8B-B14F-4D97-AF65-F5344CB8AC3E}">
        <p14:creationId xmlns:p14="http://schemas.microsoft.com/office/powerpoint/2010/main" val="57749978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069244" y="275805"/>
            <a:ext cx="1384136" cy="739868"/>
          </a:xfrm>
        </p:spPr>
      </p:pic>
      <p:sp>
        <p:nvSpPr>
          <p:cNvPr id="3" name="Text Placeholder 2"/>
          <p:cNvSpPr>
            <a:spLocks noGrp="1"/>
          </p:cNvSpPr>
          <p:nvPr>
            <p:ph type="body" sz="quarter" idx="12"/>
          </p:nvPr>
        </p:nvSpPr>
        <p:spPr>
          <a:xfrm>
            <a:off x="469397" y="848779"/>
            <a:ext cx="11722100" cy="457200"/>
          </a:xfrm>
        </p:spPr>
        <p:txBody>
          <a:bodyPr/>
          <a:lstStyle/>
          <a:p>
            <a:r>
              <a:rPr lang="en-CA" dirty="0"/>
              <a:t>Common defines </a:t>
            </a:r>
          </a:p>
        </p:txBody>
      </p:sp>
      <p:sp>
        <p:nvSpPr>
          <p:cNvPr id="4" name="Title 3"/>
          <p:cNvSpPr>
            <a:spLocks noGrp="1"/>
          </p:cNvSpPr>
          <p:nvPr>
            <p:ph type="title"/>
          </p:nvPr>
        </p:nvSpPr>
        <p:spPr/>
        <p:txBody>
          <a:bodyPr/>
          <a:lstStyle/>
          <a:p>
            <a:r>
              <a:rPr lang="en-CA" dirty="0"/>
              <a:t>User Application Example</a:t>
            </a:r>
            <a:endParaRPr lang="en-US" dirty="0"/>
          </a:p>
        </p:txBody>
      </p:sp>
      <p:grpSp>
        <p:nvGrpSpPr>
          <p:cNvPr id="15" name="Group 14"/>
          <p:cNvGrpSpPr/>
          <p:nvPr/>
        </p:nvGrpSpPr>
        <p:grpSpPr>
          <a:xfrm>
            <a:off x="617552" y="2748466"/>
            <a:ext cx="5848407" cy="678465"/>
            <a:chOff x="335998" y="116267"/>
            <a:chExt cx="8280002" cy="1440000"/>
          </a:xfrm>
        </p:grpSpPr>
        <p:sp>
          <p:nvSpPr>
            <p:cNvPr id="16" name="Rectangle 15"/>
            <p:cNvSpPr/>
            <p:nvPr/>
          </p:nvSpPr>
          <p:spPr>
            <a:xfrm>
              <a:off x="336001" y="116267"/>
              <a:ext cx="8279999" cy="1440000"/>
            </a:xfrm>
            <a:prstGeom prst="rect">
              <a:avLst/>
            </a:pr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7" name="TextBox 16"/>
            <p:cNvSpPr txBox="1"/>
            <p:nvPr/>
          </p:nvSpPr>
          <p:spPr>
            <a:xfrm>
              <a:off x="566464" y="222547"/>
              <a:ext cx="2662472" cy="1227436"/>
            </a:xfrm>
            <a:prstGeom prst="rect">
              <a:avLst/>
            </a:prstGeom>
            <a:noFill/>
          </p:spPr>
          <p:txBody>
            <a:bodyPr wrap="none" rtlCol="0">
              <a:spAutoFit/>
            </a:bodyPr>
            <a:lstStyle/>
            <a:p>
              <a:r>
                <a:rPr lang="en-CA" sz="1600" dirty="0"/>
                <a:t>Transaction Type </a:t>
              </a:r>
            </a:p>
            <a:p>
              <a:r>
                <a:rPr lang="en-CA" sz="1600" dirty="0"/>
                <a:t>(WRITE REQ)</a:t>
              </a:r>
            </a:p>
          </p:txBody>
        </p:sp>
        <p:sp>
          <p:nvSpPr>
            <p:cNvPr id="18" name="Rectangle 17"/>
            <p:cNvSpPr/>
            <p:nvPr/>
          </p:nvSpPr>
          <p:spPr>
            <a:xfrm>
              <a:off x="335998" y="116267"/>
              <a:ext cx="4627076" cy="1440000"/>
            </a:xfrm>
            <a:prstGeom prst="rect">
              <a:avLst/>
            </a:prstGeom>
            <a:noFill/>
            <a:ln w="412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9" name="Rectangle 18"/>
            <p:cNvSpPr/>
            <p:nvPr/>
          </p:nvSpPr>
          <p:spPr>
            <a:xfrm>
              <a:off x="4963075" y="116267"/>
              <a:ext cx="1234432" cy="1440000"/>
            </a:xfrm>
            <a:prstGeom prst="rect">
              <a:avLst/>
            </a:prstGeom>
            <a:noFill/>
            <a:ln w="412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20" name="TextBox 19"/>
            <p:cNvSpPr txBox="1"/>
            <p:nvPr/>
          </p:nvSpPr>
          <p:spPr>
            <a:xfrm>
              <a:off x="4935020" y="213717"/>
              <a:ext cx="1570971" cy="1227436"/>
            </a:xfrm>
            <a:prstGeom prst="rect">
              <a:avLst/>
            </a:prstGeom>
            <a:noFill/>
          </p:spPr>
          <p:txBody>
            <a:bodyPr wrap="square" rtlCol="0">
              <a:spAutoFit/>
            </a:bodyPr>
            <a:lstStyle/>
            <a:p>
              <a:r>
                <a:rPr lang="en-CA" sz="1600" dirty="0"/>
                <a:t>Address </a:t>
              </a:r>
            </a:p>
            <a:p>
              <a:r>
                <a:rPr lang="en-CA" sz="1600" dirty="0"/>
                <a:t>(byte)</a:t>
              </a:r>
            </a:p>
          </p:txBody>
        </p:sp>
        <p:sp>
          <p:nvSpPr>
            <p:cNvPr id="21" name="TextBox 20"/>
            <p:cNvSpPr txBox="1"/>
            <p:nvPr/>
          </p:nvSpPr>
          <p:spPr>
            <a:xfrm>
              <a:off x="6330823" y="233989"/>
              <a:ext cx="2087780" cy="1227436"/>
            </a:xfrm>
            <a:prstGeom prst="rect">
              <a:avLst/>
            </a:prstGeom>
            <a:noFill/>
          </p:spPr>
          <p:txBody>
            <a:bodyPr wrap="none" rtlCol="0">
              <a:spAutoFit/>
            </a:bodyPr>
            <a:lstStyle/>
            <a:p>
              <a:r>
                <a:rPr lang="en-CA" sz="1600" dirty="0"/>
                <a:t>Data Payload</a:t>
              </a:r>
            </a:p>
            <a:p>
              <a:r>
                <a:rPr lang="en-CA" sz="1600" dirty="0"/>
                <a:t>(4 bytes)</a:t>
              </a:r>
            </a:p>
          </p:txBody>
        </p:sp>
      </p:grpSp>
      <p:grpSp>
        <p:nvGrpSpPr>
          <p:cNvPr id="22" name="Group 21"/>
          <p:cNvGrpSpPr/>
          <p:nvPr/>
        </p:nvGrpSpPr>
        <p:grpSpPr>
          <a:xfrm>
            <a:off x="624183" y="4356562"/>
            <a:ext cx="4182348" cy="670056"/>
            <a:chOff x="335999" y="1813665"/>
            <a:chExt cx="4442841" cy="1454176"/>
          </a:xfrm>
        </p:grpSpPr>
        <p:sp>
          <p:nvSpPr>
            <p:cNvPr id="23" name="TextBox 22"/>
            <p:cNvSpPr txBox="1"/>
            <p:nvPr/>
          </p:nvSpPr>
          <p:spPr>
            <a:xfrm>
              <a:off x="566219" y="1853461"/>
              <a:ext cx="1812426" cy="1255075"/>
            </a:xfrm>
            <a:prstGeom prst="rect">
              <a:avLst/>
            </a:prstGeom>
            <a:noFill/>
          </p:spPr>
          <p:txBody>
            <a:bodyPr wrap="none" rtlCol="0">
              <a:spAutoFit/>
            </a:bodyPr>
            <a:lstStyle/>
            <a:p>
              <a:r>
                <a:rPr lang="en-CA" sz="1600" dirty="0"/>
                <a:t>Transaction Type </a:t>
              </a:r>
            </a:p>
            <a:p>
              <a:r>
                <a:rPr lang="en-CA" sz="1600" dirty="0"/>
                <a:t>(READ REQ)</a:t>
              </a:r>
            </a:p>
          </p:txBody>
        </p:sp>
        <p:sp>
          <p:nvSpPr>
            <p:cNvPr id="24" name="Rectangle 23"/>
            <p:cNvSpPr/>
            <p:nvPr/>
          </p:nvSpPr>
          <p:spPr>
            <a:xfrm>
              <a:off x="335999" y="1813665"/>
              <a:ext cx="3443705" cy="1440000"/>
            </a:xfrm>
            <a:prstGeom prst="rect">
              <a:avLst/>
            </a:prstGeom>
            <a:noFill/>
            <a:ln w="412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25" name="Rectangle 24"/>
            <p:cNvSpPr/>
            <p:nvPr/>
          </p:nvSpPr>
          <p:spPr>
            <a:xfrm>
              <a:off x="3779705" y="1813665"/>
              <a:ext cx="947271" cy="1440000"/>
            </a:xfrm>
            <a:prstGeom prst="rect">
              <a:avLst/>
            </a:prstGeom>
            <a:noFill/>
            <a:ln w="412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26" name="TextBox 25"/>
            <p:cNvSpPr txBox="1"/>
            <p:nvPr/>
          </p:nvSpPr>
          <p:spPr>
            <a:xfrm>
              <a:off x="3779704" y="2012766"/>
              <a:ext cx="999136" cy="1255075"/>
            </a:xfrm>
            <a:prstGeom prst="rect">
              <a:avLst/>
            </a:prstGeom>
            <a:noFill/>
          </p:spPr>
          <p:txBody>
            <a:bodyPr wrap="none" rtlCol="0">
              <a:spAutoFit/>
            </a:bodyPr>
            <a:lstStyle/>
            <a:p>
              <a:r>
                <a:rPr lang="en-CA" sz="1600" dirty="0"/>
                <a:t>Address </a:t>
              </a:r>
            </a:p>
            <a:p>
              <a:r>
                <a:rPr lang="en-CA" sz="1600" dirty="0"/>
                <a:t>(byte)</a:t>
              </a:r>
            </a:p>
          </p:txBody>
        </p:sp>
      </p:grpSp>
      <p:grpSp>
        <p:nvGrpSpPr>
          <p:cNvPr id="27" name="Group 26"/>
          <p:cNvGrpSpPr/>
          <p:nvPr/>
        </p:nvGrpSpPr>
        <p:grpSpPr>
          <a:xfrm>
            <a:off x="617553" y="3580333"/>
            <a:ext cx="3248423" cy="627992"/>
            <a:chOff x="336000" y="3554503"/>
            <a:chExt cx="3600000" cy="1440000"/>
          </a:xfrm>
        </p:grpSpPr>
        <p:sp>
          <p:nvSpPr>
            <p:cNvPr id="28" name="TextBox 27"/>
            <p:cNvSpPr txBox="1"/>
            <p:nvPr/>
          </p:nvSpPr>
          <p:spPr>
            <a:xfrm>
              <a:off x="357055" y="3633301"/>
              <a:ext cx="3131845" cy="1326087"/>
            </a:xfrm>
            <a:prstGeom prst="rect">
              <a:avLst/>
            </a:prstGeom>
            <a:noFill/>
          </p:spPr>
          <p:txBody>
            <a:bodyPr wrap="none" rtlCol="0">
              <a:spAutoFit/>
            </a:bodyPr>
            <a:lstStyle/>
            <a:p>
              <a:r>
                <a:rPr lang="en-CA" sz="1600" dirty="0"/>
                <a:t>Transaction Type (WRITE ACK)</a:t>
              </a:r>
            </a:p>
            <a:p>
              <a:r>
                <a:rPr lang="en-US" sz="1600" dirty="0"/>
                <a:t>ACK_OK or ACK_NOT_READY</a:t>
              </a:r>
              <a:endParaRPr lang="en-CA" sz="1600" dirty="0"/>
            </a:p>
          </p:txBody>
        </p:sp>
        <p:sp>
          <p:nvSpPr>
            <p:cNvPr id="29" name="Rectangle 28"/>
            <p:cNvSpPr/>
            <p:nvPr/>
          </p:nvSpPr>
          <p:spPr>
            <a:xfrm>
              <a:off x="336000" y="3554503"/>
              <a:ext cx="3600000" cy="1440000"/>
            </a:xfrm>
            <a:prstGeom prst="rect">
              <a:avLst/>
            </a:prstGeom>
            <a:noFill/>
            <a:ln w="412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grpSp>
      <p:grpSp>
        <p:nvGrpSpPr>
          <p:cNvPr id="30" name="Group 29"/>
          <p:cNvGrpSpPr/>
          <p:nvPr/>
        </p:nvGrpSpPr>
        <p:grpSpPr>
          <a:xfrm>
            <a:off x="634573" y="5168324"/>
            <a:ext cx="5803611" cy="946189"/>
            <a:chOff x="336000" y="5215263"/>
            <a:chExt cx="7467277" cy="1990203"/>
          </a:xfrm>
        </p:grpSpPr>
        <p:sp>
          <p:nvSpPr>
            <p:cNvPr id="31" name="Rectangle 30"/>
            <p:cNvSpPr/>
            <p:nvPr/>
          </p:nvSpPr>
          <p:spPr>
            <a:xfrm>
              <a:off x="336002" y="5215263"/>
              <a:ext cx="7467275" cy="1453740"/>
            </a:xfrm>
            <a:prstGeom prst="rect">
              <a:avLst/>
            </a:pr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32" name="TextBox 31"/>
            <p:cNvSpPr txBox="1"/>
            <p:nvPr/>
          </p:nvSpPr>
          <p:spPr>
            <a:xfrm>
              <a:off x="493087" y="5412850"/>
              <a:ext cx="3756416" cy="1792616"/>
            </a:xfrm>
            <a:prstGeom prst="rect">
              <a:avLst/>
            </a:prstGeom>
            <a:noFill/>
          </p:spPr>
          <p:txBody>
            <a:bodyPr wrap="none" rtlCol="0">
              <a:spAutoFit/>
            </a:bodyPr>
            <a:lstStyle/>
            <a:p>
              <a:r>
                <a:rPr lang="en-CA" sz="1600" dirty="0"/>
                <a:t>Transaction Type (READ ACK)</a:t>
              </a:r>
            </a:p>
            <a:p>
              <a:r>
                <a:rPr lang="en-US" sz="1600" dirty="0"/>
                <a:t>ACK_OK or ACK_NOT_READY</a:t>
              </a:r>
              <a:endParaRPr lang="en-CA" sz="1600" dirty="0"/>
            </a:p>
            <a:p>
              <a:endParaRPr lang="en-CA" dirty="0"/>
            </a:p>
          </p:txBody>
        </p:sp>
        <p:sp>
          <p:nvSpPr>
            <p:cNvPr id="33" name="Rectangle 32"/>
            <p:cNvSpPr/>
            <p:nvPr/>
          </p:nvSpPr>
          <p:spPr>
            <a:xfrm>
              <a:off x="336000" y="5229000"/>
              <a:ext cx="4121981" cy="1440000"/>
            </a:xfrm>
            <a:prstGeom prst="rect">
              <a:avLst/>
            </a:prstGeom>
            <a:noFill/>
            <a:ln w="412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34" name="TextBox 33"/>
            <p:cNvSpPr txBox="1"/>
            <p:nvPr/>
          </p:nvSpPr>
          <p:spPr>
            <a:xfrm>
              <a:off x="5536925" y="5474676"/>
              <a:ext cx="1791651" cy="1216418"/>
            </a:xfrm>
            <a:prstGeom prst="rect">
              <a:avLst/>
            </a:prstGeom>
            <a:noFill/>
          </p:spPr>
          <p:txBody>
            <a:bodyPr wrap="none" rtlCol="0">
              <a:spAutoFit/>
            </a:bodyPr>
            <a:lstStyle/>
            <a:p>
              <a:r>
                <a:rPr lang="en-CA" sz="1600" dirty="0"/>
                <a:t>Data Payload </a:t>
              </a:r>
            </a:p>
            <a:p>
              <a:r>
                <a:rPr lang="en-CA" sz="1600" dirty="0"/>
                <a:t>(4 bytes)</a:t>
              </a:r>
            </a:p>
          </p:txBody>
        </p:sp>
      </p:grpSp>
      <p:sp>
        <p:nvSpPr>
          <p:cNvPr id="37" name="Rectangle 36"/>
          <p:cNvSpPr/>
          <p:nvPr/>
        </p:nvSpPr>
        <p:spPr>
          <a:xfrm>
            <a:off x="492046" y="1442307"/>
            <a:ext cx="6096000" cy="1015663"/>
          </a:xfrm>
          <a:prstGeom prst="rect">
            <a:avLst/>
          </a:prstGeom>
        </p:spPr>
        <p:txBody>
          <a:bodyPr>
            <a:spAutoFit/>
          </a:bodyPr>
          <a:lstStyle/>
          <a:p>
            <a:r>
              <a:rPr lang="en-CA" sz="2000" dirty="0">
                <a:latin typeface="Cambria" panose="02040503050406030204" pitchFamily="18" charset="0"/>
                <a:ea typeface="Times New Roman" panose="02020603050405020304" pitchFamily="18" charset="0"/>
                <a:cs typeface="Times New Roman" panose="02020603050405020304" pitchFamily="18" charset="0"/>
              </a:rPr>
              <a:t>A data handshake :</a:t>
            </a:r>
          </a:p>
          <a:p>
            <a:pPr marL="285750" indent="-285750">
              <a:buFont typeface="Arial" panose="020B0604020202020204" pitchFamily="34" charset="0"/>
              <a:buChar char="•"/>
            </a:pPr>
            <a:r>
              <a:rPr lang="en-CA" sz="2000" dirty="0">
                <a:latin typeface="Cambria" panose="02040503050406030204" pitchFamily="18" charset="0"/>
                <a:ea typeface="Times New Roman" panose="02020603050405020304" pitchFamily="18" charset="0"/>
                <a:cs typeface="Times New Roman" panose="02020603050405020304" pitchFamily="18" charset="0"/>
              </a:rPr>
              <a:t>packet header + data payload. </a:t>
            </a:r>
          </a:p>
          <a:p>
            <a:pPr marL="285750" indent="-285750">
              <a:buFont typeface="Arial" panose="020B0604020202020204" pitchFamily="34" charset="0"/>
              <a:buChar char="•"/>
            </a:pPr>
            <a:r>
              <a:rPr lang="en-CA" sz="2000" dirty="0">
                <a:latin typeface="Cambria" panose="02040503050406030204" pitchFamily="18" charset="0"/>
                <a:ea typeface="Times New Roman" panose="02020603050405020304" pitchFamily="18" charset="0"/>
                <a:cs typeface="Times New Roman" panose="02020603050405020304" pitchFamily="18" charset="0"/>
              </a:rPr>
              <a:t>data payload size is fixed to 4 bytes</a:t>
            </a:r>
            <a:endParaRPr lang="en-CA" sz="2000" dirty="0"/>
          </a:p>
        </p:txBody>
      </p:sp>
      <p:sp>
        <p:nvSpPr>
          <p:cNvPr id="6" name="Rectangle 5"/>
          <p:cNvSpPr/>
          <p:nvPr/>
        </p:nvSpPr>
        <p:spPr>
          <a:xfrm>
            <a:off x="6588046" y="1413339"/>
            <a:ext cx="5161042" cy="4462760"/>
          </a:xfrm>
          <a:prstGeom prst="rect">
            <a:avLst/>
          </a:prstGeom>
        </p:spPr>
        <p:txBody>
          <a:bodyPr wrap="square">
            <a:spAutoFit/>
          </a:bodyPr>
          <a:lstStyle/>
          <a:p>
            <a:r>
              <a:rPr lang="en-CA" dirty="0"/>
              <a:t>TCP host address:</a:t>
            </a:r>
          </a:p>
          <a:p>
            <a:r>
              <a:rPr lang="en-CA" dirty="0"/>
              <a:t>  </a:t>
            </a:r>
            <a:r>
              <a:rPr lang="en-CA" sz="1600" b="1" dirty="0">
                <a:latin typeface="Courier New" panose="02070309020205020404" pitchFamily="49" charset="0"/>
                <a:cs typeface="Courier New" panose="02070309020205020404" pitchFamily="49" charset="0"/>
              </a:rPr>
              <a:t>`define MY_HOST "localhost" </a:t>
            </a:r>
          </a:p>
          <a:p>
            <a:r>
              <a:rPr lang="en-CA" dirty="0"/>
              <a:t>TCP port</a:t>
            </a:r>
            <a:r>
              <a:rPr lang="ru-RU" dirty="0"/>
              <a:t>  </a:t>
            </a:r>
            <a:endParaRPr lang="en-CA" dirty="0"/>
          </a:p>
          <a:p>
            <a:r>
              <a:rPr lang="en-CA" sz="1600" b="1" dirty="0">
                <a:latin typeface="Courier New" panose="02070309020205020404" pitchFamily="49" charset="0"/>
                <a:cs typeface="Courier New" panose="02070309020205020404" pitchFamily="49" charset="0"/>
              </a:rPr>
              <a:t>`define MY_PORT  3450</a:t>
            </a:r>
          </a:p>
          <a:p>
            <a:r>
              <a:rPr lang="en-CA" sz="1600" b="1" dirty="0">
                <a:latin typeface="Courier New" panose="02070309020205020404" pitchFamily="49" charset="0"/>
                <a:cs typeface="Courier New" panose="02070309020205020404" pitchFamily="49" charset="0"/>
              </a:rPr>
              <a:t>`define Data_payload_size 4 </a:t>
            </a:r>
          </a:p>
          <a:p>
            <a:endParaRPr lang="en-CA" sz="1600" b="1" dirty="0">
              <a:latin typeface="Courier New" panose="02070309020205020404" pitchFamily="49" charset="0"/>
              <a:cs typeface="Courier New" panose="02070309020205020404" pitchFamily="49" charset="0"/>
            </a:endParaRPr>
          </a:p>
          <a:p>
            <a:endParaRPr lang="en-CA" sz="1600" b="1" dirty="0">
              <a:latin typeface="Courier New" panose="02070309020205020404" pitchFamily="49" charset="0"/>
              <a:cs typeface="Courier New" panose="02070309020205020404" pitchFamily="49" charset="0"/>
            </a:endParaRPr>
          </a:p>
          <a:p>
            <a:endParaRPr lang="en-CA" dirty="0"/>
          </a:p>
          <a:p>
            <a:r>
              <a:rPr lang="en-CA" dirty="0"/>
              <a:t>Protocol: </a:t>
            </a:r>
          </a:p>
          <a:p>
            <a:endParaRPr lang="en-CA" dirty="0"/>
          </a:p>
          <a:p>
            <a:r>
              <a:rPr lang="en-CA" sz="1600" b="1" dirty="0">
                <a:latin typeface="Courier New" panose="02070309020205020404" pitchFamily="49" charset="0"/>
                <a:cs typeface="Courier New" panose="02070309020205020404" pitchFamily="49" charset="0"/>
              </a:rPr>
              <a:t>typedef enum{</a:t>
            </a:r>
          </a:p>
          <a:p>
            <a:r>
              <a:rPr lang="en-CA" sz="1600" b="1" dirty="0">
                <a:latin typeface="Courier New" panose="02070309020205020404" pitchFamily="49" charset="0"/>
                <a:cs typeface="Courier New" panose="02070309020205020404" pitchFamily="49" charset="0"/>
              </a:rPr>
              <a:t>              WRITE_REQ,</a:t>
            </a:r>
          </a:p>
          <a:p>
            <a:r>
              <a:rPr lang="en-CA" sz="1600" b="1" dirty="0">
                <a:latin typeface="Courier New" panose="02070309020205020404" pitchFamily="49" charset="0"/>
                <a:cs typeface="Courier New" panose="02070309020205020404" pitchFamily="49" charset="0"/>
              </a:rPr>
              <a:t>              READ_REQ,</a:t>
            </a:r>
          </a:p>
          <a:p>
            <a:r>
              <a:rPr lang="en-CA" sz="1600" b="1" dirty="0">
                <a:latin typeface="Courier New" panose="02070309020205020404" pitchFamily="49" charset="0"/>
                <a:cs typeface="Courier New" panose="02070309020205020404" pitchFamily="49" charset="0"/>
              </a:rPr>
              <a:t>              ADDR,</a:t>
            </a:r>
          </a:p>
          <a:p>
            <a:r>
              <a:rPr lang="en-CA" sz="1600" b="1" dirty="0">
                <a:latin typeface="Courier New" panose="02070309020205020404" pitchFamily="49" charset="0"/>
                <a:cs typeface="Courier New" panose="02070309020205020404" pitchFamily="49" charset="0"/>
              </a:rPr>
              <a:t>              ACK_OK,</a:t>
            </a:r>
          </a:p>
          <a:p>
            <a:r>
              <a:rPr lang="en-CA" sz="1600" b="1" dirty="0">
                <a:latin typeface="Courier New" panose="02070309020205020404" pitchFamily="49" charset="0"/>
                <a:cs typeface="Courier New" panose="02070309020205020404" pitchFamily="49" charset="0"/>
              </a:rPr>
              <a:t>              ACK_NOT_READY } transaction_type_e;</a:t>
            </a:r>
          </a:p>
        </p:txBody>
      </p:sp>
    </p:spTree>
    <p:extLst>
      <p:ext uri="{BB962C8B-B14F-4D97-AF65-F5344CB8AC3E}">
        <p14:creationId xmlns:p14="http://schemas.microsoft.com/office/powerpoint/2010/main" val="261477318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107829" y="273294"/>
            <a:ext cx="1384136" cy="739868"/>
          </a:xfrm>
        </p:spPr>
      </p:pic>
      <p:sp>
        <p:nvSpPr>
          <p:cNvPr id="3" name="Text Placeholder 2"/>
          <p:cNvSpPr>
            <a:spLocks noGrp="1"/>
          </p:cNvSpPr>
          <p:nvPr>
            <p:ph type="body" sz="quarter" idx="12"/>
          </p:nvPr>
        </p:nvSpPr>
        <p:spPr>
          <a:xfrm>
            <a:off x="469397" y="848779"/>
            <a:ext cx="11722100" cy="457200"/>
          </a:xfrm>
        </p:spPr>
        <p:txBody>
          <a:bodyPr/>
          <a:lstStyle/>
          <a:p>
            <a:r>
              <a:rPr lang="en-CA" dirty="0">
                <a:latin typeface="+mj-lt"/>
              </a:rPr>
              <a:t>TCP/IP Socket Initialization</a:t>
            </a:r>
          </a:p>
        </p:txBody>
      </p:sp>
      <p:sp>
        <p:nvSpPr>
          <p:cNvPr id="4" name="Title 3"/>
          <p:cNvSpPr>
            <a:spLocks noGrp="1"/>
          </p:cNvSpPr>
          <p:nvPr>
            <p:ph type="title"/>
          </p:nvPr>
        </p:nvSpPr>
        <p:spPr/>
        <p:txBody>
          <a:bodyPr/>
          <a:lstStyle/>
          <a:p>
            <a:r>
              <a:rPr lang="en-CA" dirty="0"/>
              <a:t>User Application Example</a:t>
            </a:r>
            <a:endParaRPr lang="en-US" dirty="0"/>
          </a:p>
        </p:txBody>
      </p:sp>
      <p:cxnSp>
        <p:nvCxnSpPr>
          <p:cNvPr id="38" name="Straight Connector 37"/>
          <p:cNvCxnSpPr/>
          <p:nvPr/>
        </p:nvCxnSpPr>
        <p:spPr>
          <a:xfrm>
            <a:off x="5062001" y="1329870"/>
            <a:ext cx="6087" cy="3138221"/>
          </a:xfrm>
          <a:prstGeom prst="line">
            <a:avLst/>
          </a:prstGeom>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flipH="1">
            <a:off x="6693114" y="1352006"/>
            <a:ext cx="12380" cy="3032958"/>
          </a:xfrm>
          <a:prstGeom prst="line">
            <a:avLst/>
          </a:prstGeom>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flipH="1">
            <a:off x="2703683" y="1329870"/>
            <a:ext cx="21790" cy="3138221"/>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flipH="1">
            <a:off x="9158476" y="1346142"/>
            <a:ext cx="57732" cy="3121949"/>
          </a:xfrm>
          <a:prstGeom prst="line">
            <a:avLst/>
          </a:prstGeom>
        </p:spPr>
        <p:style>
          <a:lnRef idx="1">
            <a:schemeClr val="accent1"/>
          </a:lnRef>
          <a:fillRef idx="0">
            <a:schemeClr val="accent1"/>
          </a:fillRef>
          <a:effectRef idx="0">
            <a:schemeClr val="accent1"/>
          </a:effectRef>
          <a:fontRef idx="minor">
            <a:schemeClr val="tx1"/>
          </a:fontRef>
        </p:style>
      </p:cxnSp>
      <p:sp>
        <p:nvSpPr>
          <p:cNvPr id="42" name="Rectangle 41"/>
          <p:cNvSpPr/>
          <p:nvPr/>
        </p:nvSpPr>
        <p:spPr>
          <a:xfrm>
            <a:off x="6845539" y="3014235"/>
            <a:ext cx="1954772" cy="311038"/>
          </a:xfrm>
          <a:prstGeom prst="rect">
            <a:avLst/>
          </a:prstGeom>
        </p:spPr>
        <p:txBody>
          <a:bodyPr wrap="none">
            <a:spAutoFit/>
          </a:bodyPr>
          <a:lstStyle/>
          <a:p>
            <a:r>
              <a:rPr lang="en-CA" sz="1600" b="1" dirty="0">
                <a:latin typeface="Cambria Math" panose="02040503050406030204" pitchFamily="18" charset="0"/>
                <a:ea typeface="Cambria Math" panose="02040503050406030204" pitchFamily="18" charset="0"/>
              </a:rPr>
              <a:t>shunt_prim_init_target</a:t>
            </a:r>
            <a:endParaRPr lang="en-CA" sz="1600" dirty="0">
              <a:latin typeface="Cambria Math" panose="02040503050406030204" pitchFamily="18" charset="0"/>
              <a:ea typeface="Cambria Math" panose="02040503050406030204" pitchFamily="18" charset="0"/>
            </a:endParaRPr>
          </a:p>
        </p:txBody>
      </p:sp>
      <p:sp>
        <p:nvSpPr>
          <p:cNvPr id="43" name="Rectangle 42"/>
          <p:cNvSpPr/>
          <p:nvPr/>
        </p:nvSpPr>
        <p:spPr>
          <a:xfrm>
            <a:off x="2956046" y="2931427"/>
            <a:ext cx="2441985" cy="311038"/>
          </a:xfrm>
          <a:prstGeom prst="rect">
            <a:avLst/>
          </a:prstGeom>
        </p:spPr>
        <p:txBody>
          <a:bodyPr wrap="square">
            <a:spAutoFit/>
          </a:bodyPr>
          <a:lstStyle/>
          <a:p>
            <a:r>
              <a:rPr lang="en-CA" sz="1600" b="1" dirty="0">
                <a:latin typeface="Cambria Math" panose="02040503050406030204" pitchFamily="18" charset="0"/>
                <a:ea typeface="Cambria Math" panose="02040503050406030204" pitchFamily="18" charset="0"/>
              </a:rPr>
              <a:t>shunt_prim_init_initiator</a:t>
            </a:r>
            <a:endParaRPr lang="en-CA" sz="1600" dirty="0">
              <a:latin typeface="Cambria Math" panose="02040503050406030204" pitchFamily="18" charset="0"/>
              <a:ea typeface="Cambria Math" panose="02040503050406030204" pitchFamily="18" charset="0"/>
            </a:endParaRPr>
          </a:p>
        </p:txBody>
      </p:sp>
      <p:sp>
        <p:nvSpPr>
          <p:cNvPr id="46" name="TextBox 45"/>
          <p:cNvSpPr txBox="1"/>
          <p:nvPr/>
        </p:nvSpPr>
        <p:spPr>
          <a:xfrm>
            <a:off x="5504036" y="1331827"/>
            <a:ext cx="754681" cy="311038"/>
          </a:xfrm>
          <a:prstGeom prst="rect">
            <a:avLst/>
          </a:prstGeom>
          <a:noFill/>
        </p:spPr>
        <p:txBody>
          <a:bodyPr wrap="none" rtlCol="0">
            <a:spAutoFit/>
          </a:bodyPr>
          <a:lstStyle/>
          <a:p>
            <a:r>
              <a:rPr lang="en-CA" sz="1600" dirty="0">
                <a:latin typeface="Cambria Math" panose="02040503050406030204" pitchFamily="18" charset="0"/>
                <a:ea typeface="Cambria Math" panose="02040503050406030204" pitchFamily="18" charset="0"/>
              </a:rPr>
              <a:t>TCP/IP</a:t>
            </a:r>
          </a:p>
        </p:txBody>
      </p:sp>
      <p:sp>
        <p:nvSpPr>
          <p:cNvPr id="47" name="Rectangle 46"/>
          <p:cNvSpPr/>
          <p:nvPr/>
        </p:nvSpPr>
        <p:spPr>
          <a:xfrm>
            <a:off x="469397" y="2939738"/>
            <a:ext cx="2521844" cy="311038"/>
          </a:xfrm>
          <a:prstGeom prst="rect">
            <a:avLst/>
          </a:prstGeom>
        </p:spPr>
        <p:txBody>
          <a:bodyPr wrap="square">
            <a:spAutoFit/>
          </a:bodyPr>
          <a:lstStyle/>
          <a:p>
            <a:r>
              <a:rPr lang="en-CA" sz="1600" b="1" dirty="0">
                <a:solidFill>
                  <a:srgbClr val="000000"/>
                </a:solidFill>
                <a:latin typeface="Cambria Math" panose="02040503050406030204" pitchFamily="18" charset="0"/>
                <a:ea typeface="Cambria Math" panose="02040503050406030204" pitchFamily="18" charset="0"/>
              </a:rPr>
              <a:t>shunt_dpi_initiator_init</a:t>
            </a:r>
            <a:endParaRPr lang="en-CA" sz="1600" dirty="0">
              <a:latin typeface="Cambria Math" panose="02040503050406030204" pitchFamily="18" charset="0"/>
              <a:ea typeface="Cambria Math" panose="02040503050406030204" pitchFamily="18" charset="0"/>
            </a:endParaRPr>
          </a:p>
        </p:txBody>
      </p:sp>
      <p:sp>
        <p:nvSpPr>
          <p:cNvPr id="48" name="Rectangle 47"/>
          <p:cNvSpPr/>
          <p:nvPr/>
        </p:nvSpPr>
        <p:spPr>
          <a:xfrm>
            <a:off x="9559432" y="3014235"/>
            <a:ext cx="1826646" cy="311038"/>
          </a:xfrm>
          <a:prstGeom prst="rect">
            <a:avLst/>
          </a:prstGeom>
        </p:spPr>
        <p:txBody>
          <a:bodyPr wrap="none">
            <a:spAutoFit/>
          </a:bodyPr>
          <a:lstStyle/>
          <a:p>
            <a:r>
              <a:rPr lang="en-CA" sz="1600" b="1" dirty="0">
                <a:solidFill>
                  <a:srgbClr val="000000"/>
                </a:solidFill>
                <a:latin typeface="Cambria Math" panose="02040503050406030204" pitchFamily="18" charset="0"/>
                <a:ea typeface="Cambria Math" panose="02040503050406030204" pitchFamily="18" charset="0"/>
              </a:rPr>
              <a:t>shunt_dpi_target_init</a:t>
            </a:r>
            <a:endParaRPr lang="en-CA" sz="1600" dirty="0">
              <a:latin typeface="Cambria Math" panose="02040503050406030204" pitchFamily="18" charset="0"/>
              <a:ea typeface="Cambria Math" panose="02040503050406030204" pitchFamily="18" charset="0"/>
            </a:endParaRPr>
          </a:p>
        </p:txBody>
      </p:sp>
      <p:cxnSp>
        <p:nvCxnSpPr>
          <p:cNvPr id="49" name="Straight Connector 48"/>
          <p:cNvCxnSpPr/>
          <p:nvPr/>
        </p:nvCxnSpPr>
        <p:spPr>
          <a:xfrm flipV="1">
            <a:off x="620335" y="1672121"/>
            <a:ext cx="10974989" cy="11660"/>
          </a:xfrm>
          <a:prstGeom prst="line">
            <a:avLst/>
          </a:prstGeom>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3264758" y="1323184"/>
            <a:ext cx="1367484" cy="311038"/>
          </a:xfrm>
          <a:prstGeom prst="rect">
            <a:avLst/>
          </a:prstGeom>
          <a:noFill/>
        </p:spPr>
        <p:txBody>
          <a:bodyPr wrap="square" rtlCol="0">
            <a:spAutoFit/>
          </a:bodyPr>
          <a:lstStyle/>
          <a:p>
            <a:r>
              <a:rPr lang="en-CA" sz="1600" dirty="0">
                <a:latin typeface="Cambria Math" panose="02040503050406030204" pitchFamily="18" charset="0"/>
                <a:ea typeface="Cambria Math" panose="02040503050406030204" pitchFamily="18" charset="0"/>
              </a:rPr>
              <a:t>C functions</a:t>
            </a:r>
          </a:p>
        </p:txBody>
      </p:sp>
      <p:sp>
        <p:nvSpPr>
          <p:cNvPr id="51" name="TextBox 50"/>
          <p:cNvSpPr txBox="1"/>
          <p:nvPr/>
        </p:nvSpPr>
        <p:spPr>
          <a:xfrm>
            <a:off x="725895" y="1329870"/>
            <a:ext cx="1814513" cy="338554"/>
          </a:xfrm>
          <a:prstGeom prst="rect">
            <a:avLst/>
          </a:prstGeom>
          <a:noFill/>
        </p:spPr>
        <p:txBody>
          <a:bodyPr wrap="square" rtlCol="0">
            <a:spAutoFit/>
          </a:bodyPr>
          <a:lstStyle/>
          <a:p>
            <a:r>
              <a:rPr lang="en-CA" sz="1600" dirty="0">
                <a:latin typeface="Cambria Math" panose="02040503050406030204" pitchFamily="18" charset="0"/>
                <a:ea typeface="Cambria Math" panose="02040503050406030204" pitchFamily="18" charset="0"/>
              </a:rPr>
              <a:t>SV/DPI functions</a:t>
            </a:r>
          </a:p>
        </p:txBody>
      </p:sp>
      <p:sp>
        <p:nvSpPr>
          <p:cNvPr id="52" name="TextBox 51"/>
          <p:cNvSpPr txBox="1"/>
          <p:nvPr/>
        </p:nvSpPr>
        <p:spPr>
          <a:xfrm>
            <a:off x="7764506" y="1325999"/>
            <a:ext cx="1068018" cy="311038"/>
          </a:xfrm>
          <a:prstGeom prst="rect">
            <a:avLst/>
          </a:prstGeom>
          <a:noFill/>
        </p:spPr>
        <p:txBody>
          <a:bodyPr wrap="none" rtlCol="0">
            <a:spAutoFit/>
          </a:bodyPr>
          <a:lstStyle/>
          <a:p>
            <a:r>
              <a:rPr lang="en-CA" sz="1600" dirty="0">
                <a:latin typeface="Cambria Math" panose="02040503050406030204" pitchFamily="18" charset="0"/>
                <a:ea typeface="Cambria Math" panose="02040503050406030204" pitchFamily="18" charset="0"/>
              </a:rPr>
              <a:t>C functions</a:t>
            </a:r>
          </a:p>
        </p:txBody>
      </p:sp>
      <p:sp>
        <p:nvSpPr>
          <p:cNvPr id="53" name="TextBox 52"/>
          <p:cNvSpPr txBox="1"/>
          <p:nvPr/>
        </p:nvSpPr>
        <p:spPr>
          <a:xfrm>
            <a:off x="9468571" y="1325759"/>
            <a:ext cx="1554958" cy="311038"/>
          </a:xfrm>
          <a:prstGeom prst="rect">
            <a:avLst/>
          </a:prstGeom>
          <a:noFill/>
        </p:spPr>
        <p:txBody>
          <a:bodyPr wrap="none" rtlCol="0">
            <a:spAutoFit/>
          </a:bodyPr>
          <a:lstStyle/>
          <a:p>
            <a:r>
              <a:rPr lang="en-CA" sz="1600" dirty="0">
                <a:latin typeface="Cambria Math" panose="02040503050406030204" pitchFamily="18" charset="0"/>
                <a:ea typeface="Cambria Math" panose="02040503050406030204" pitchFamily="18" charset="0"/>
              </a:rPr>
              <a:t>SV/DPI functions</a:t>
            </a:r>
          </a:p>
        </p:txBody>
      </p:sp>
      <p:sp>
        <p:nvSpPr>
          <p:cNvPr id="56" name="Rectangle 55"/>
          <p:cNvSpPr/>
          <p:nvPr/>
        </p:nvSpPr>
        <p:spPr>
          <a:xfrm>
            <a:off x="4573438" y="1689359"/>
            <a:ext cx="930300" cy="624386"/>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CA" sz="1600" dirty="0">
                <a:ln w="0"/>
                <a:solidFill>
                  <a:schemeClr val="tx1"/>
                </a:solidFill>
                <a:effectLst>
                  <a:outerShdw blurRad="38100" dist="19050" dir="2700000" algn="tl" rotWithShape="0">
                    <a:schemeClr val="dk1">
                      <a:alpha val="40000"/>
                    </a:schemeClr>
                  </a:outerShdw>
                </a:effectLst>
                <a:latin typeface="Cambria Math" panose="02040503050406030204" pitchFamily="18" charset="0"/>
                <a:ea typeface="Cambria Math" panose="02040503050406030204" pitchFamily="18" charset="0"/>
              </a:rPr>
              <a:t>Initiator</a:t>
            </a:r>
          </a:p>
        </p:txBody>
      </p:sp>
      <p:sp>
        <p:nvSpPr>
          <p:cNvPr id="57" name="Rectangle 56"/>
          <p:cNvSpPr/>
          <p:nvPr/>
        </p:nvSpPr>
        <p:spPr>
          <a:xfrm>
            <a:off x="5056858" y="2799394"/>
            <a:ext cx="338916" cy="672156"/>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dirty="0">
              <a:latin typeface="Cambria Math" panose="02040503050406030204" pitchFamily="18" charset="0"/>
              <a:ea typeface="Cambria Math" panose="02040503050406030204" pitchFamily="18" charset="0"/>
            </a:endParaRPr>
          </a:p>
        </p:txBody>
      </p:sp>
      <p:sp>
        <p:nvSpPr>
          <p:cNvPr id="58" name="Rectangle 57"/>
          <p:cNvSpPr/>
          <p:nvPr/>
        </p:nvSpPr>
        <p:spPr>
          <a:xfrm>
            <a:off x="6354198" y="2960283"/>
            <a:ext cx="338916" cy="672156"/>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dirty="0">
              <a:latin typeface="Cambria Math" panose="02040503050406030204" pitchFamily="18" charset="0"/>
              <a:ea typeface="Cambria Math" panose="02040503050406030204" pitchFamily="18" charset="0"/>
            </a:endParaRPr>
          </a:p>
        </p:txBody>
      </p:sp>
      <p:cxnSp>
        <p:nvCxnSpPr>
          <p:cNvPr id="61" name="Straight Arrow Connector 60"/>
          <p:cNvCxnSpPr>
            <a:stCxn id="57" idx="3"/>
            <a:endCxn id="58" idx="1"/>
          </p:cNvCxnSpPr>
          <p:nvPr/>
        </p:nvCxnSpPr>
        <p:spPr>
          <a:xfrm>
            <a:off x="5395774" y="3135472"/>
            <a:ext cx="958424" cy="160889"/>
          </a:xfrm>
          <a:prstGeom prst="straightConnector1">
            <a:avLst/>
          </a:prstGeom>
          <a:ln w="82550">
            <a:headEnd type="triangle"/>
            <a:tailEnd type="triangle"/>
          </a:ln>
        </p:spPr>
        <p:style>
          <a:lnRef idx="1">
            <a:schemeClr val="accent1"/>
          </a:lnRef>
          <a:fillRef idx="0">
            <a:schemeClr val="accent1"/>
          </a:fillRef>
          <a:effectRef idx="0">
            <a:schemeClr val="accent1"/>
          </a:effectRef>
          <a:fontRef idx="minor">
            <a:schemeClr val="tx1"/>
          </a:fontRef>
        </p:style>
      </p:cxnSp>
      <p:sp>
        <p:nvSpPr>
          <p:cNvPr id="65" name="Rectangle 64"/>
          <p:cNvSpPr/>
          <p:nvPr/>
        </p:nvSpPr>
        <p:spPr>
          <a:xfrm>
            <a:off x="6235907" y="1683781"/>
            <a:ext cx="930300" cy="624386"/>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CA" sz="1600" dirty="0">
                <a:ln w="0"/>
                <a:solidFill>
                  <a:schemeClr val="tx1"/>
                </a:solidFill>
                <a:effectLst>
                  <a:outerShdw blurRad="38100" dist="19050" dir="2700000" algn="tl" rotWithShape="0">
                    <a:schemeClr val="dk1">
                      <a:alpha val="40000"/>
                    </a:schemeClr>
                  </a:outerShdw>
                </a:effectLst>
                <a:latin typeface="Cambria Math" panose="02040503050406030204" pitchFamily="18" charset="0"/>
                <a:ea typeface="Cambria Math" panose="02040503050406030204" pitchFamily="18" charset="0"/>
              </a:rPr>
              <a:t>Target</a:t>
            </a:r>
          </a:p>
        </p:txBody>
      </p:sp>
      <p:cxnSp>
        <p:nvCxnSpPr>
          <p:cNvPr id="66" name="Straight Arrow Connector 65"/>
          <p:cNvCxnSpPr/>
          <p:nvPr/>
        </p:nvCxnSpPr>
        <p:spPr>
          <a:xfrm flipV="1">
            <a:off x="2479807" y="3120913"/>
            <a:ext cx="426417" cy="6500"/>
          </a:xfrm>
          <a:prstGeom prst="straightConnector1">
            <a:avLst/>
          </a:prstGeom>
          <a:ln w="41275">
            <a:prstDash val="sysDash"/>
            <a:tailEnd type="triangle"/>
          </a:ln>
        </p:spPr>
        <p:style>
          <a:lnRef idx="1">
            <a:schemeClr val="accent1"/>
          </a:lnRef>
          <a:fillRef idx="0">
            <a:schemeClr val="accent1"/>
          </a:fillRef>
          <a:effectRef idx="0">
            <a:schemeClr val="accent1"/>
          </a:effectRef>
          <a:fontRef idx="minor">
            <a:schemeClr val="tx1"/>
          </a:fontRef>
        </p:style>
      </p:cxnSp>
      <p:sp>
        <p:nvSpPr>
          <p:cNvPr id="68" name="Rectangle 67"/>
          <p:cNvSpPr/>
          <p:nvPr/>
        </p:nvSpPr>
        <p:spPr>
          <a:xfrm>
            <a:off x="486780" y="2599115"/>
            <a:ext cx="11108544" cy="1286702"/>
          </a:xfrm>
          <a:prstGeom prst="rect">
            <a:avLst/>
          </a:prstGeom>
          <a:noFill/>
          <a:ln w="50800">
            <a:solidFill>
              <a:schemeClr val="accent1">
                <a:shade val="50000"/>
                <a:alpha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70" name="TextBox 69"/>
          <p:cNvSpPr txBox="1"/>
          <p:nvPr/>
        </p:nvSpPr>
        <p:spPr>
          <a:xfrm>
            <a:off x="534623" y="3516975"/>
            <a:ext cx="4473721" cy="339315"/>
          </a:xfrm>
          <a:prstGeom prst="rect">
            <a:avLst/>
          </a:prstGeom>
          <a:noFill/>
        </p:spPr>
        <p:txBody>
          <a:bodyPr wrap="square" rtlCol="0">
            <a:spAutoFit/>
          </a:bodyPr>
          <a:lstStyle/>
          <a:p>
            <a:r>
              <a:rPr lang="en-CA" spc="300" dirty="0"/>
              <a:t>TCP/IP Socket initialization </a:t>
            </a:r>
          </a:p>
        </p:txBody>
      </p:sp>
      <p:cxnSp>
        <p:nvCxnSpPr>
          <p:cNvPr id="72" name="Straight Arrow Connector 71"/>
          <p:cNvCxnSpPr/>
          <p:nvPr/>
        </p:nvCxnSpPr>
        <p:spPr>
          <a:xfrm flipV="1">
            <a:off x="9000654" y="3140783"/>
            <a:ext cx="426417" cy="6500"/>
          </a:xfrm>
          <a:prstGeom prst="straightConnector1">
            <a:avLst/>
          </a:prstGeom>
          <a:ln w="41275">
            <a:prstDash val="sysDash"/>
            <a:tailEnd type="triangle"/>
          </a:ln>
        </p:spPr>
        <p:style>
          <a:lnRef idx="1">
            <a:schemeClr val="accent1"/>
          </a:lnRef>
          <a:fillRef idx="0">
            <a:schemeClr val="accent1"/>
          </a:fillRef>
          <a:effectRef idx="0">
            <a:schemeClr val="accent1"/>
          </a:effectRef>
          <a:fontRef idx="minor">
            <a:schemeClr val="tx1"/>
          </a:fontRef>
        </p:style>
      </p:cxnSp>
      <p:sp>
        <p:nvSpPr>
          <p:cNvPr id="11" name="Rectangle 10"/>
          <p:cNvSpPr/>
          <p:nvPr/>
        </p:nvSpPr>
        <p:spPr>
          <a:xfrm>
            <a:off x="446512" y="4808714"/>
            <a:ext cx="6096000" cy="338554"/>
          </a:xfrm>
          <a:prstGeom prst="rect">
            <a:avLst/>
          </a:prstGeom>
        </p:spPr>
        <p:txBody>
          <a:bodyPr>
            <a:spAutoFit/>
          </a:bodyPr>
          <a:lstStyle/>
          <a:p>
            <a:r>
              <a:rPr lang="en-CA" sz="1600" b="1" dirty="0">
                <a:latin typeface="Courier New" panose="02070309020205020404" pitchFamily="49" charset="0"/>
                <a:cs typeface="Courier New" panose="02070309020205020404" pitchFamily="49" charset="0"/>
              </a:rPr>
              <a:t>socket_id = shunt_dpi_initiator_init(`MY_PORT);</a:t>
            </a:r>
          </a:p>
        </p:txBody>
      </p:sp>
      <p:sp>
        <p:nvSpPr>
          <p:cNvPr id="12" name="Rectangle 11"/>
          <p:cNvSpPr/>
          <p:nvPr/>
        </p:nvSpPr>
        <p:spPr>
          <a:xfrm>
            <a:off x="5065044" y="5443755"/>
            <a:ext cx="6917315" cy="338554"/>
          </a:xfrm>
          <a:prstGeom prst="rect">
            <a:avLst/>
          </a:prstGeom>
        </p:spPr>
        <p:txBody>
          <a:bodyPr wrap="square">
            <a:spAutoFit/>
          </a:bodyPr>
          <a:lstStyle/>
          <a:p>
            <a:r>
              <a:rPr lang="en-CA" sz="1600" b="1" dirty="0">
                <a:latin typeface="Courier New" panose="02070309020205020404" pitchFamily="49" charset="0"/>
                <a:cs typeface="Courier New" panose="02070309020205020404" pitchFamily="49" charset="0"/>
              </a:rPr>
              <a:t>socket_id = shunt_dpi_target_init(`MY_PORT,` MY_HOST);</a:t>
            </a:r>
          </a:p>
        </p:txBody>
      </p:sp>
    </p:spTree>
    <p:extLst>
      <p:ext uri="{BB962C8B-B14F-4D97-AF65-F5344CB8AC3E}">
        <p14:creationId xmlns:p14="http://schemas.microsoft.com/office/powerpoint/2010/main" val="190654976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103363" y="265374"/>
            <a:ext cx="1384136" cy="739868"/>
          </a:xfrm>
        </p:spPr>
      </p:pic>
      <p:sp>
        <p:nvSpPr>
          <p:cNvPr id="3" name="Text Placeholder 2"/>
          <p:cNvSpPr>
            <a:spLocks noGrp="1"/>
          </p:cNvSpPr>
          <p:nvPr>
            <p:ph type="body" sz="quarter" idx="12"/>
          </p:nvPr>
        </p:nvSpPr>
        <p:spPr>
          <a:xfrm>
            <a:off x="469397" y="848779"/>
            <a:ext cx="11722100" cy="457200"/>
          </a:xfrm>
        </p:spPr>
        <p:txBody>
          <a:bodyPr/>
          <a:lstStyle/>
          <a:p>
            <a:r>
              <a:rPr lang="en-CA" dirty="0">
                <a:latin typeface="+mj-lt"/>
              </a:rPr>
              <a:t>Write Data </a:t>
            </a:r>
          </a:p>
        </p:txBody>
      </p:sp>
      <p:sp>
        <p:nvSpPr>
          <p:cNvPr id="4" name="Title 3"/>
          <p:cNvSpPr>
            <a:spLocks noGrp="1"/>
          </p:cNvSpPr>
          <p:nvPr>
            <p:ph type="title"/>
          </p:nvPr>
        </p:nvSpPr>
        <p:spPr/>
        <p:txBody>
          <a:bodyPr/>
          <a:lstStyle/>
          <a:p>
            <a:r>
              <a:rPr lang="en-CA" dirty="0"/>
              <a:t>User Application Example</a:t>
            </a:r>
            <a:endParaRPr lang="en-US" dirty="0"/>
          </a:p>
        </p:txBody>
      </p:sp>
      <p:grpSp>
        <p:nvGrpSpPr>
          <p:cNvPr id="7" name="Group 6"/>
          <p:cNvGrpSpPr/>
          <p:nvPr/>
        </p:nvGrpSpPr>
        <p:grpSpPr>
          <a:xfrm>
            <a:off x="6103363" y="1026485"/>
            <a:ext cx="5668876" cy="1779410"/>
            <a:chOff x="897644" y="1045945"/>
            <a:chExt cx="5668876" cy="1779410"/>
          </a:xfrm>
        </p:grpSpPr>
        <p:sp>
          <p:nvSpPr>
            <p:cNvPr id="123" name="Rectangle 122"/>
            <p:cNvSpPr/>
            <p:nvPr/>
          </p:nvSpPr>
          <p:spPr>
            <a:xfrm>
              <a:off x="897644" y="1495657"/>
              <a:ext cx="3518916" cy="338554"/>
            </a:xfrm>
            <a:prstGeom prst="rect">
              <a:avLst/>
            </a:prstGeom>
          </p:spPr>
          <p:txBody>
            <a:bodyPr wrap="square">
              <a:spAutoFit/>
            </a:bodyPr>
            <a:lstStyle/>
            <a:p>
              <a:r>
                <a:rPr lang="en-CA" sz="1600" b="1" dirty="0">
                  <a:solidFill>
                    <a:prstClr val="black"/>
                  </a:solidFill>
                  <a:latin typeface="Trebuchet MS" panose="020B0603020202020204" pitchFamily="34" charset="0"/>
                </a:rPr>
                <a:t>WRITE REQ/ADDR and WRITE  DATA</a:t>
              </a:r>
            </a:p>
          </p:txBody>
        </p:sp>
        <p:cxnSp>
          <p:nvCxnSpPr>
            <p:cNvPr id="124" name="Straight Connector 123"/>
            <p:cNvCxnSpPr>
              <a:stCxn id="138" idx="0"/>
            </p:cNvCxnSpPr>
            <p:nvPr/>
          </p:nvCxnSpPr>
          <p:spPr>
            <a:xfrm flipH="1">
              <a:off x="3478417" y="1045945"/>
              <a:ext cx="5960" cy="1709533"/>
            </a:xfrm>
            <a:prstGeom prst="line">
              <a:avLst/>
            </a:prstGeom>
            <a:ln w="41275">
              <a:solidFill>
                <a:schemeClr val="accent1">
                  <a:alpha val="50000"/>
                </a:scheme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a:stCxn id="128" idx="0"/>
            </p:cNvCxnSpPr>
            <p:nvPr/>
          </p:nvCxnSpPr>
          <p:spPr>
            <a:xfrm>
              <a:off x="5079032" y="1074977"/>
              <a:ext cx="0" cy="1345428"/>
            </a:xfrm>
            <a:prstGeom prst="line">
              <a:avLst/>
            </a:prstGeom>
            <a:ln w="41275">
              <a:solidFill>
                <a:schemeClr val="accent1">
                  <a:alpha val="50000"/>
                </a:schemeClr>
              </a:solidFill>
            </a:ln>
          </p:spPr>
          <p:style>
            <a:lnRef idx="1">
              <a:schemeClr val="accent1"/>
            </a:lnRef>
            <a:fillRef idx="0">
              <a:schemeClr val="accent1"/>
            </a:fillRef>
            <a:effectRef idx="0">
              <a:schemeClr val="accent1"/>
            </a:effectRef>
            <a:fontRef idx="minor">
              <a:schemeClr val="tx1"/>
            </a:fontRef>
          </p:style>
        </p:cxnSp>
        <p:cxnSp>
          <p:nvCxnSpPr>
            <p:cNvPr id="126" name="Straight Arrow Connector 125"/>
            <p:cNvCxnSpPr>
              <a:stCxn id="130" idx="3"/>
              <a:endCxn id="127" idx="1"/>
            </p:cNvCxnSpPr>
            <p:nvPr/>
          </p:nvCxnSpPr>
          <p:spPr>
            <a:xfrm>
              <a:off x="3607751" y="1935704"/>
              <a:ext cx="1356784" cy="359983"/>
            </a:xfrm>
            <a:prstGeom prst="straightConnector1">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27" name="Rectangle 126"/>
            <p:cNvSpPr/>
            <p:nvPr/>
          </p:nvSpPr>
          <p:spPr>
            <a:xfrm>
              <a:off x="4964536" y="2152403"/>
              <a:ext cx="230301" cy="286567"/>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b="1" dirty="0">
                <a:solidFill>
                  <a:prstClr val="black"/>
                </a:solidFill>
                <a:latin typeface="Trebuchet MS" panose="020B0603020202020204" pitchFamily="34" charset="0"/>
              </a:endParaRPr>
            </a:p>
          </p:txBody>
        </p:sp>
        <p:sp>
          <p:nvSpPr>
            <p:cNvPr id="128" name="Rectangle 127"/>
            <p:cNvSpPr/>
            <p:nvPr/>
          </p:nvSpPr>
          <p:spPr>
            <a:xfrm>
              <a:off x="4617708" y="1074977"/>
              <a:ext cx="922647" cy="434211"/>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CA" sz="1600" b="1" dirty="0">
                  <a:ln w="0"/>
                  <a:solidFill>
                    <a:prstClr val="black"/>
                  </a:solidFill>
                  <a:effectLst>
                    <a:outerShdw blurRad="38100" dist="19050" dir="2700000" algn="tl" rotWithShape="0">
                      <a:prstClr val="black">
                        <a:alpha val="40000"/>
                      </a:prstClr>
                    </a:outerShdw>
                  </a:effectLst>
                  <a:latin typeface="Trebuchet MS" panose="020B0603020202020204" pitchFamily="34" charset="0"/>
                </a:rPr>
                <a:t>Target</a:t>
              </a:r>
            </a:p>
          </p:txBody>
        </p:sp>
        <p:sp>
          <p:nvSpPr>
            <p:cNvPr id="129" name="Rectangle 128"/>
            <p:cNvSpPr/>
            <p:nvPr/>
          </p:nvSpPr>
          <p:spPr>
            <a:xfrm>
              <a:off x="5309621" y="2167999"/>
              <a:ext cx="1256899" cy="338554"/>
            </a:xfrm>
            <a:prstGeom prst="rect">
              <a:avLst/>
            </a:prstGeom>
          </p:spPr>
          <p:txBody>
            <a:bodyPr wrap="square">
              <a:spAutoFit/>
            </a:bodyPr>
            <a:lstStyle/>
            <a:p>
              <a:r>
                <a:rPr lang="en-CA" sz="1600" b="1" dirty="0">
                  <a:solidFill>
                    <a:prstClr val="black"/>
                  </a:solidFill>
                  <a:latin typeface="Trebuchet MS" panose="020B0603020202020204" pitchFamily="34" charset="0"/>
                </a:rPr>
                <a:t>WRITE ACK</a:t>
              </a:r>
            </a:p>
          </p:txBody>
        </p:sp>
        <p:sp>
          <p:nvSpPr>
            <p:cNvPr id="130" name="Rectangle 129"/>
            <p:cNvSpPr/>
            <p:nvPr/>
          </p:nvSpPr>
          <p:spPr>
            <a:xfrm>
              <a:off x="3377451" y="1792419"/>
              <a:ext cx="230301" cy="286567"/>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b="1" dirty="0">
                <a:solidFill>
                  <a:prstClr val="black"/>
                </a:solidFill>
                <a:latin typeface="Trebuchet MS" panose="020B0603020202020204" pitchFamily="34" charset="0"/>
              </a:endParaRPr>
            </a:p>
          </p:txBody>
        </p:sp>
        <p:cxnSp>
          <p:nvCxnSpPr>
            <p:cNvPr id="131" name="Straight Arrow Connector 130"/>
            <p:cNvCxnSpPr>
              <a:stCxn id="130" idx="2"/>
              <a:endCxn id="132" idx="0"/>
            </p:cNvCxnSpPr>
            <p:nvPr/>
          </p:nvCxnSpPr>
          <p:spPr>
            <a:xfrm flipH="1">
              <a:off x="3490320" y="2078988"/>
              <a:ext cx="2281" cy="459799"/>
            </a:xfrm>
            <a:prstGeom prst="straightConnector1">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32" name="Rectangle 131"/>
            <p:cNvSpPr/>
            <p:nvPr/>
          </p:nvSpPr>
          <p:spPr>
            <a:xfrm>
              <a:off x="3375170" y="2538788"/>
              <a:ext cx="230301" cy="286567"/>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b="1" dirty="0">
                <a:solidFill>
                  <a:prstClr val="black"/>
                </a:solidFill>
                <a:latin typeface="Trebuchet MS" panose="020B0603020202020204" pitchFamily="34" charset="0"/>
              </a:endParaRPr>
            </a:p>
          </p:txBody>
        </p:sp>
        <p:cxnSp>
          <p:nvCxnSpPr>
            <p:cNvPr id="133" name="Straight Arrow Connector 132"/>
            <p:cNvCxnSpPr>
              <a:stCxn id="127" idx="1"/>
              <a:endCxn id="132" idx="3"/>
            </p:cNvCxnSpPr>
            <p:nvPr/>
          </p:nvCxnSpPr>
          <p:spPr>
            <a:xfrm flipH="1">
              <a:off x="3605470" y="2295687"/>
              <a:ext cx="1359066" cy="386384"/>
            </a:xfrm>
            <a:prstGeom prst="straightConnector1">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4" name="Straight Arrow Connector 137"/>
            <p:cNvCxnSpPr>
              <a:stCxn id="132" idx="1"/>
              <a:endCxn id="130" idx="1"/>
            </p:cNvCxnSpPr>
            <p:nvPr/>
          </p:nvCxnSpPr>
          <p:spPr>
            <a:xfrm rot="10800000" flipH="1">
              <a:off x="3375170" y="1935704"/>
              <a:ext cx="2281" cy="746368"/>
            </a:xfrm>
            <a:prstGeom prst="bentConnector3">
              <a:avLst>
                <a:gd name="adj1" fmla="val -6357063"/>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35" name="Rectangle 134"/>
            <p:cNvSpPr/>
            <p:nvPr/>
          </p:nvSpPr>
          <p:spPr>
            <a:xfrm>
              <a:off x="1267556" y="2164220"/>
              <a:ext cx="1928897" cy="338554"/>
            </a:xfrm>
            <a:prstGeom prst="rect">
              <a:avLst/>
            </a:prstGeom>
          </p:spPr>
          <p:txBody>
            <a:bodyPr wrap="square">
              <a:spAutoFit/>
            </a:bodyPr>
            <a:lstStyle/>
            <a:p>
              <a:r>
                <a:rPr lang="en-CA" sz="1600" b="1" dirty="0">
                  <a:solidFill>
                    <a:prstClr val="black"/>
                  </a:solidFill>
                  <a:latin typeface="Trebuchet MS" panose="020B0603020202020204" pitchFamily="34" charset="0"/>
                </a:rPr>
                <a:t>ACK_NOT_READY</a:t>
              </a:r>
            </a:p>
          </p:txBody>
        </p:sp>
        <p:sp>
          <p:nvSpPr>
            <p:cNvPr id="138" name="Rectangle 137"/>
            <p:cNvSpPr/>
            <p:nvPr/>
          </p:nvSpPr>
          <p:spPr>
            <a:xfrm>
              <a:off x="2966720" y="1045945"/>
              <a:ext cx="1035313" cy="434211"/>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CA" sz="1600" b="1" dirty="0">
                  <a:ln w="0"/>
                  <a:solidFill>
                    <a:prstClr val="black"/>
                  </a:solidFill>
                  <a:effectLst>
                    <a:outerShdw blurRad="38100" dist="19050" dir="2700000" algn="tl" rotWithShape="0">
                      <a:prstClr val="black">
                        <a:alpha val="40000"/>
                      </a:prstClr>
                    </a:outerShdw>
                  </a:effectLst>
                  <a:latin typeface="Trebuchet MS" panose="020B0603020202020204" pitchFamily="34" charset="0"/>
                </a:rPr>
                <a:t>Initiator</a:t>
              </a:r>
            </a:p>
          </p:txBody>
        </p:sp>
      </p:grpSp>
      <p:sp>
        <p:nvSpPr>
          <p:cNvPr id="140" name="Rectangle 139"/>
          <p:cNvSpPr/>
          <p:nvPr/>
        </p:nvSpPr>
        <p:spPr>
          <a:xfrm>
            <a:off x="479357" y="1354302"/>
            <a:ext cx="5473768" cy="591856"/>
          </a:xfrm>
          <a:prstGeom prst="rect">
            <a:avLst/>
          </a:pr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41" name="TextBox 140"/>
          <p:cNvSpPr txBox="1"/>
          <p:nvPr/>
        </p:nvSpPr>
        <p:spPr>
          <a:xfrm>
            <a:off x="631713" y="1397984"/>
            <a:ext cx="1760115" cy="504490"/>
          </a:xfrm>
          <a:prstGeom prst="rect">
            <a:avLst/>
          </a:prstGeom>
          <a:noFill/>
        </p:spPr>
        <p:txBody>
          <a:bodyPr wrap="none" rtlCol="0">
            <a:spAutoFit/>
          </a:bodyPr>
          <a:lstStyle/>
          <a:p>
            <a:r>
              <a:rPr lang="en-CA" sz="1600" dirty="0"/>
              <a:t>Transaction Type </a:t>
            </a:r>
          </a:p>
          <a:p>
            <a:r>
              <a:rPr lang="en-CA" sz="1600" dirty="0"/>
              <a:t>(WRITE REQ)</a:t>
            </a:r>
          </a:p>
        </p:txBody>
      </p:sp>
      <p:sp>
        <p:nvSpPr>
          <p:cNvPr id="142" name="Rectangle 141"/>
          <p:cNvSpPr/>
          <p:nvPr/>
        </p:nvSpPr>
        <p:spPr>
          <a:xfrm>
            <a:off x="479354" y="1354302"/>
            <a:ext cx="2943079" cy="591856"/>
          </a:xfrm>
          <a:prstGeom prst="rect">
            <a:avLst/>
          </a:prstGeom>
          <a:noFill/>
          <a:ln w="412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43" name="Rectangle 142"/>
          <p:cNvSpPr/>
          <p:nvPr/>
        </p:nvSpPr>
        <p:spPr>
          <a:xfrm>
            <a:off x="3422433" y="1354302"/>
            <a:ext cx="931867" cy="591856"/>
          </a:xfrm>
          <a:prstGeom prst="rect">
            <a:avLst/>
          </a:prstGeom>
          <a:noFill/>
          <a:ln w="412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44" name="TextBox 143"/>
          <p:cNvSpPr txBox="1"/>
          <p:nvPr/>
        </p:nvSpPr>
        <p:spPr>
          <a:xfrm flipH="1">
            <a:off x="3417291" y="1361383"/>
            <a:ext cx="1091417" cy="584775"/>
          </a:xfrm>
          <a:prstGeom prst="rect">
            <a:avLst/>
          </a:prstGeom>
          <a:noFill/>
        </p:spPr>
        <p:txBody>
          <a:bodyPr wrap="square" rtlCol="0">
            <a:spAutoFit/>
          </a:bodyPr>
          <a:lstStyle/>
          <a:p>
            <a:r>
              <a:rPr lang="en-CA" sz="1600" dirty="0"/>
              <a:t>Address </a:t>
            </a:r>
          </a:p>
          <a:p>
            <a:r>
              <a:rPr lang="en-CA" sz="1600" dirty="0"/>
              <a:t>(byte)</a:t>
            </a:r>
          </a:p>
        </p:txBody>
      </p:sp>
      <p:sp>
        <p:nvSpPr>
          <p:cNvPr id="145" name="TextBox 144"/>
          <p:cNvSpPr txBox="1"/>
          <p:nvPr/>
        </p:nvSpPr>
        <p:spPr>
          <a:xfrm>
            <a:off x="4442433" y="1402687"/>
            <a:ext cx="1380196" cy="504490"/>
          </a:xfrm>
          <a:prstGeom prst="rect">
            <a:avLst/>
          </a:prstGeom>
          <a:noFill/>
        </p:spPr>
        <p:txBody>
          <a:bodyPr wrap="none" rtlCol="0">
            <a:spAutoFit/>
          </a:bodyPr>
          <a:lstStyle/>
          <a:p>
            <a:r>
              <a:rPr lang="en-CA" sz="1600" dirty="0"/>
              <a:t>Data Payload</a:t>
            </a:r>
          </a:p>
          <a:p>
            <a:r>
              <a:rPr lang="en-CA" sz="1600" dirty="0"/>
              <a:t>(4 bytes)</a:t>
            </a:r>
          </a:p>
        </p:txBody>
      </p:sp>
      <p:grpSp>
        <p:nvGrpSpPr>
          <p:cNvPr id="146" name="Group 145"/>
          <p:cNvGrpSpPr/>
          <p:nvPr/>
        </p:nvGrpSpPr>
        <p:grpSpPr>
          <a:xfrm>
            <a:off x="388166" y="1943002"/>
            <a:ext cx="3028324" cy="580665"/>
            <a:chOff x="225243" y="3539747"/>
            <a:chExt cx="3710757" cy="1454756"/>
          </a:xfrm>
        </p:grpSpPr>
        <p:sp>
          <p:nvSpPr>
            <p:cNvPr id="147" name="TextBox 146"/>
            <p:cNvSpPr txBox="1"/>
            <p:nvPr/>
          </p:nvSpPr>
          <p:spPr>
            <a:xfrm>
              <a:off x="225243" y="3539747"/>
              <a:ext cx="3131845" cy="1326088"/>
            </a:xfrm>
            <a:prstGeom prst="rect">
              <a:avLst/>
            </a:prstGeom>
            <a:noFill/>
          </p:spPr>
          <p:txBody>
            <a:bodyPr wrap="none" rtlCol="0">
              <a:spAutoFit/>
            </a:bodyPr>
            <a:lstStyle/>
            <a:p>
              <a:r>
                <a:rPr lang="en-CA" sz="1600" dirty="0"/>
                <a:t>Transaction Type (WRITE ACK)</a:t>
              </a:r>
            </a:p>
            <a:p>
              <a:r>
                <a:rPr lang="en-US" sz="1600" dirty="0"/>
                <a:t>ACK_OK or ACK_NOT_READY</a:t>
              </a:r>
              <a:endParaRPr lang="en-CA" sz="1600" dirty="0"/>
            </a:p>
          </p:txBody>
        </p:sp>
        <p:sp>
          <p:nvSpPr>
            <p:cNvPr id="148" name="Rectangle 147"/>
            <p:cNvSpPr/>
            <p:nvPr/>
          </p:nvSpPr>
          <p:spPr>
            <a:xfrm>
              <a:off x="336000" y="3554503"/>
              <a:ext cx="3600000" cy="1440000"/>
            </a:xfrm>
            <a:prstGeom prst="rect">
              <a:avLst/>
            </a:prstGeom>
            <a:noFill/>
            <a:ln w="412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grpSp>
      <p:sp>
        <p:nvSpPr>
          <p:cNvPr id="21" name="Rectangle 20"/>
          <p:cNvSpPr/>
          <p:nvPr/>
        </p:nvSpPr>
        <p:spPr>
          <a:xfrm>
            <a:off x="638289" y="2526401"/>
            <a:ext cx="11035923" cy="1569660"/>
          </a:xfrm>
          <a:prstGeom prst="rect">
            <a:avLst/>
          </a:prstGeom>
          <a:ln>
            <a:noFill/>
          </a:ln>
        </p:spPr>
        <p:txBody>
          <a:bodyPr wrap="square">
            <a:spAutoFit/>
          </a:bodyPr>
          <a:lstStyle/>
          <a:p>
            <a:r>
              <a:rPr lang="en-CA" sz="1600" b="1" dirty="0">
                <a:latin typeface="Courier New" panose="02070309020205020404" pitchFamily="49" charset="0"/>
                <a:cs typeface="Courier New" panose="02070309020205020404" pitchFamily="49" charset="0"/>
              </a:rPr>
              <a:t>typedef struct { </a:t>
            </a:r>
          </a:p>
          <a:p>
            <a:r>
              <a:rPr lang="en-CA" sz="1600" b="1" dirty="0">
                <a:latin typeface="Courier New" panose="02070309020205020404" pitchFamily="49" charset="0"/>
                <a:cs typeface="Courier New" panose="02070309020205020404" pitchFamily="49" charset="0"/>
              </a:rPr>
              <a:t>   real trnx_type;//shunt_dpi_hash(“</a:t>
            </a:r>
            <a:r>
              <a:rPr lang="en-US" sz="1600" b="1" dirty="0">
                <a:latin typeface="Courier New" panose="02070309020205020404" pitchFamily="49" charset="0"/>
                <a:cs typeface="Courier New" panose="02070309020205020404" pitchFamily="49" charset="0"/>
              </a:rPr>
              <a:t>WRITE_REQ</a:t>
            </a:r>
            <a:r>
              <a:rPr lang="en-CA" sz="1600" b="1" dirty="0">
                <a:latin typeface="Courier New" panose="02070309020205020404" pitchFamily="49" charset="0"/>
                <a:cs typeface="Courier New" panose="02070309020205020404" pitchFamily="49" charset="0"/>
              </a:rPr>
              <a:t>”)or shunt_dpi_hash(“</a:t>
            </a:r>
            <a:r>
              <a:rPr lang="en-US" sz="1600" b="1" dirty="0">
                <a:latin typeface="Courier New" panose="02070309020205020404" pitchFamily="49" charset="0"/>
                <a:cs typeface="Courier New" panose="02070309020205020404" pitchFamily="49" charset="0"/>
              </a:rPr>
              <a:t>ACK_OK</a:t>
            </a:r>
            <a:r>
              <a:rPr lang="en-CA" sz="1600" b="1" dirty="0">
                <a:latin typeface="Courier New" panose="02070309020205020404" pitchFamily="49" charset="0"/>
                <a:cs typeface="Courier New" panose="02070309020205020404" pitchFamily="49" charset="0"/>
              </a:rPr>
              <a:t>”);</a:t>
            </a:r>
          </a:p>
          <a:p>
            <a:r>
              <a:rPr lang="en-CA" sz="1600" b="1" dirty="0">
                <a:latin typeface="Courier New" panose="02070309020205020404" pitchFamily="49" charset="0"/>
                <a:cs typeface="Courier New" panose="02070309020205020404" pitchFamily="49" charset="0"/>
              </a:rPr>
              <a:t>   real trnx_id;  //Transaction ID (N/A)</a:t>
            </a:r>
          </a:p>
          <a:p>
            <a:r>
              <a:rPr lang="en-CA" sz="1600" b="1" dirty="0">
                <a:latin typeface="Courier New" panose="02070309020205020404" pitchFamily="49" charset="0"/>
                <a:cs typeface="Courier New" panose="02070309020205020404" pitchFamily="49" charset="0"/>
              </a:rPr>
              <a:t>   real data_type;//shunt_dpi_hash (“</a:t>
            </a:r>
            <a:r>
              <a:rPr lang="en-CA" sz="1600" b="1" dirty="0">
                <a:latin typeface="Courier New" panose="02070309020205020404" pitchFamily="49" charset="0"/>
                <a:cs typeface="Courier New" panose="02070309020205020404" pitchFamily="49" charset="0"/>
                <a:hlinkClick r:id="rId4" action="ppaction://hlinksldjump"/>
              </a:rPr>
              <a:t>SHUNT_BYTE</a:t>
            </a:r>
            <a:r>
              <a:rPr lang="en-CA" sz="1600" b="1" dirty="0">
                <a:latin typeface="Courier New" panose="02070309020205020404" pitchFamily="49" charset="0"/>
                <a:cs typeface="Courier New" panose="02070309020205020404" pitchFamily="49" charset="0"/>
              </a:rPr>
              <a:t>”)or shunt_dpi_hash(“</a:t>
            </a:r>
            <a:r>
              <a:rPr lang="en-US" sz="1600" b="1" dirty="0">
                <a:latin typeface="Courier New" panose="02070309020205020404" pitchFamily="49" charset="0"/>
                <a:cs typeface="Courier New" panose="02070309020205020404" pitchFamily="49" charset="0"/>
                <a:hlinkClick r:id="rId4" action="ppaction://hlinksldjump"/>
              </a:rPr>
              <a:t>SHUNT_HEADER_ONLY</a:t>
            </a:r>
            <a:r>
              <a:rPr lang="en-CA" sz="1600" b="1" dirty="0">
                <a:latin typeface="Courier New" panose="02070309020205020404" pitchFamily="49" charset="0"/>
                <a:cs typeface="Courier New" panose="02070309020205020404" pitchFamily="49" charset="0"/>
              </a:rPr>
              <a:t>”) </a:t>
            </a:r>
          </a:p>
          <a:p>
            <a:r>
              <a:rPr lang="en-CA" sz="1600" b="1" dirty="0">
                <a:latin typeface="Courier New" panose="02070309020205020404" pitchFamily="49" charset="0"/>
                <a:cs typeface="Courier New" panose="02070309020205020404" pitchFamily="49" charset="0"/>
              </a:rPr>
              <a:t>   int n_payloads;//Data_payload_size = 4 </a:t>
            </a:r>
          </a:p>
          <a:p>
            <a:r>
              <a:rPr lang="en-CA" sz="1600" b="1" dirty="0">
                <a:latin typeface="Courier New" panose="02070309020205020404" pitchFamily="49" charset="0"/>
                <a:cs typeface="Courier New" panose="02070309020205020404" pitchFamily="49" charset="0"/>
              </a:rPr>
              <a:t>} cs_header_t;</a:t>
            </a:r>
          </a:p>
        </p:txBody>
      </p:sp>
      <p:sp>
        <p:nvSpPr>
          <p:cNvPr id="2" name="Rectangle 1"/>
          <p:cNvSpPr/>
          <p:nvPr/>
        </p:nvSpPr>
        <p:spPr>
          <a:xfrm>
            <a:off x="186404" y="4036914"/>
            <a:ext cx="5686854" cy="2308324"/>
          </a:xfrm>
          <a:prstGeom prst="rect">
            <a:avLst/>
          </a:prstGeom>
          <a:ln w="76200">
            <a:solidFill>
              <a:schemeClr val="accent1">
                <a:lumMod val="40000"/>
                <a:lumOff val="60000"/>
              </a:schemeClr>
            </a:solidFill>
          </a:ln>
        </p:spPr>
        <p:txBody>
          <a:bodyPr wrap="square">
            <a:spAutoFit/>
          </a:bodyPr>
          <a:lstStyle/>
          <a:p>
            <a:r>
              <a:rPr lang="en-CA" sz="1600" b="1" i="1" dirty="0">
                <a:latin typeface="Courier New" panose="02070309020205020404" pitchFamily="49" charset="0"/>
                <a:cs typeface="Courier New" panose="02070309020205020404" pitchFamily="49" charset="0"/>
              </a:rPr>
              <a:t>Initiator:</a:t>
            </a:r>
          </a:p>
          <a:p>
            <a:r>
              <a:rPr lang="en-CA" sz="1600" b="1" dirty="0">
                <a:latin typeface="Courier New" panose="02070309020205020404" pitchFamily="49" charset="0"/>
                <a:cs typeface="Courier New" panose="02070309020205020404" pitchFamily="49" charset="0"/>
              </a:rPr>
              <a:t>shunt_dpi_send_header(socket_id,write_req)</a:t>
            </a:r>
          </a:p>
          <a:p>
            <a:r>
              <a:rPr lang="en-CA" sz="1600" b="1" dirty="0">
                <a:latin typeface="Courier New" panose="02070309020205020404" pitchFamily="49" charset="0"/>
                <a:cs typeface="Courier New" panose="02070309020205020404" pitchFamily="49" charset="0"/>
              </a:rPr>
              <a:t>shunt_dpi_send_byte(socket_id,ADDR)</a:t>
            </a:r>
          </a:p>
          <a:p>
            <a:r>
              <a:rPr lang="en-CA" sz="1600" b="1" dirty="0">
                <a:latin typeface="Courier New" panose="02070309020205020404" pitchFamily="49" charset="0"/>
                <a:cs typeface="Courier New" panose="02070309020205020404" pitchFamily="49" charset="0"/>
              </a:rPr>
              <a:t>shunt_dpi_hs_send_byte(sockid,write_req,Data)</a:t>
            </a:r>
          </a:p>
          <a:p>
            <a:endParaRPr lang="en-CA" sz="1600" b="1" dirty="0">
              <a:latin typeface="Courier New" panose="02070309020205020404" pitchFamily="49" charset="0"/>
              <a:cs typeface="Courier New" panose="02070309020205020404" pitchFamily="49" charset="0"/>
            </a:endParaRPr>
          </a:p>
          <a:p>
            <a:endParaRPr lang="en-CA" sz="1600" b="1" dirty="0">
              <a:latin typeface="Courier New" panose="02070309020205020404" pitchFamily="49" charset="0"/>
              <a:cs typeface="Courier New" panose="02070309020205020404" pitchFamily="49" charset="0"/>
            </a:endParaRPr>
          </a:p>
          <a:p>
            <a:endParaRPr lang="en-CA" sz="1600" b="1" dirty="0">
              <a:latin typeface="Courier New" panose="02070309020205020404" pitchFamily="49" charset="0"/>
              <a:cs typeface="Courier New" panose="02070309020205020404" pitchFamily="49" charset="0"/>
            </a:endParaRPr>
          </a:p>
          <a:p>
            <a:endParaRPr lang="en-CA" sz="1600" b="1" dirty="0">
              <a:latin typeface="Courier New" panose="02070309020205020404" pitchFamily="49" charset="0"/>
              <a:cs typeface="Courier New" panose="02070309020205020404" pitchFamily="49" charset="0"/>
            </a:endParaRPr>
          </a:p>
          <a:p>
            <a:r>
              <a:rPr lang="en-CA" sz="1600" b="1" dirty="0">
                <a:latin typeface="Courier New" panose="02070309020205020404" pitchFamily="49" charset="0"/>
                <a:cs typeface="Courier New" panose="02070309020205020404" pitchFamily="49" charset="0"/>
              </a:rPr>
              <a:t>shunt_dpi_recv_header (socket_id,ack);</a:t>
            </a:r>
          </a:p>
        </p:txBody>
      </p:sp>
      <p:sp>
        <p:nvSpPr>
          <p:cNvPr id="6" name="Rectangle 5"/>
          <p:cNvSpPr>
            <a:spLocks/>
          </p:cNvSpPr>
          <p:nvPr/>
        </p:nvSpPr>
        <p:spPr>
          <a:xfrm>
            <a:off x="5873258" y="4423265"/>
            <a:ext cx="5953125" cy="1569660"/>
          </a:xfrm>
          <a:prstGeom prst="rect">
            <a:avLst/>
          </a:prstGeom>
          <a:ln w="76200">
            <a:solidFill>
              <a:schemeClr val="accent1">
                <a:lumMod val="40000"/>
                <a:lumOff val="60000"/>
              </a:schemeClr>
            </a:solidFill>
          </a:ln>
        </p:spPr>
        <p:txBody>
          <a:bodyPr wrap="square">
            <a:spAutoFit/>
          </a:bodyPr>
          <a:lstStyle/>
          <a:p>
            <a:r>
              <a:rPr lang="en-CA" sz="1600" b="1" i="1" dirty="0">
                <a:latin typeface="Courier New" panose="02070309020205020404" pitchFamily="49" charset="0"/>
                <a:cs typeface="Courier New" panose="02070309020205020404" pitchFamily="49" charset="0"/>
              </a:rPr>
              <a:t>Target:</a:t>
            </a:r>
          </a:p>
          <a:p>
            <a:r>
              <a:rPr lang="en-CA" sz="1600" b="1" dirty="0">
                <a:latin typeface="Courier New" panose="02070309020205020404" pitchFamily="49" charset="0"/>
                <a:cs typeface="Courier New" panose="02070309020205020404" pitchFamily="49" charset="0"/>
              </a:rPr>
              <a:t>shunt_dpi_recv_header(socket_id,write_req)</a:t>
            </a:r>
          </a:p>
          <a:p>
            <a:r>
              <a:rPr lang="en-CA" sz="1600" b="1" dirty="0">
                <a:latin typeface="Courier New" panose="02070309020205020404" pitchFamily="49" charset="0"/>
                <a:cs typeface="Courier New" panose="02070309020205020404" pitchFamily="49" charset="0"/>
              </a:rPr>
              <a:t>shunt_dpi_recv_byte(socket_id,ADDR)</a:t>
            </a:r>
          </a:p>
          <a:p>
            <a:r>
              <a:rPr lang="en-CA" sz="1600" b="1" dirty="0">
                <a:solidFill>
                  <a:srgbClr val="00B0F0"/>
                </a:solidFill>
                <a:latin typeface="Courier New" panose="02070309020205020404" pitchFamily="49" charset="0"/>
                <a:cs typeface="Courier New" panose="02070309020205020404" pitchFamily="49" charset="0"/>
              </a:rPr>
              <a:t>{memory allocation}</a:t>
            </a:r>
            <a:r>
              <a:rPr lang="en-CA" sz="1600" b="1" dirty="0">
                <a:latin typeface="Courier New" panose="02070309020205020404" pitchFamily="49" charset="0"/>
                <a:cs typeface="Courier New" panose="02070309020205020404" pitchFamily="49" charset="0"/>
              </a:rPr>
              <a:t>                            shunt_dpi_hs_recv_byte(socket_id,data_ack,Data)</a:t>
            </a:r>
          </a:p>
          <a:p>
            <a:r>
              <a:rPr lang="en-CA" sz="1600" b="1" dirty="0">
                <a:latin typeface="Courier New" panose="02070309020205020404" pitchFamily="49" charset="0"/>
                <a:cs typeface="Courier New" panose="02070309020205020404" pitchFamily="49" charset="0"/>
              </a:rPr>
              <a:t>shunt_dpi_send_header(socket_id,ack); </a:t>
            </a:r>
            <a:endParaRPr lang="en-CA" sz="1600" dirty="0"/>
          </a:p>
        </p:txBody>
      </p:sp>
    </p:spTree>
    <p:extLst>
      <p:ext uri="{BB962C8B-B14F-4D97-AF65-F5344CB8AC3E}">
        <p14:creationId xmlns:p14="http://schemas.microsoft.com/office/powerpoint/2010/main" val="360241161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095550" y="276915"/>
            <a:ext cx="1384136" cy="739868"/>
          </a:xfrm>
        </p:spPr>
      </p:pic>
      <p:sp>
        <p:nvSpPr>
          <p:cNvPr id="3" name="Text Placeholder 2"/>
          <p:cNvSpPr>
            <a:spLocks noGrp="1"/>
          </p:cNvSpPr>
          <p:nvPr>
            <p:ph type="body" sz="quarter" idx="12"/>
          </p:nvPr>
        </p:nvSpPr>
        <p:spPr>
          <a:xfrm>
            <a:off x="469397" y="848779"/>
            <a:ext cx="11722100" cy="457200"/>
          </a:xfrm>
        </p:spPr>
        <p:txBody>
          <a:bodyPr/>
          <a:lstStyle/>
          <a:p>
            <a:r>
              <a:rPr lang="en-CA" dirty="0">
                <a:latin typeface="+mj-lt"/>
              </a:rPr>
              <a:t>Read Data </a:t>
            </a:r>
          </a:p>
        </p:txBody>
      </p:sp>
      <p:sp>
        <p:nvSpPr>
          <p:cNvPr id="4" name="Title 3"/>
          <p:cNvSpPr>
            <a:spLocks noGrp="1"/>
          </p:cNvSpPr>
          <p:nvPr>
            <p:ph type="title"/>
          </p:nvPr>
        </p:nvSpPr>
        <p:spPr/>
        <p:txBody>
          <a:bodyPr/>
          <a:lstStyle/>
          <a:p>
            <a:r>
              <a:rPr lang="en-CA" dirty="0"/>
              <a:t>User Application Example</a:t>
            </a:r>
          </a:p>
        </p:txBody>
      </p:sp>
      <p:sp>
        <p:nvSpPr>
          <p:cNvPr id="21" name="Rectangle 20"/>
          <p:cNvSpPr/>
          <p:nvPr/>
        </p:nvSpPr>
        <p:spPr>
          <a:xfrm>
            <a:off x="638289" y="2526401"/>
            <a:ext cx="11035923" cy="1569660"/>
          </a:xfrm>
          <a:prstGeom prst="rect">
            <a:avLst/>
          </a:prstGeom>
          <a:ln>
            <a:noFill/>
          </a:ln>
        </p:spPr>
        <p:txBody>
          <a:bodyPr wrap="square">
            <a:spAutoFit/>
          </a:bodyPr>
          <a:lstStyle/>
          <a:p>
            <a:r>
              <a:rPr lang="en-CA" sz="1600" b="1" dirty="0">
                <a:latin typeface="Courier New" panose="02070309020205020404" pitchFamily="49" charset="0"/>
                <a:cs typeface="Courier New" panose="02070309020205020404" pitchFamily="49" charset="0"/>
              </a:rPr>
              <a:t>typedef struct { </a:t>
            </a:r>
          </a:p>
          <a:p>
            <a:r>
              <a:rPr lang="en-CA" sz="1600" b="1" dirty="0">
                <a:latin typeface="Courier New" panose="02070309020205020404" pitchFamily="49" charset="0"/>
                <a:cs typeface="Courier New" panose="02070309020205020404" pitchFamily="49" charset="0"/>
              </a:rPr>
              <a:t>   real trnx_type;//shunt_dpi_hash(“</a:t>
            </a:r>
            <a:r>
              <a:rPr lang="en-US" sz="1600" b="1" dirty="0">
                <a:latin typeface="Courier New" panose="02070309020205020404" pitchFamily="49" charset="0"/>
                <a:cs typeface="Courier New" panose="02070309020205020404" pitchFamily="49" charset="0"/>
              </a:rPr>
              <a:t>READ_REQ</a:t>
            </a:r>
            <a:r>
              <a:rPr lang="en-CA" sz="1600" b="1" dirty="0">
                <a:latin typeface="Courier New" panose="02070309020205020404" pitchFamily="49" charset="0"/>
                <a:cs typeface="Courier New" panose="02070309020205020404" pitchFamily="49" charset="0"/>
              </a:rPr>
              <a:t>”)or shunt_dpi_hash(“</a:t>
            </a:r>
            <a:r>
              <a:rPr lang="en-US" sz="1600" b="1" dirty="0">
                <a:latin typeface="Courier New" panose="02070309020205020404" pitchFamily="49" charset="0"/>
                <a:cs typeface="Courier New" panose="02070309020205020404" pitchFamily="49" charset="0"/>
              </a:rPr>
              <a:t>ACK_OK</a:t>
            </a:r>
            <a:r>
              <a:rPr lang="en-CA" sz="1600" b="1" dirty="0">
                <a:latin typeface="Courier New" panose="02070309020205020404" pitchFamily="49" charset="0"/>
                <a:cs typeface="Courier New" panose="02070309020205020404" pitchFamily="49" charset="0"/>
              </a:rPr>
              <a:t>”);</a:t>
            </a:r>
          </a:p>
          <a:p>
            <a:r>
              <a:rPr lang="en-CA" sz="1600" b="1" dirty="0">
                <a:latin typeface="Courier New" panose="02070309020205020404" pitchFamily="49" charset="0"/>
                <a:cs typeface="Courier New" panose="02070309020205020404" pitchFamily="49" charset="0"/>
              </a:rPr>
              <a:t>   real trnx_id;  //Transaction ID (N/A)</a:t>
            </a:r>
          </a:p>
          <a:p>
            <a:r>
              <a:rPr lang="en-CA" sz="1600" b="1" dirty="0">
                <a:latin typeface="Courier New" panose="02070309020205020404" pitchFamily="49" charset="0"/>
                <a:cs typeface="Courier New" panose="02070309020205020404" pitchFamily="49" charset="0"/>
              </a:rPr>
              <a:t>   real data_type;//shunt_dpi_hash (“</a:t>
            </a:r>
            <a:r>
              <a:rPr lang="en-CA" sz="1600" b="1" dirty="0">
                <a:latin typeface="Courier New" panose="02070309020205020404" pitchFamily="49" charset="0"/>
                <a:cs typeface="Courier New" panose="02070309020205020404" pitchFamily="49" charset="0"/>
                <a:hlinkClick r:id="rId4" action="ppaction://hlinksldjump"/>
              </a:rPr>
              <a:t>SHUNT_BYTE</a:t>
            </a:r>
            <a:r>
              <a:rPr lang="en-CA" sz="1600" b="1" dirty="0">
                <a:latin typeface="Courier New" panose="02070309020205020404" pitchFamily="49" charset="0"/>
                <a:cs typeface="Courier New" panose="02070309020205020404" pitchFamily="49" charset="0"/>
              </a:rPr>
              <a:t>”)or shunt_dpi_hash(“</a:t>
            </a:r>
            <a:r>
              <a:rPr lang="en-US" sz="1600" b="1" dirty="0">
                <a:latin typeface="Courier New" panose="02070309020205020404" pitchFamily="49" charset="0"/>
                <a:cs typeface="Courier New" panose="02070309020205020404" pitchFamily="49" charset="0"/>
                <a:hlinkClick r:id="rId4" action="ppaction://hlinksldjump"/>
              </a:rPr>
              <a:t>SHUNT_HEADER_ONLY</a:t>
            </a:r>
            <a:r>
              <a:rPr lang="en-CA" sz="1600" b="1" dirty="0">
                <a:latin typeface="Courier New" panose="02070309020205020404" pitchFamily="49" charset="0"/>
                <a:cs typeface="Courier New" panose="02070309020205020404" pitchFamily="49" charset="0"/>
              </a:rPr>
              <a:t>”) </a:t>
            </a:r>
          </a:p>
          <a:p>
            <a:r>
              <a:rPr lang="en-CA" sz="1600" b="1" dirty="0">
                <a:latin typeface="Courier New" panose="02070309020205020404" pitchFamily="49" charset="0"/>
                <a:cs typeface="Courier New" panose="02070309020205020404" pitchFamily="49" charset="0"/>
              </a:rPr>
              <a:t>   int n_payloads;//Data Payload size = 4</a:t>
            </a:r>
          </a:p>
          <a:p>
            <a:r>
              <a:rPr lang="en-CA" sz="1600" b="1" dirty="0">
                <a:latin typeface="Courier New" panose="02070309020205020404" pitchFamily="49" charset="0"/>
                <a:cs typeface="Courier New" panose="02070309020205020404" pitchFamily="49" charset="0"/>
              </a:rPr>
              <a:t>} cs_header_t;</a:t>
            </a:r>
          </a:p>
        </p:txBody>
      </p:sp>
      <p:sp>
        <p:nvSpPr>
          <p:cNvPr id="2" name="Rectangle 1"/>
          <p:cNvSpPr/>
          <p:nvPr/>
        </p:nvSpPr>
        <p:spPr>
          <a:xfrm>
            <a:off x="186404" y="4036914"/>
            <a:ext cx="5686854" cy="1815882"/>
          </a:xfrm>
          <a:prstGeom prst="rect">
            <a:avLst/>
          </a:prstGeom>
          <a:ln w="76200">
            <a:solidFill>
              <a:schemeClr val="accent1">
                <a:lumMod val="40000"/>
                <a:lumOff val="60000"/>
              </a:schemeClr>
            </a:solidFill>
          </a:ln>
        </p:spPr>
        <p:txBody>
          <a:bodyPr wrap="square">
            <a:spAutoFit/>
          </a:bodyPr>
          <a:lstStyle/>
          <a:p>
            <a:r>
              <a:rPr lang="en-CA" sz="1600" b="1" i="1" dirty="0">
                <a:latin typeface="Courier New" panose="02070309020205020404" pitchFamily="49" charset="0"/>
                <a:cs typeface="Courier New" panose="02070309020205020404" pitchFamily="49" charset="0"/>
              </a:rPr>
              <a:t>Initiator:</a:t>
            </a:r>
          </a:p>
          <a:p>
            <a:r>
              <a:rPr lang="en-CA" sz="1600" b="1" dirty="0">
                <a:latin typeface="Courier New" panose="02070309020205020404" pitchFamily="49" charset="0"/>
                <a:cs typeface="Courier New" panose="02070309020205020404" pitchFamily="49" charset="0"/>
              </a:rPr>
              <a:t>shunt_dpi_send_header(socket_id,read_req)</a:t>
            </a:r>
          </a:p>
          <a:p>
            <a:r>
              <a:rPr lang="en-CA" sz="1600" b="1" dirty="0">
                <a:latin typeface="Courier New" panose="02070309020205020404" pitchFamily="49" charset="0"/>
                <a:cs typeface="Courier New" panose="02070309020205020404" pitchFamily="49" charset="0"/>
              </a:rPr>
              <a:t>shunt_dpi_send_byte(socket_id,ADDR)</a:t>
            </a:r>
          </a:p>
          <a:p>
            <a:endParaRPr lang="en-CA" sz="1600" b="1" dirty="0">
              <a:latin typeface="Courier New" panose="02070309020205020404" pitchFamily="49" charset="0"/>
              <a:cs typeface="Courier New" panose="02070309020205020404" pitchFamily="49" charset="0"/>
            </a:endParaRPr>
          </a:p>
          <a:p>
            <a:r>
              <a:rPr lang="en-CA" sz="1600" b="1" dirty="0">
                <a:latin typeface="Courier New" panose="02070309020205020404" pitchFamily="49" charset="0"/>
                <a:cs typeface="Courier New" panose="02070309020205020404" pitchFamily="49" charset="0"/>
              </a:rPr>
              <a:t>shunt_dpi_recv_header(socket_id,read_ack)</a:t>
            </a:r>
          </a:p>
          <a:p>
            <a:r>
              <a:rPr lang="en-CA" sz="1600" b="1" dirty="0">
                <a:solidFill>
                  <a:srgbClr val="00B0F0"/>
                </a:solidFill>
                <a:latin typeface="Courier New" panose="02070309020205020404" pitchFamily="49" charset="0"/>
                <a:cs typeface="Courier New" panose="02070309020205020404" pitchFamily="49" charset="0"/>
              </a:rPr>
              <a:t>{memory allocation}</a:t>
            </a:r>
          </a:p>
          <a:p>
            <a:r>
              <a:rPr lang="en-CA" sz="1600" b="1" dirty="0">
                <a:latin typeface="Courier New" panose="02070309020205020404" pitchFamily="49" charset="0"/>
                <a:cs typeface="Courier New" panose="02070309020205020404" pitchFamily="49" charset="0"/>
              </a:rPr>
              <a:t>shunt_dpi_hs_recv_byte(sockid,read_req,Data)</a:t>
            </a:r>
          </a:p>
        </p:txBody>
      </p:sp>
      <p:sp>
        <p:nvSpPr>
          <p:cNvPr id="6" name="Rectangle 5"/>
          <p:cNvSpPr>
            <a:spLocks/>
          </p:cNvSpPr>
          <p:nvPr/>
        </p:nvSpPr>
        <p:spPr>
          <a:xfrm>
            <a:off x="5873258" y="4153792"/>
            <a:ext cx="5953125" cy="1569660"/>
          </a:xfrm>
          <a:prstGeom prst="rect">
            <a:avLst/>
          </a:prstGeom>
          <a:ln w="76200">
            <a:solidFill>
              <a:schemeClr val="accent1">
                <a:lumMod val="40000"/>
                <a:lumOff val="60000"/>
              </a:schemeClr>
            </a:solidFill>
          </a:ln>
        </p:spPr>
        <p:txBody>
          <a:bodyPr wrap="square">
            <a:spAutoFit/>
          </a:bodyPr>
          <a:lstStyle/>
          <a:p>
            <a:r>
              <a:rPr lang="en-CA" sz="1600" b="1" i="1" dirty="0">
                <a:latin typeface="Courier New" panose="02070309020205020404" pitchFamily="49" charset="0"/>
                <a:cs typeface="Courier New" panose="02070309020205020404" pitchFamily="49" charset="0"/>
              </a:rPr>
              <a:t>Target:</a:t>
            </a:r>
          </a:p>
          <a:p>
            <a:r>
              <a:rPr lang="en-CA" sz="1600" b="1" dirty="0">
                <a:latin typeface="Courier New" panose="02070309020205020404" pitchFamily="49" charset="0"/>
                <a:cs typeface="Courier New" panose="02070309020205020404" pitchFamily="49" charset="0"/>
              </a:rPr>
              <a:t>shunt_dpi_recv_header(socket_id,read_req)</a:t>
            </a:r>
          </a:p>
          <a:p>
            <a:r>
              <a:rPr lang="en-CA" sz="1600" b="1" dirty="0">
                <a:latin typeface="Courier New" panose="02070309020205020404" pitchFamily="49" charset="0"/>
                <a:cs typeface="Courier New" panose="02070309020205020404" pitchFamily="49" charset="0"/>
              </a:rPr>
              <a:t>shunt_dpi_recv_byte(socket_id,ADDR)</a:t>
            </a:r>
          </a:p>
          <a:p>
            <a:r>
              <a:rPr lang="en-CA" sz="1600" b="1" dirty="0">
                <a:latin typeface="Courier New" panose="02070309020205020404" pitchFamily="49" charset="0"/>
                <a:cs typeface="Courier New" panose="02070309020205020404" pitchFamily="49" charset="0"/>
              </a:rPr>
              <a:t>shunt_dpi_send_header(socket_id,read_ack);                              shunt_dpi_hs_send_byte(socket_id,read_ack,Data)</a:t>
            </a:r>
          </a:p>
          <a:p>
            <a:endParaRPr lang="en-CA" sz="1600" b="1" dirty="0">
              <a:latin typeface="Courier New" panose="02070309020205020404" pitchFamily="49" charset="0"/>
              <a:cs typeface="Courier New" panose="02070309020205020404" pitchFamily="49" charset="0"/>
            </a:endParaRPr>
          </a:p>
        </p:txBody>
      </p:sp>
      <p:grpSp>
        <p:nvGrpSpPr>
          <p:cNvPr id="32" name="Group 31"/>
          <p:cNvGrpSpPr>
            <a:grpSpLocks noChangeAspect="1"/>
          </p:cNvGrpSpPr>
          <p:nvPr/>
        </p:nvGrpSpPr>
        <p:grpSpPr>
          <a:xfrm>
            <a:off x="6199159" y="1009325"/>
            <a:ext cx="4947024" cy="1765454"/>
            <a:chOff x="3525075" y="3884612"/>
            <a:chExt cx="5777533" cy="1889950"/>
          </a:xfrm>
        </p:grpSpPr>
        <p:cxnSp>
          <p:nvCxnSpPr>
            <p:cNvPr id="33" name="Straight Connector 32"/>
            <p:cNvCxnSpPr>
              <a:endCxn id="41" idx="2"/>
            </p:cNvCxnSpPr>
            <p:nvPr/>
          </p:nvCxnSpPr>
          <p:spPr>
            <a:xfrm flipH="1">
              <a:off x="5903512" y="3884612"/>
              <a:ext cx="8744" cy="1889950"/>
            </a:xfrm>
            <a:prstGeom prst="line">
              <a:avLst/>
            </a:prstGeom>
            <a:ln w="41275">
              <a:solidFill>
                <a:schemeClr val="accent1">
                  <a:alpha val="5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a:endCxn id="38" idx="2"/>
            </p:cNvCxnSpPr>
            <p:nvPr/>
          </p:nvCxnSpPr>
          <p:spPr>
            <a:xfrm>
              <a:off x="7492878" y="3884612"/>
              <a:ext cx="2" cy="1503566"/>
            </a:xfrm>
            <a:prstGeom prst="line">
              <a:avLst/>
            </a:prstGeom>
            <a:ln w="41275">
              <a:solidFill>
                <a:schemeClr val="accent1">
                  <a:alpha val="50000"/>
                </a:schemeClr>
              </a:solidFill>
            </a:ln>
          </p:spPr>
          <p:style>
            <a:lnRef idx="1">
              <a:schemeClr val="accent1"/>
            </a:lnRef>
            <a:fillRef idx="0">
              <a:schemeClr val="accent1"/>
            </a:fillRef>
            <a:effectRef idx="0">
              <a:schemeClr val="accent1"/>
            </a:effectRef>
            <a:fontRef idx="minor">
              <a:schemeClr val="tx1"/>
            </a:fontRef>
          </p:style>
        </p:cxnSp>
        <p:sp>
          <p:nvSpPr>
            <p:cNvPr id="35" name="Rectangle 34"/>
            <p:cNvSpPr/>
            <p:nvPr/>
          </p:nvSpPr>
          <p:spPr>
            <a:xfrm>
              <a:off x="7022809" y="3911257"/>
              <a:ext cx="922647" cy="43421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CA" sz="1600" b="1" dirty="0">
                  <a:ln w="0"/>
                  <a:solidFill>
                    <a:prstClr val="black"/>
                  </a:solidFill>
                  <a:effectLst>
                    <a:outerShdw blurRad="38100" dist="19050" dir="2700000" algn="tl" rotWithShape="0">
                      <a:prstClr val="black">
                        <a:alpha val="40000"/>
                      </a:prstClr>
                    </a:outerShdw>
                  </a:effectLst>
                  <a:latin typeface="Trebuchet MS" panose="020B0603020202020204" pitchFamily="34" charset="0"/>
                </a:rPr>
                <a:t>Target</a:t>
              </a:r>
            </a:p>
          </p:txBody>
        </p:sp>
        <p:cxnSp>
          <p:nvCxnSpPr>
            <p:cNvPr id="36" name="Straight Arrow Connector 35"/>
            <p:cNvCxnSpPr/>
            <p:nvPr/>
          </p:nvCxnSpPr>
          <p:spPr>
            <a:xfrm>
              <a:off x="5898224" y="4067126"/>
              <a:ext cx="15063" cy="700842"/>
            </a:xfrm>
            <a:prstGeom prst="straightConnector1">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a:stCxn id="39" idx="3"/>
              <a:endCxn id="38" idx="1"/>
            </p:cNvCxnSpPr>
            <p:nvPr/>
          </p:nvCxnSpPr>
          <p:spPr>
            <a:xfrm>
              <a:off x="6020944" y="4884912"/>
              <a:ext cx="1356784" cy="359983"/>
            </a:xfrm>
            <a:prstGeom prst="straightConnector1">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8" name="Rectangle 37"/>
            <p:cNvSpPr/>
            <p:nvPr/>
          </p:nvSpPr>
          <p:spPr>
            <a:xfrm>
              <a:off x="7377729" y="5101611"/>
              <a:ext cx="230301" cy="286567"/>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b="1" dirty="0">
                <a:solidFill>
                  <a:prstClr val="black"/>
                </a:solidFill>
                <a:latin typeface="Trebuchet MS" panose="020B0603020202020204" pitchFamily="34" charset="0"/>
              </a:endParaRPr>
            </a:p>
          </p:txBody>
        </p:sp>
        <p:sp>
          <p:nvSpPr>
            <p:cNvPr id="39" name="Rectangle 38"/>
            <p:cNvSpPr/>
            <p:nvPr/>
          </p:nvSpPr>
          <p:spPr>
            <a:xfrm>
              <a:off x="5790643" y="4741629"/>
              <a:ext cx="230301" cy="286567"/>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b="1" dirty="0">
                <a:solidFill>
                  <a:prstClr val="black"/>
                </a:solidFill>
                <a:latin typeface="Trebuchet MS" panose="020B0603020202020204" pitchFamily="34" charset="0"/>
              </a:endParaRPr>
            </a:p>
          </p:txBody>
        </p:sp>
        <p:cxnSp>
          <p:nvCxnSpPr>
            <p:cNvPr id="40" name="Straight Arrow Connector 39"/>
            <p:cNvCxnSpPr>
              <a:stCxn id="39" idx="2"/>
              <a:endCxn id="41" idx="0"/>
            </p:cNvCxnSpPr>
            <p:nvPr/>
          </p:nvCxnSpPr>
          <p:spPr>
            <a:xfrm flipH="1">
              <a:off x="5903512" y="5028196"/>
              <a:ext cx="2281" cy="459799"/>
            </a:xfrm>
            <a:prstGeom prst="straightConnector1">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1" name="Rectangle 40"/>
            <p:cNvSpPr/>
            <p:nvPr/>
          </p:nvSpPr>
          <p:spPr>
            <a:xfrm>
              <a:off x="5788361" y="5487995"/>
              <a:ext cx="230301" cy="286567"/>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b="1" dirty="0">
                <a:solidFill>
                  <a:prstClr val="black"/>
                </a:solidFill>
                <a:latin typeface="Trebuchet MS" panose="020B0603020202020204" pitchFamily="34" charset="0"/>
              </a:endParaRPr>
            </a:p>
          </p:txBody>
        </p:sp>
        <p:cxnSp>
          <p:nvCxnSpPr>
            <p:cNvPr id="42" name="Straight Arrow Connector 41"/>
            <p:cNvCxnSpPr>
              <a:stCxn id="38" idx="1"/>
              <a:endCxn id="41" idx="3"/>
            </p:cNvCxnSpPr>
            <p:nvPr/>
          </p:nvCxnSpPr>
          <p:spPr>
            <a:xfrm flipH="1">
              <a:off x="6018662" y="5244895"/>
              <a:ext cx="1359066" cy="386384"/>
            </a:xfrm>
            <a:prstGeom prst="straightConnector1">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137"/>
            <p:cNvCxnSpPr>
              <a:stCxn id="41" idx="1"/>
              <a:endCxn id="39" idx="1"/>
            </p:cNvCxnSpPr>
            <p:nvPr/>
          </p:nvCxnSpPr>
          <p:spPr>
            <a:xfrm rot="10800000" flipH="1">
              <a:off x="5788361" y="4884913"/>
              <a:ext cx="2281" cy="746368"/>
            </a:xfrm>
            <a:prstGeom prst="bentConnector3">
              <a:avLst>
                <a:gd name="adj1" fmla="val -6357063"/>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4" name="Rectangle 43"/>
            <p:cNvSpPr/>
            <p:nvPr/>
          </p:nvSpPr>
          <p:spPr>
            <a:xfrm>
              <a:off x="3525075" y="5059915"/>
              <a:ext cx="2205711" cy="362428"/>
            </a:xfrm>
            <a:prstGeom prst="rect">
              <a:avLst/>
            </a:prstGeom>
          </p:spPr>
          <p:txBody>
            <a:bodyPr wrap="square">
              <a:spAutoFit/>
            </a:bodyPr>
            <a:lstStyle/>
            <a:p>
              <a:r>
                <a:rPr lang="en-CA" sz="1600" b="1" dirty="0">
                  <a:solidFill>
                    <a:prstClr val="black"/>
                  </a:solidFill>
                  <a:latin typeface="Trebuchet MS" panose="020B0603020202020204" pitchFamily="34" charset="0"/>
                </a:rPr>
                <a:t>ACK_NOT_ READY</a:t>
              </a:r>
            </a:p>
          </p:txBody>
        </p:sp>
        <p:sp>
          <p:nvSpPr>
            <p:cNvPr id="46" name="Rectangle 45"/>
            <p:cNvSpPr/>
            <p:nvPr/>
          </p:nvSpPr>
          <p:spPr>
            <a:xfrm>
              <a:off x="5317941" y="3930112"/>
              <a:ext cx="1175631" cy="43421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CA" sz="1600" b="1" dirty="0">
                  <a:ln w="0"/>
                  <a:solidFill>
                    <a:prstClr val="black"/>
                  </a:solidFill>
                  <a:effectLst>
                    <a:outerShdw blurRad="38100" dist="19050" dir="2700000" algn="tl" rotWithShape="0">
                      <a:prstClr val="black">
                        <a:alpha val="40000"/>
                      </a:prstClr>
                    </a:outerShdw>
                  </a:effectLst>
                  <a:latin typeface="Trebuchet MS" panose="020B0603020202020204" pitchFamily="34" charset="0"/>
                </a:rPr>
                <a:t>Initiator</a:t>
              </a:r>
            </a:p>
          </p:txBody>
        </p:sp>
        <p:sp>
          <p:nvSpPr>
            <p:cNvPr id="47" name="Rectangle 46"/>
            <p:cNvSpPr/>
            <p:nvPr/>
          </p:nvSpPr>
          <p:spPr>
            <a:xfrm>
              <a:off x="3670020" y="4438943"/>
              <a:ext cx="2218832" cy="395376"/>
            </a:xfrm>
            <a:prstGeom prst="rect">
              <a:avLst/>
            </a:prstGeom>
          </p:spPr>
          <p:txBody>
            <a:bodyPr wrap="none">
              <a:spAutoFit/>
            </a:bodyPr>
            <a:lstStyle/>
            <a:p>
              <a:r>
                <a:rPr lang="en-CA" dirty="0">
                  <a:solidFill>
                    <a:prstClr val="black"/>
                  </a:solidFill>
                  <a:latin typeface="Trebuchet MS" panose="020B0603020202020204" pitchFamily="34" charset="0"/>
                </a:rPr>
                <a:t>READ</a:t>
              </a:r>
              <a:r>
                <a:rPr lang="en-CA" b="1" dirty="0">
                  <a:solidFill>
                    <a:prstClr val="black"/>
                  </a:solidFill>
                  <a:latin typeface="Trebuchet MS" panose="020B0603020202020204" pitchFamily="34" charset="0"/>
                </a:rPr>
                <a:t> REQ/ADDR</a:t>
              </a:r>
            </a:p>
          </p:txBody>
        </p:sp>
        <p:sp>
          <p:nvSpPr>
            <p:cNvPr id="48" name="Rectangle 47"/>
            <p:cNvSpPr/>
            <p:nvPr/>
          </p:nvSpPr>
          <p:spPr>
            <a:xfrm>
              <a:off x="7706791" y="4754054"/>
              <a:ext cx="1595817" cy="889597"/>
            </a:xfrm>
            <a:prstGeom prst="rect">
              <a:avLst/>
            </a:prstGeom>
          </p:spPr>
          <p:txBody>
            <a:bodyPr wrap="square">
              <a:spAutoFit/>
            </a:bodyPr>
            <a:lstStyle/>
            <a:p>
              <a:r>
                <a:rPr lang="en-CA" sz="1600" b="1" dirty="0">
                  <a:solidFill>
                    <a:prstClr val="black"/>
                  </a:solidFill>
                  <a:latin typeface="Trebuchet MS" panose="020B0603020202020204" pitchFamily="34" charset="0"/>
                </a:rPr>
                <a:t>READ ACK or READ DATA</a:t>
              </a:r>
            </a:p>
          </p:txBody>
        </p:sp>
      </p:grpSp>
      <p:grpSp>
        <p:nvGrpSpPr>
          <p:cNvPr id="8" name="Group 7"/>
          <p:cNvGrpSpPr>
            <a:grpSpLocks noChangeAspect="1"/>
          </p:cNvGrpSpPr>
          <p:nvPr/>
        </p:nvGrpSpPr>
        <p:grpSpPr>
          <a:xfrm>
            <a:off x="469899" y="1238063"/>
            <a:ext cx="5625651" cy="1288337"/>
            <a:chOff x="469900" y="1235801"/>
            <a:chExt cx="5806156" cy="1539818"/>
          </a:xfrm>
        </p:grpSpPr>
        <p:grpSp>
          <p:nvGrpSpPr>
            <p:cNvPr id="49" name="Group 48"/>
            <p:cNvGrpSpPr/>
            <p:nvPr/>
          </p:nvGrpSpPr>
          <p:grpSpPr>
            <a:xfrm>
              <a:off x="469900" y="1235801"/>
              <a:ext cx="4249613" cy="698923"/>
              <a:chOff x="335999" y="1783607"/>
              <a:chExt cx="4477838" cy="1516823"/>
            </a:xfrm>
          </p:grpSpPr>
          <p:sp>
            <p:nvSpPr>
              <p:cNvPr id="50" name="TextBox 49"/>
              <p:cNvSpPr txBox="1"/>
              <p:nvPr/>
            </p:nvSpPr>
            <p:spPr>
              <a:xfrm>
                <a:off x="566219" y="1853461"/>
                <a:ext cx="1812426" cy="1255075"/>
              </a:xfrm>
              <a:prstGeom prst="rect">
                <a:avLst/>
              </a:prstGeom>
              <a:noFill/>
            </p:spPr>
            <p:txBody>
              <a:bodyPr wrap="none" rtlCol="0">
                <a:spAutoFit/>
              </a:bodyPr>
              <a:lstStyle/>
              <a:p>
                <a:r>
                  <a:rPr lang="en-CA" sz="1600" dirty="0"/>
                  <a:t>Transaction Type </a:t>
                </a:r>
              </a:p>
              <a:p>
                <a:r>
                  <a:rPr lang="en-CA" sz="1600" dirty="0"/>
                  <a:t>(READ REQ)</a:t>
                </a:r>
              </a:p>
            </p:txBody>
          </p:sp>
          <p:sp>
            <p:nvSpPr>
              <p:cNvPr id="51" name="Rectangle 50"/>
              <p:cNvSpPr/>
              <p:nvPr/>
            </p:nvSpPr>
            <p:spPr>
              <a:xfrm>
                <a:off x="335999" y="1813665"/>
                <a:ext cx="3443705" cy="1440000"/>
              </a:xfrm>
              <a:prstGeom prst="rect">
                <a:avLst/>
              </a:prstGeom>
              <a:noFill/>
              <a:ln w="412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52" name="Rectangle 51"/>
              <p:cNvSpPr/>
              <p:nvPr/>
            </p:nvSpPr>
            <p:spPr>
              <a:xfrm>
                <a:off x="3779705" y="1813665"/>
                <a:ext cx="947271" cy="1440000"/>
              </a:xfrm>
              <a:prstGeom prst="rect">
                <a:avLst/>
              </a:prstGeom>
              <a:noFill/>
              <a:ln w="412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53" name="TextBox 52"/>
              <p:cNvSpPr txBox="1"/>
              <p:nvPr/>
            </p:nvSpPr>
            <p:spPr>
              <a:xfrm>
                <a:off x="3754107" y="1783607"/>
                <a:ext cx="1059730" cy="1516823"/>
              </a:xfrm>
              <a:prstGeom prst="rect">
                <a:avLst/>
              </a:prstGeom>
              <a:noFill/>
            </p:spPr>
            <p:txBody>
              <a:bodyPr wrap="square" rtlCol="0">
                <a:spAutoFit/>
              </a:bodyPr>
              <a:lstStyle/>
              <a:p>
                <a:r>
                  <a:rPr lang="en-CA" sz="1600" dirty="0"/>
                  <a:t>Address </a:t>
                </a:r>
              </a:p>
              <a:p>
                <a:r>
                  <a:rPr lang="en-CA" sz="1600" dirty="0"/>
                  <a:t>(byte)</a:t>
                </a:r>
              </a:p>
            </p:txBody>
          </p:sp>
        </p:grpSp>
        <p:grpSp>
          <p:nvGrpSpPr>
            <p:cNvPr id="54" name="Group 53"/>
            <p:cNvGrpSpPr/>
            <p:nvPr/>
          </p:nvGrpSpPr>
          <p:grpSpPr>
            <a:xfrm>
              <a:off x="472444" y="1900689"/>
              <a:ext cx="5803612" cy="874930"/>
              <a:chOff x="335999" y="5177943"/>
              <a:chExt cx="7467278" cy="1840318"/>
            </a:xfrm>
          </p:grpSpPr>
          <p:sp>
            <p:nvSpPr>
              <p:cNvPr id="55" name="Rectangle 54"/>
              <p:cNvSpPr/>
              <p:nvPr/>
            </p:nvSpPr>
            <p:spPr>
              <a:xfrm>
                <a:off x="336002" y="5215263"/>
                <a:ext cx="7467275" cy="1453740"/>
              </a:xfrm>
              <a:prstGeom prst="rect">
                <a:avLst/>
              </a:pr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56" name="TextBox 55"/>
              <p:cNvSpPr txBox="1"/>
              <p:nvPr/>
            </p:nvSpPr>
            <p:spPr>
              <a:xfrm>
                <a:off x="423214" y="5225645"/>
                <a:ext cx="3756416" cy="1792616"/>
              </a:xfrm>
              <a:prstGeom prst="rect">
                <a:avLst/>
              </a:prstGeom>
              <a:noFill/>
            </p:spPr>
            <p:txBody>
              <a:bodyPr wrap="none" rtlCol="0">
                <a:spAutoFit/>
              </a:bodyPr>
              <a:lstStyle/>
              <a:p>
                <a:r>
                  <a:rPr lang="en-CA" sz="1600" dirty="0"/>
                  <a:t>Transaction Type (READ ACK)</a:t>
                </a:r>
              </a:p>
              <a:p>
                <a:r>
                  <a:rPr lang="en-US" sz="1600" dirty="0"/>
                  <a:t>ACK_OK or ACK_NOT_READY</a:t>
                </a:r>
                <a:endParaRPr lang="en-CA" sz="1600" dirty="0"/>
              </a:p>
              <a:p>
                <a:endParaRPr lang="en-CA" dirty="0"/>
              </a:p>
            </p:txBody>
          </p:sp>
          <p:sp>
            <p:nvSpPr>
              <p:cNvPr id="57" name="Rectangle 56"/>
              <p:cNvSpPr/>
              <p:nvPr/>
            </p:nvSpPr>
            <p:spPr>
              <a:xfrm>
                <a:off x="335999" y="5229000"/>
                <a:ext cx="4193230" cy="1440001"/>
              </a:xfrm>
              <a:prstGeom prst="rect">
                <a:avLst/>
              </a:prstGeom>
              <a:noFill/>
              <a:ln w="412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58" name="TextBox 57"/>
              <p:cNvSpPr txBox="1"/>
              <p:nvPr/>
            </p:nvSpPr>
            <p:spPr>
              <a:xfrm>
                <a:off x="4614579" y="5177943"/>
                <a:ext cx="1791651" cy="1216417"/>
              </a:xfrm>
              <a:prstGeom prst="rect">
                <a:avLst/>
              </a:prstGeom>
              <a:noFill/>
            </p:spPr>
            <p:txBody>
              <a:bodyPr wrap="none" rtlCol="0">
                <a:spAutoFit/>
              </a:bodyPr>
              <a:lstStyle/>
              <a:p>
                <a:r>
                  <a:rPr lang="en-CA" sz="1600" dirty="0"/>
                  <a:t>Data Payload </a:t>
                </a:r>
              </a:p>
              <a:p>
                <a:r>
                  <a:rPr lang="en-CA" sz="1600" dirty="0"/>
                  <a:t>(4 bytes)</a:t>
                </a:r>
              </a:p>
            </p:txBody>
          </p:sp>
        </p:grpSp>
      </p:grpSp>
    </p:spTree>
    <p:extLst>
      <p:ext uri="{BB962C8B-B14F-4D97-AF65-F5344CB8AC3E}">
        <p14:creationId xmlns:p14="http://schemas.microsoft.com/office/powerpoint/2010/main" val="213983114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Title 39"/>
          <p:cNvSpPr>
            <a:spLocks noGrp="1"/>
          </p:cNvSpPr>
          <p:nvPr>
            <p:ph type="title"/>
          </p:nvPr>
        </p:nvSpPr>
        <p:spPr/>
        <p:txBody>
          <a:bodyPr/>
          <a:lstStyle/>
          <a:p>
            <a:r>
              <a:rPr lang="en-CA" dirty="0"/>
              <a:t>Summary</a:t>
            </a:r>
          </a:p>
        </p:txBody>
      </p:sp>
      <p:sp>
        <p:nvSpPr>
          <p:cNvPr id="41" name="Content Placeholder 40"/>
          <p:cNvSpPr>
            <a:spLocks noGrp="1"/>
          </p:cNvSpPr>
          <p:nvPr>
            <p:ph idx="1"/>
          </p:nvPr>
        </p:nvSpPr>
        <p:spPr>
          <a:xfrm>
            <a:off x="469901" y="942446"/>
            <a:ext cx="11279187" cy="5402792"/>
          </a:xfrm>
        </p:spPr>
        <p:txBody>
          <a:bodyPr/>
          <a:lstStyle/>
          <a:p>
            <a:r>
              <a:rPr lang="en-CA" sz="2000" dirty="0"/>
              <a:t>import shunt_dpi_pkg::*;</a:t>
            </a:r>
          </a:p>
          <a:p>
            <a:r>
              <a:rPr lang="en-CA" sz="2000" dirty="0"/>
              <a:t>SystemVerilog DPI "TCP/IP Shunt" (TCP/IP SystemVerilog socket library) https://github.com/xver/Shunt</a:t>
            </a:r>
          </a:p>
          <a:p>
            <a:r>
              <a:rPr lang="en-CA" sz="2000" dirty="0"/>
              <a:t>"TCP/IP Shunt API specification” https://rawgit.com/xver/Shunt/master/doc/index.html</a:t>
            </a:r>
          </a:p>
          <a:p>
            <a:pPr marL="0" indent="0">
              <a:buNone/>
            </a:pPr>
            <a:r>
              <a:rPr lang="en-CA" sz="2000" dirty="0"/>
              <a:t>The Shunt is available under a MIT License. It can be used without restriction in an open-source or commercial application</a:t>
            </a:r>
          </a:p>
          <a:p>
            <a:pPr marL="0" indent="0">
              <a:buNone/>
            </a:pPr>
            <a:endParaRPr lang="en-CA" dirty="0"/>
          </a:p>
        </p:txBody>
      </p:sp>
      <p:sp>
        <p:nvSpPr>
          <p:cNvPr id="46" name="Rectangle 6"/>
          <p:cNvSpPr>
            <a:spLocks noChangeArrowheads="1"/>
          </p:cNvSpPr>
          <p:nvPr/>
        </p:nvSpPr>
        <p:spPr bwMode="auto">
          <a:xfrm>
            <a:off x="1143000" y="138112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CA" dirty="0"/>
          </a:p>
        </p:txBody>
      </p:sp>
      <p:graphicFrame>
        <p:nvGraphicFramePr>
          <p:cNvPr id="47" name="Object 46"/>
          <p:cNvGraphicFramePr>
            <a:graphicFrameLocks noChangeAspect="1"/>
          </p:cNvGraphicFramePr>
          <p:nvPr>
            <p:extLst>
              <p:ext uri="{D42A27DB-BD31-4B8C-83A1-F6EECF244321}">
                <p14:modId xmlns:p14="http://schemas.microsoft.com/office/powerpoint/2010/main" val="2832275684"/>
              </p:ext>
            </p:extLst>
          </p:nvPr>
        </p:nvGraphicFramePr>
        <p:xfrm>
          <a:off x="3700788" y="2757909"/>
          <a:ext cx="3475544" cy="3587330"/>
        </p:xfrm>
        <a:graphic>
          <a:graphicData uri="http://schemas.openxmlformats.org/presentationml/2006/ole">
            <mc:AlternateContent xmlns:mc="http://schemas.openxmlformats.org/markup-compatibility/2006">
              <mc:Choice xmlns:v="urn:schemas-microsoft-com:vml" Requires="v">
                <p:oleObj spid="_x0000_s10383" name="Bitmap Image" r:id="rId4" imgW="3258005" imgH="3381847" progId="Paint.Picture">
                  <p:embed/>
                </p:oleObj>
              </mc:Choice>
              <mc:Fallback>
                <p:oleObj name="Bitmap Image" r:id="rId4" imgW="3258005" imgH="3381847" progId="Paint.Picture">
                  <p:embed/>
                  <p:pic>
                    <p:nvPicPr>
                      <p:cNvPr id="0" name="Object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700788" y="2757909"/>
                        <a:ext cx="3475544" cy="3587330"/>
                      </a:xfrm>
                      <a:prstGeom prst="rect">
                        <a:avLst/>
                      </a:prstGeom>
                      <a:noFill/>
                    </p:spPr>
                  </p:pic>
                </p:oleObj>
              </mc:Fallback>
            </mc:AlternateContent>
          </a:graphicData>
        </a:graphic>
      </p:graphicFrame>
    </p:spTree>
    <p:extLst>
      <p:ext uri="{BB962C8B-B14F-4D97-AF65-F5344CB8AC3E}">
        <p14:creationId xmlns:p14="http://schemas.microsoft.com/office/powerpoint/2010/main" val="35355952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81341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Agenda</a:t>
            </a:r>
          </a:p>
        </p:txBody>
      </p:sp>
      <p:sp>
        <p:nvSpPr>
          <p:cNvPr id="5" name="Text Placeholder 4"/>
          <p:cNvSpPr>
            <a:spLocks noGrp="1"/>
          </p:cNvSpPr>
          <p:nvPr>
            <p:ph type="body" sz="quarter" idx="10"/>
          </p:nvPr>
        </p:nvSpPr>
        <p:spPr/>
        <p:txBody>
          <a:bodyPr/>
          <a:lstStyle/>
          <a:p>
            <a:r>
              <a:rPr lang="en-US" dirty="0"/>
              <a:t>Introduction</a:t>
            </a:r>
          </a:p>
          <a:p>
            <a:r>
              <a:rPr lang="en-CA" dirty="0"/>
              <a:t>“TCP/IP Shunt” Library</a:t>
            </a:r>
          </a:p>
          <a:p>
            <a:r>
              <a:rPr lang="en-CA" dirty="0"/>
              <a:t>User Application Example</a:t>
            </a:r>
            <a:endParaRPr lang="en-US" dirty="0"/>
          </a:p>
          <a:p>
            <a:r>
              <a:rPr lang="en-US" dirty="0"/>
              <a:t>Summary</a:t>
            </a:r>
          </a:p>
          <a:p>
            <a:endParaRPr lang="en-US" dirty="0"/>
          </a:p>
          <a:p>
            <a:endParaRPr lang="en-US" dirty="0"/>
          </a:p>
          <a:p>
            <a:endParaRPr lang="en-US" dirty="0"/>
          </a:p>
        </p:txBody>
      </p:sp>
    </p:spTree>
    <p:extLst>
      <p:ext uri="{BB962C8B-B14F-4D97-AF65-F5344CB8AC3E}">
        <p14:creationId xmlns:p14="http://schemas.microsoft.com/office/powerpoint/2010/main" val="31633863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Backup</a:t>
            </a:r>
          </a:p>
        </p:txBody>
      </p:sp>
      <p:sp>
        <p:nvSpPr>
          <p:cNvPr id="6" name="Text Placeholder 5"/>
          <p:cNvSpPr>
            <a:spLocks noGrp="1"/>
          </p:cNvSpPr>
          <p:nvPr>
            <p:ph type="body" idx="1"/>
          </p:nvPr>
        </p:nvSpPr>
        <p:spPr/>
        <p:txBody>
          <a:bodyPr/>
          <a:lstStyle/>
          <a:p>
            <a:r>
              <a:rPr lang="en-US" dirty="0"/>
              <a:t>Subtitle if Needed</a:t>
            </a:r>
          </a:p>
        </p:txBody>
      </p:sp>
    </p:spTree>
    <p:extLst>
      <p:ext uri="{BB962C8B-B14F-4D97-AF65-F5344CB8AC3E}">
        <p14:creationId xmlns:p14="http://schemas.microsoft.com/office/powerpoint/2010/main" val="22173256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031010" y="-115699"/>
            <a:ext cx="11721596" cy="1143000"/>
          </a:xfrm>
        </p:spPr>
        <p:txBody>
          <a:bodyPr/>
          <a:lstStyle/>
          <a:p>
            <a:r>
              <a:rPr lang="en-US" dirty="0">
                <a:hlinkClick r:id="rId3"/>
              </a:rPr>
              <a:t>SV data types</a:t>
            </a:r>
            <a:endParaRPr lang="en-US" dirty="0"/>
          </a:p>
        </p:txBody>
      </p:sp>
      <p:sp>
        <p:nvSpPr>
          <p:cNvPr id="5" name="Content Placeholder 7"/>
          <p:cNvSpPr txBox="1">
            <a:spLocks/>
          </p:cNvSpPr>
          <p:nvPr/>
        </p:nvSpPr>
        <p:spPr>
          <a:xfrm>
            <a:off x="654628" y="1295400"/>
            <a:ext cx="5590310" cy="4681826"/>
          </a:xfrm>
          <a:prstGeom prst="rect">
            <a:avLst/>
          </a:prstGeom>
        </p:spPr>
        <p:txBody>
          <a:bodyPr/>
          <a:lstStyle>
            <a:lvl1pPr marL="342900" indent="-342900" algn="l" defTabSz="914400" rtl="0" eaLnBrk="1" latinLnBrk="0" hangingPunct="1">
              <a:spcBef>
                <a:spcPts val="600"/>
              </a:spcBef>
              <a:buFont typeface="Arial" pitchFamily="34" charset="0"/>
              <a:buChar char="•"/>
              <a:defRPr sz="2400" kern="1200">
                <a:solidFill>
                  <a:schemeClr val="tx1"/>
                </a:solidFill>
                <a:latin typeface="+mn-lt"/>
                <a:ea typeface="+mn-ea"/>
                <a:cs typeface="+mn-cs"/>
              </a:defRPr>
            </a:lvl1pPr>
            <a:lvl2pPr marL="690563" indent="-344488" algn="l" defTabSz="914400" rtl="0" eaLnBrk="1" latinLnBrk="0" hangingPunct="1">
              <a:spcBef>
                <a:spcPts val="600"/>
              </a:spcBef>
              <a:buFont typeface="Arial" pitchFamily="34" charset="0"/>
              <a:buChar char="–"/>
              <a:defRPr sz="2000" kern="1200">
                <a:solidFill>
                  <a:schemeClr val="tx1"/>
                </a:solidFill>
                <a:latin typeface="+mn-lt"/>
                <a:ea typeface="+mn-ea"/>
                <a:cs typeface="+mn-cs"/>
              </a:defRPr>
            </a:lvl2pPr>
            <a:lvl3pPr marL="1027113" indent="-341313" algn="l" defTabSz="914400" rtl="0" eaLnBrk="1" latinLnBrk="0" hangingPunct="1">
              <a:spcBef>
                <a:spcPts val="600"/>
              </a:spcBef>
              <a:buFont typeface="Arial" pitchFamily="34" charset="0"/>
              <a:buChar char="•"/>
              <a:defRPr sz="1800" kern="1200">
                <a:solidFill>
                  <a:schemeClr val="tx1"/>
                </a:solidFill>
                <a:latin typeface="+mn-lt"/>
                <a:ea typeface="+mn-ea"/>
                <a:cs typeface="+mn-cs"/>
              </a:defRPr>
            </a:lvl3pPr>
            <a:lvl4pPr marL="1027112" indent="0" algn="l" defTabSz="914400" rtl="0" eaLnBrk="1" latinLnBrk="0" hangingPunct="1">
              <a:spcBef>
                <a:spcPct val="20000"/>
              </a:spcBef>
              <a:buFont typeface="Arial" pitchFamily="34" charset="0"/>
              <a:buNone/>
              <a:defRPr sz="1600" b="1" kern="1200" baseline="0">
                <a:solidFill>
                  <a:schemeClr val="tx1"/>
                </a:solidFill>
                <a:latin typeface="Courier New" pitchFamily="49" charset="0"/>
                <a:ea typeface="+mn-ea"/>
                <a:cs typeface="Courier New" pitchFamily="49" charset="0"/>
              </a:defRPr>
            </a:lvl4pPr>
            <a:lvl5pPr marL="1712913" indent="-341313"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5pPr>
            <a:lvl6pPr marL="1716088" indent="0" algn="l" defTabSz="914400" rtl="0" eaLnBrk="1" latinLnBrk="0" hangingPunct="1">
              <a:spcBef>
                <a:spcPct val="20000"/>
              </a:spcBef>
              <a:buFont typeface="Arial" pitchFamily="34" charset="0"/>
              <a:buNone/>
              <a:defRPr sz="1600" kern="1200" baseline="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800" dirty="0"/>
              <a:t>typedef enum {</a:t>
            </a:r>
            <a:endParaRPr lang="en-CA" sz="1800" dirty="0"/>
          </a:p>
          <a:p>
            <a:pPr marL="684213" lvl="2" indent="0">
              <a:buFont typeface="Arial" pitchFamily="34" charset="0"/>
              <a:buNone/>
            </a:pPr>
            <a:r>
              <a:rPr lang="en-US" sz="1200" dirty="0"/>
              <a:t> </a:t>
            </a:r>
            <a:r>
              <a:rPr lang="en-US" dirty="0"/>
              <a:t>SHUNT_INT,</a:t>
            </a:r>
            <a:endParaRPr lang="en-CA" dirty="0"/>
          </a:p>
          <a:p>
            <a:pPr marL="684213" lvl="2" indent="0">
              <a:buFont typeface="Arial" pitchFamily="34" charset="0"/>
              <a:buNone/>
            </a:pPr>
            <a:r>
              <a:rPr lang="en-US" dirty="0"/>
              <a:t>SHUNT_REAL,SHUNT_SHORTREAL,</a:t>
            </a:r>
            <a:endParaRPr lang="en-CA" dirty="0"/>
          </a:p>
          <a:p>
            <a:pPr marL="684213" lvl="2" indent="0">
              <a:buFont typeface="Arial" pitchFamily="34" charset="0"/>
              <a:buNone/>
            </a:pPr>
            <a:r>
              <a:rPr lang="en-US" dirty="0"/>
              <a:t>SHUNT_STRING,</a:t>
            </a:r>
            <a:endParaRPr lang="en-CA" dirty="0"/>
          </a:p>
          <a:p>
            <a:pPr marL="684213" lvl="2" indent="0">
              <a:buFont typeface="Arial" pitchFamily="34" charset="0"/>
              <a:buNone/>
            </a:pPr>
            <a:r>
              <a:rPr lang="en-US" dirty="0"/>
              <a:t>SHUNT_A_STRUCTURE,</a:t>
            </a:r>
            <a:endParaRPr lang="en-CA" dirty="0"/>
          </a:p>
          <a:p>
            <a:pPr marL="684213" lvl="2" indent="0">
              <a:buFont typeface="Arial" pitchFamily="34" charset="0"/>
              <a:buNone/>
            </a:pPr>
            <a:r>
              <a:rPr lang="en-US" dirty="0"/>
              <a:t>SHUNT_INTEGER,</a:t>
            </a:r>
            <a:endParaRPr lang="en-CA" dirty="0"/>
          </a:p>
          <a:p>
            <a:pPr marL="684213" lvl="2" indent="0">
              <a:buFont typeface="Arial" pitchFamily="34" charset="0"/>
              <a:buNone/>
            </a:pPr>
            <a:r>
              <a:rPr lang="en-US" dirty="0"/>
              <a:t>SHUNT_BYTE,</a:t>
            </a:r>
            <a:endParaRPr lang="en-CA" dirty="0"/>
          </a:p>
          <a:p>
            <a:pPr marL="684213" lvl="2" indent="0">
              <a:buFont typeface="Arial" pitchFamily="34" charset="0"/>
              <a:buNone/>
            </a:pPr>
            <a:r>
              <a:rPr lang="en-US" dirty="0"/>
              <a:t>SHUNT_REG,</a:t>
            </a:r>
            <a:endParaRPr lang="en-CA" dirty="0"/>
          </a:p>
          <a:p>
            <a:pPr marL="684213" lvl="2" indent="0">
              <a:buFont typeface="Arial" pitchFamily="34" charset="0"/>
              <a:buNone/>
            </a:pPr>
            <a:r>
              <a:rPr lang="en-US" dirty="0"/>
              <a:t>SHUNT_BIT,</a:t>
            </a:r>
            <a:endParaRPr lang="en-CA" dirty="0"/>
          </a:p>
          <a:p>
            <a:pPr marL="684213" lvl="2" indent="0">
              <a:buFont typeface="Arial" pitchFamily="34" charset="0"/>
              <a:buNone/>
            </a:pPr>
            <a:r>
              <a:rPr lang="en-US" dirty="0"/>
              <a:t>SHUNT_SHORTINT,</a:t>
            </a:r>
            <a:endParaRPr lang="en-CA" dirty="0"/>
          </a:p>
          <a:p>
            <a:pPr marL="684213" lvl="2" indent="0">
              <a:buFont typeface="Arial" pitchFamily="34" charset="0"/>
              <a:buNone/>
            </a:pPr>
            <a:r>
              <a:rPr lang="en-US" dirty="0"/>
              <a:t>SHUNT_LONGINT,</a:t>
            </a:r>
            <a:endParaRPr lang="en-CA" dirty="0"/>
          </a:p>
          <a:p>
            <a:pPr marL="684213" lvl="2" indent="0">
              <a:buFont typeface="Arial" pitchFamily="34" charset="0"/>
              <a:buNone/>
            </a:pPr>
            <a:r>
              <a:rPr lang="en-US" dirty="0"/>
              <a:t>SHUNT_HEADER_ONLY</a:t>
            </a:r>
            <a:endParaRPr lang="en-CA" dirty="0"/>
          </a:p>
          <a:p>
            <a:pPr marL="0" indent="0">
              <a:buFont typeface="Arial" pitchFamily="34" charset="0"/>
              <a:buNone/>
            </a:pPr>
            <a:r>
              <a:rPr lang="en-US" sz="1800" dirty="0"/>
              <a:t>} </a:t>
            </a:r>
            <a:r>
              <a:rPr lang="en-US" sz="1800" dirty="0">
                <a:hlinkClick r:id="rId4" action="ppaction://hlinksldjump"/>
              </a:rPr>
              <a:t>SHUNT_INSTR_ENUM</a:t>
            </a:r>
            <a:endParaRPr lang="en-CA" sz="1800" dirty="0"/>
          </a:p>
        </p:txBody>
      </p:sp>
      <p:sp>
        <p:nvSpPr>
          <p:cNvPr id="6" name="Rectangle 5"/>
          <p:cNvSpPr/>
          <p:nvPr/>
        </p:nvSpPr>
        <p:spPr>
          <a:xfrm>
            <a:off x="5653088" y="871438"/>
            <a:ext cx="6096000" cy="5355312"/>
          </a:xfrm>
          <a:prstGeom prst="rect">
            <a:avLst/>
          </a:prstGeom>
        </p:spPr>
        <p:txBody>
          <a:bodyPr>
            <a:spAutoFit/>
          </a:bodyPr>
          <a:lstStyle/>
          <a:p>
            <a:pPr lvl="0"/>
            <a:r>
              <a:rPr lang="en-CA" b="1" dirty="0"/>
              <a:t>Integer 2 states:</a:t>
            </a:r>
          </a:p>
          <a:p>
            <a:pPr lvl="1"/>
            <a:r>
              <a:rPr lang="en-CA" dirty="0"/>
              <a:t>SHUNT_INT- SV type int</a:t>
            </a:r>
          </a:p>
          <a:p>
            <a:pPr lvl="1"/>
            <a:r>
              <a:rPr lang="en-CA" dirty="0"/>
              <a:t>SHUNT_SHORTINT- SV type shortint</a:t>
            </a:r>
          </a:p>
          <a:p>
            <a:pPr lvl="1"/>
            <a:r>
              <a:rPr lang="en-CA" dirty="0"/>
              <a:t>SHUNT_LONGINT- SV type longint</a:t>
            </a:r>
          </a:p>
          <a:p>
            <a:pPr lvl="1"/>
            <a:r>
              <a:rPr lang="en-CA" dirty="0"/>
              <a:t>SHUNT_BYTE- SV type byte</a:t>
            </a:r>
          </a:p>
          <a:p>
            <a:pPr lvl="1"/>
            <a:r>
              <a:rPr lang="en-CA" dirty="0"/>
              <a:t>SHUNT_BIT- SV type bit</a:t>
            </a:r>
          </a:p>
          <a:p>
            <a:pPr lvl="0"/>
            <a:r>
              <a:rPr lang="en-CA" b="1" dirty="0"/>
              <a:t>Integer 4 states:</a:t>
            </a:r>
          </a:p>
          <a:p>
            <a:pPr lvl="1"/>
            <a:r>
              <a:rPr lang="en-CA" dirty="0"/>
              <a:t>SHUNT_INTEGER- SV type integer, time</a:t>
            </a:r>
          </a:p>
          <a:p>
            <a:pPr lvl="1"/>
            <a:r>
              <a:rPr lang="en-CA" dirty="0"/>
              <a:t>SHUNT_REG- SV type reg, logic</a:t>
            </a:r>
          </a:p>
          <a:p>
            <a:pPr lvl="0"/>
            <a:r>
              <a:rPr lang="en-US" b="1" dirty="0"/>
              <a:t>Non integer types IEEE 754</a:t>
            </a:r>
            <a:r>
              <a:rPr lang="en-CA" b="1" dirty="0"/>
              <a:t>:</a:t>
            </a:r>
          </a:p>
          <a:p>
            <a:pPr lvl="1"/>
            <a:r>
              <a:rPr lang="en-CA" dirty="0"/>
              <a:t>SHUNT_REAL- SV type real, realtime</a:t>
            </a:r>
          </a:p>
          <a:p>
            <a:pPr lvl="1"/>
            <a:r>
              <a:rPr lang="en-CA" dirty="0"/>
              <a:t>SHUNT_SHORTREAL- SV type shortreal</a:t>
            </a:r>
          </a:p>
          <a:p>
            <a:pPr lvl="0"/>
            <a:r>
              <a:rPr lang="en-US" b="1" dirty="0"/>
              <a:t>Special</a:t>
            </a:r>
            <a:endParaRPr lang="en-CA" b="1" dirty="0"/>
          </a:p>
          <a:p>
            <a:pPr lvl="1"/>
            <a:r>
              <a:rPr lang="en-CA" dirty="0"/>
              <a:t>SHUNT_STRING- SV type string</a:t>
            </a:r>
          </a:p>
          <a:p>
            <a:pPr lvl="1"/>
            <a:r>
              <a:rPr lang="en-CA" dirty="0"/>
              <a:t>SHUNT_A_STRUCTURE	 - complex data types/user defined data types: arrays/struct,union,enums</a:t>
            </a:r>
          </a:p>
          <a:p>
            <a:pPr lvl="1"/>
            <a:r>
              <a:rPr lang="en-CA" dirty="0"/>
              <a:t>SHUNT_HEADER_ONLY- Shunt type 	cs_header_t header only</a:t>
            </a:r>
            <a:r>
              <a:rPr lang="en-CA" sz="1600" dirty="0"/>
              <a:t>.</a:t>
            </a:r>
          </a:p>
        </p:txBody>
      </p:sp>
    </p:spTree>
    <p:extLst>
      <p:ext uri="{BB962C8B-B14F-4D97-AF65-F5344CB8AC3E}">
        <p14:creationId xmlns:p14="http://schemas.microsoft.com/office/powerpoint/2010/main" val="187923241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CA"/>
          </a:p>
        </p:txBody>
      </p:sp>
      <p:sp>
        <p:nvSpPr>
          <p:cNvPr id="3" name="Text Placeholder 2"/>
          <p:cNvSpPr>
            <a:spLocks noGrp="1"/>
          </p:cNvSpPr>
          <p:nvPr>
            <p:ph type="body" sz="quarter" idx="12"/>
          </p:nvPr>
        </p:nvSpPr>
        <p:spPr/>
        <p:txBody>
          <a:bodyPr/>
          <a:lstStyle/>
          <a:p>
            <a:endParaRPr lang="en-CA"/>
          </a:p>
        </p:txBody>
      </p:sp>
      <p:graphicFrame>
        <p:nvGraphicFramePr>
          <p:cNvPr id="5" name="Diagram 4"/>
          <p:cNvGraphicFramePr/>
          <p:nvPr>
            <p:extLst>
              <p:ext uri="{D42A27DB-BD31-4B8C-83A1-F6EECF244321}">
                <p14:modId xmlns:p14="http://schemas.microsoft.com/office/powerpoint/2010/main" val="117690234"/>
              </p:ext>
            </p:extLst>
          </p:nvPr>
        </p:nvGraphicFramePr>
        <p:xfrm>
          <a:off x="2027104" y="1806766"/>
          <a:ext cx="7524520" cy="43315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92220127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CA" dirty="0" smtClean="0"/>
              <a:t>Fringe PnP</a:t>
            </a:r>
            <a:endParaRPr lang="en-CA" dirty="0"/>
          </a:p>
        </p:txBody>
      </p:sp>
      <p:pic>
        <p:nvPicPr>
          <p:cNvPr id="5" name="Content Placeholder 4"/>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6094986" y="274665"/>
            <a:ext cx="1384136" cy="739868"/>
          </a:xfrm>
        </p:spPr>
      </p:pic>
      <p:sp>
        <p:nvSpPr>
          <p:cNvPr id="6" name="Rectangle 5"/>
          <p:cNvSpPr/>
          <p:nvPr/>
        </p:nvSpPr>
        <p:spPr>
          <a:xfrm>
            <a:off x="4554769" y="1003731"/>
            <a:ext cx="950902" cy="338554"/>
          </a:xfrm>
          <a:prstGeom prst="rect">
            <a:avLst/>
          </a:prstGeom>
        </p:spPr>
        <p:txBody>
          <a:bodyPr wrap="none">
            <a:spAutoFit/>
          </a:bodyPr>
          <a:lstStyle/>
          <a:p>
            <a:pPr algn="ctr"/>
            <a:r>
              <a:rPr lang="en-CA" sz="1600" b="1" dirty="0">
                <a:ln w="0"/>
                <a:solidFill>
                  <a:prstClr val="black"/>
                </a:solidFill>
                <a:effectLst>
                  <a:outerShdw blurRad="38100" dist="19050" dir="2700000" algn="tl" rotWithShape="0">
                    <a:prstClr val="black">
                      <a:alpha val="40000"/>
                    </a:prstClr>
                  </a:outerShdw>
                </a:effectLst>
                <a:latin typeface="Trebuchet MS" panose="020B0603020202020204" pitchFamily="34" charset="0"/>
              </a:rPr>
              <a:t>Initiato</a:t>
            </a:r>
            <a:r>
              <a:rPr lang="en-CA" sz="1400" b="1" dirty="0">
                <a:ln w="0"/>
                <a:solidFill>
                  <a:prstClr val="black"/>
                </a:solidFill>
                <a:effectLst>
                  <a:outerShdw blurRad="38100" dist="19050" dir="2700000" algn="tl" rotWithShape="0">
                    <a:prstClr val="black">
                      <a:alpha val="40000"/>
                    </a:prstClr>
                  </a:outerShdw>
                </a:effectLst>
                <a:latin typeface="Trebuchet MS" panose="020B0603020202020204" pitchFamily="34" charset="0"/>
              </a:rPr>
              <a:t>r</a:t>
            </a:r>
          </a:p>
        </p:txBody>
      </p:sp>
      <p:sp>
        <p:nvSpPr>
          <p:cNvPr id="7" name="Rectangle 6"/>
          <p:cNvSpPr/>
          <p:nvPr/>
        </p:nvSpPr>
        <p:spPr>
          <a:xfrm>
            <a:off x="5946578" y="1014648"/>
            <a:ext cx="787075" cy="338554"/>
          </a:xfrm>
          <a:prstGeom prst="rect">
            <a:avLst/>
          </a:prstGeom>
        </p:spPr>
        <p:txBody>
          <a:bodyPr wrap="none">
            <a:spAutoFit/>
          </a:bodyPr>
          <a:lstStyle/>
          <a:p>
            <a:r>
              <a:rPr lang="en-CA" sz="1600" b="1" dirty="0">
                <a:ln w="0"/>
                <a:solidFill>
                  <a:prstClr val="black"/>
                </a:solidFill>
                <a:effectLst>
                  <a:outerShdw blurRad="38100" dist="19050" dir="2700000" algn="tl" rotWithShape="0">
                    <a:prstClr val="black">
                      <a:alpha val="40000"/>
                    </a:prstClr>
                  </a:outerShdw>
                </a:effectLst>
                <a:latin typeface="Trebuchet MS" panose="020B0603020202020204" pitchFamily="34" charset="0"/>
              </a:rPr>
              <a:t>Target</a:t>
            </a:r>
            <a:endParaRPr lang="en-CA" sz="1600" dirty="0"/>
          </a:p>
        </p:txBody>
      </p:sp>
      <p:grpSp>
        <p:nvGrpSpPr>
          <p:cNvPr id="3" name="Group 2"/>
          <p:cNvGrpSpPr/>
          <p:nvPr/>
        </p:nvGrpSpPr>
        <p:grpSpPr>
          <a:xfrm>
            <a:off x="56073" y="1413194"/>
            <a:ext cx="11947365" cy="5175099"/>
            <a:chOff x="56073" y="1413194"/>
            <a:chExt cx="11947365" cy="5175099"/>
          </a:xfrm>
        </p:grpSpPr>
        <p:sp>
          <p:nvSpPr>
            <p:cNvPr id="49" name="Rectangle 48"/>
            <p:cNvSpPr/>
            <p:nvPr/>
          </p:nvSpPr>
          <p:spPr>
            <a:xfrm>
              <a:off x="80308" y="1413194"/>
              <a:ext cx="11917059" cy="581159"/>
            </a:xfrm>
            <a:prstGeom prst="rect">
              <a:avLst/>
            </a:prstGeom>
            <a:noFill/>
            <a:ln w="50800">
              <a:solidFill>
                <a:schemeClr val="accent1">
                  <a:shade val="50000"/>
                  <a:alpha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600" b="1" dirty="0">
                <a:solidFill>
                  <a:prstClr val="white"/>
                </a:solidFill>
                <a:latin typeface="Trebuchet MS" panose="020B0603020202020204" pitchFamily="34" charset="0"/>
              </a:endParaRPr>
            </a:p>
          </p:txBody>
        </p:sp>
        <p:sp>
          <p:nvSpPr>
            <p:cNvPr id="11" name="Rectangle 10"/>
            <p:cNvSpPr/>
            <p:nvPr/>
          </p:nvSpPr>
          <p:spPr>
            <a:xfrm>
              <a:off x="223903" y="1541884"/>
              <a:ext cx="2073003" cy="307777"/>
            </a:xfrm>
            <a:prstGeom prst="rect">
              <a:avLst/>
            </a:prstGeom>
          </p:spPr>
          <p:txBody>
            <a:bodyPr wrap="none">
              <a:spAutoFit/>
            </a:bodyPr>
            <a:lstStyle/>
            <a:p>
              <a:pPr algn="ctr"/>
              <a:r>
                <a:rPr lang="en-US" sz="1400" dirty="0" smtClean="0">
                  <a:latin typeface="Times New Roman" panose="02020603050405020304" pitchFamily="18" charset="0"/>
                  <a:cs typeface="Times New Roman" panose="02020603050405020304" pitchFamily="18" charset="0"/>
                </a:rPr>
                <a:t>Step1:Fringe </a:t>
              </a:r>
              <a:r>
                <a:rPr lang="en-US" sz="1400" dirty="0">
                  <a:latin typeface="Times New Roman" panose="02020603050405020304" pitchFamily="18" charset="0"/>
                  <a:cs typeface="Times New Roman" panose="02020603050405020304" pitchFamily="18" charset="0"/>
                </a:rPr>
                <a:t>Initialization</a:t>
              </a:r>
              <a:endParaRPr lang="en-CA" sz="1400" b="1" dirty="0">
                <a:ln w="0"/>
                <a:solidFill>
                  <a:prstClr val="black"/>
                </a:solidFill>
                <a:effectLst>
                  <a:outerShdw blurRad="38100" dist="19050" dir="2700000" algn="tl" rotWithShape="0">
                    <a:prstClr val="black">
                      <a:alpha val="40000"/>
                    </a:prstClr>
                  </a:outerShdw>
                </a:effectLst>
                <a:latin typeface="Times New Roman" panose="02020603050405020304" pitchFamily="18" charset="0"/>
                <a:cs typeface="Times New Roman" panose="02020603050405020304" pitchFamily="18" charset="0"/>
              </a:endParaRPr>
            </a:p>
          </p:txBody>
        </p:sp>
        <p:sp>
          <p:nvSpPr>
            <p:cNvPr id="54" name="Rectangle 53"/>
            <p:cNvSpPr/>
            <p:nvPr/>
          </p:nvSpPr>
          <p:spPr>
            <a:xfrm>
              <a:off x="223903" y="2307047"/>
              <a:ext cx="1835439" cy="307777"/>
            </a:xfrm>
            <a:prstGeom prst="rect">
              <a:avLst/>
            </a:prstGeom>
          </p:spPr>
          <p:txBody>
            <a:bodyPr wrap="none">
              <a:spAutoFit/>
            </a:bodyPr>
            <a:lstStyle/>
            <a:p>
              <a:r>
                <a:rPr lang="en-US" sz="1400" dirty="0" smtClean="0">
                  <a:latin typeface="Times New Roman" panose="02020603050405020304" pitchFamily="18" charset="0"/>
                  <a:ea typeface="Times New Roman" panose="02020603050405020304" pitchFamily="18" charset="0"/>
                </a:rPr>
                <a:t>Step 2 TCP </a:t>
              </a:r>
              <a:r>
                <a:rPr lang="en-US" sz="1400" dirty="0">
                  <a:latin typeface="Times New Roman" panose="02020603050405020304" pitchFamily="18" charset="0"/>
                  <a:ea typeface="Times New Roman" panose="02020603050405020304" pitchFamily="18" charset="0"/>
                </a:rPr>
                <a:t>connection</a:t>
              </a:r>
              <a:endParaRPr lang="en-CA" sz="1400" dirty="0"/>
            </a:p>
          </p:txBody>
        </p:sp>
        <p:sp>
          <p:nvSpPr>
            <p:cNvPr id="110" name="Rectangle 109"/>
            <p:cNvSpPr/>
            <p:nvPr/>
          </p:nvSpPr>
          <p:spPr>
            <a:xfrm>
              <a:off x="80308" y="2126463"/>
              <a:ext cx="11917059" cy="841397"/>
            </a:xfrm>
            <a:prstGeom prst="rect">
              <a:avLst/>
            </a:prstGeom>
            <a:noFill/>
            <a:ln w="50800">
              <a:solidFill>
                <a:schemeClr val="accent1">
                  <a:shade val="50000"/>
                  <a:alpha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600" b="1" dirty="0">
                <a:solidFill>
                  <a:prstClr val="white"/>
                </a:solidFill>
                <a:latin typeface="Trebuchet MS" panose="020B0603020202020204" pitchFamily="34" charset="0"/>
              </a:endParaRPr>
            </a:p>
          </p:txBody>
        </p:sp>
        <p:sp>
          <p:nvSpPr>
            <p:cNvPr id="41" name="Rectangle 40"/>
            <p:cNvSpPr/>
            <p:nvPr/>
          </p:nvSpPr>
          <p:spPr>
            <a:xfrm>
              <a:off x="4961822" y="3160866"/>
              <a:ext cx="1535587" cy="307777"/>
            </a:xfrm>
            <a:prstGeom prst="rect">
              <a:avLst/>
            </a:prstGeom>
          </p:spPr>
          <p:txBody>
            <a:bodyPr wrap="square">
              <a:spAutoFit/>
            </a:bodyPr>
            <a:lstStyle/>
            <a:p>
              <a:r>
                <a:rPr lang="en-CA" sz="1400" b="1" dirty="0">
                  <a:solidFill>
                    <a:prstClr val="black"/>
                  </a:solidFill>
                  <a:latin typeface="Trebuchet MS" panose="020B0603020202020204" pitchFamily="34" charset="0"/>
                </a:rPr>
                <a:t>FRNG_REG_REQ</a:t>
              </a:r>
            </a:p>
          </p:txBody>
        </p:sp>
        <p:sp>
          <p:nvSpPr>
            <p:cNvPr id="48" name="Rectangle 47"/>
            <p:cNvSpPr/>
            <p:nvPr/>
          </p:nvSpPr>
          <p:spPr>
            <a:xfrm>
              <a:off x="6273624" y="3549954"/>
              <a:ext cx="319551" cy="328945"/>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b="1" dirty="0">
                <a:solidFill>
                  <a:prstClr val="black"/>
                </a:solidFill>
                <a:latin typeface="Trebuchet MS" panose="020B0603020202020204" pitchFamily="34" charset="0"/>
              </a:endParaRPr>
            </a:p>
          </p:txBody>
        </p:sp>
        <p:sp>
          <p:nvSpPr>
            <p:cNvPr id="53" name="Rectangle 52"/>
            <p:cNvSpPr/>
            <p:nvPr/>
          </p:nvSpPr>
          <p:spPr>
            <a:xfrm>
              <a:off x="4850970" y="4372076"/>
              <a:ext cx="319551" cy="328945"/>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b="1" dirty="0">
                <a:solidFill>
                  <a:prstClr val="black"/>
                </a:solidFill>
                <a:latin typeface="Trebuchet MS" panose="020B0603020202020204" pitchFamily="34" charset="0"/>
              </a:endParaRPr>
            </a:p>
          </p:txBody>
        </p:sp>
        <p:sp>
          <p:nvSpPr>
            <p:cNvPr id="57" name="Rectangle 56"/>
            <p:cNvSpPr/>
            <p:nvPr/>
          </p:nvSpPr>
          <p:spPr>
            <a:xfrm>
              <a:off x="4851990" y="5158376"/>
              <a:ext cx="319551" cy="328945"/>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b="1" dirty="0">
                <a:solidFill>
                  <a:prstClr val="black"/>
                </a:solidFill>
                <a:latin typeface="Trebuchet MS" panose="020B0603020202020204" pitchFamily="34" charset="0"/>
              </a:endParaRPr>
            </a:p>
          </p:txBody>
        </p:sp>
        <p:cxnSp>
          <p:nvCxnSpPr>
            <p:cNvPr id="58" name="Straight Arrow Connector 57"/>
            <p:cNvCxnSpPr>
              <a:stCxn id="48" idx="1"/>
              <a:endCxn id="78" idx="3"/>
            </p:cNvCxnSpPr>
            <p:nvPr/>
          </p:nvCxnSpPr>
          <p:spPr>
            <a:xfrm flipH="1">
              <a:off x="5170521" y="3714427"/>
              <a:ext cx="1103103" cy="83571"/>
            </a:xfrm>
            <a:prstGeom prst="straightConnector1">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p:cNvCxnSpPr>
              <a:stCxn id="57" idx="3"/>
              <a:endCxn id="68" idx="1"/>
            </p:cNvCxnSpPr>
            <p:nvPr/>
          </p:nvCxnSpPr>
          <p:spPr>
            <a:xfrm>
              <a:off x="5171541" y="5322849"/>
              <a:ext cx="1079437" cy="199520"/>
            </a:xfrm>
            <a:prstGeom prst="straightConnector1">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68" name="Rectangle 67"/>
            <p:cNvSpPr/>
            <p:nvPr/>
          </p:nvSpPr>
          <p:spPr>
            <a:xfrm>
              <a:off x="6250978" y="5357896"/>
              <a:ext cx="319551" cy="328945"/>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b="1" dirty="0">
                <a:solidFill>
                  <a:prstClr val="black"/>
                </a:solidFill>
                <a:latin typeface="Trebuchet MS" panose="020B0603020202020204" pitchFamily="34" charset="0"/>
              </a:endParaRPr>
            </a:p>
          </p:txBody>
        </p:sp>
        <p:sp>
          <p:nvSpPr>
            <p:cNvPr id="66" name="Rectangle 65"/>
            <p:cNvSpPr/>
            <p:nvPr/>
          </p:nvSpPr>
          <p:spPr>
            <a:xfrm>
              <a:off x="5005999" y="4820275"/>
              <a:ext cx="1534601" cy="307777"/>
            </a:xfrm>
            <a:prstGeom prst="rect">
              <a:avLst/>
            </a:prstGeom>
          </p:spPr>
          <p:txBody>
            <a:bodyPr wrap="square">
              <a:spAutoFit/>
            </a:bodyPr>
            <a:lstStyle/>
            <a:p>
              <a:r>
                <a:rPr lang="en-CA" sz="1400" b="1" dirty="0" smtClean="0">
                  <a:solidFill>
                    <a:prstClr val="black"/>
                  </a:solidFill>
                  <a:latin typeface="Trebuchet MS" panose="020B0603020202020204" pitchFamily="34" charset="0"/>
                </a:rPr>
                <a:t>FRNG_REG_ACK</a:t>
              </a:r>
              <a:endParaRPr lang="en-CA" sz="1400" b="1" dirty="0">
                <a:solidFill>
                  <a:prstClr val="black"/>
                </a:solidFill>
                <a:latin typeface="Trebuchet MS" panose="020B0603020202020204" pitchFamily="34" charset="0"/>
              </a:endParaRPr>
            </a:p>
          </p:txBody>
        </p:sp>
        <p:sp>
          <p:nvSpPr>
            <p:cNvPr id="78" name="Rectangle 77"/>
            <p:cNvSpPr/>
            <p:nvPr/>
          </p:nvSpPr>
          <p:spPr>
            <a:xfrm>
              <a:off x="4850970" y="3633525"/>
              <a:ext cx="319551" cy="328945"/>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b="1" dirty="0">
                <a:solidFill>
                  <a:prstClr val="black"/>
                </a:solidFill>
                <a:latin typeface="Trebuchet MS" panose="020B0603020202020204" pitchFamily="34" charset="0"/>
              </a:endParaRPr>
            </a:p>
          </p:txBody>
        </p:sp>
        <p:cxnSp>
          <p:nvCxnSpPr>
            <p:cNvPr id="79" name="Straight Arrow Connector 78"/>
            <p:cNvCxnSpPr>
              <a:stCxn id="78" idx="2"/>
              <a:endCxn id="53" idx="0"/>
            </p:cNvCxnSpPr>
            <p:nvPr/>
          </p:nvCxnSpPr>
          <p:spPr>
            <a:xfrm>
              <a:off x="5010746" y="3962470"/>
              <a:ext cx="0" cy="409606"/>
            </a:xfrm>
            <a:prstGeom prst="straightConnector1">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6" name="Straight Arrow Connector 85"/>
            <p:cNvCxnSpPr>
              <a:stCxn id="91" idx="2"/>
              <a:endCxn id="93" idx="0"/>
            </p:cNvCxnSpPr>
            <p:nvPr/>
          </p:nvCxnSpPr>
          <p:spPr>
            <a:xfrm flipH="1">
              <a:off x="5010746" y="1778851"/>
              <a:ext cx="2" cy="556562"/>
            </a:xfrm>
            <a:prstGeom prst="straightConnector1">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8" name="Straight Arrow Connector 87"/>
            <p:cNvCxnSpPr>
              <a:stCxn id="94" idx="2"/>
              <a:endCxn id="95" idx="0"/>
            </p:cNvCxnSpPr>
            <p:nvPr/>
          </p:nvCxnSpPr>
          <p:spPr>
            <a:xfrm>
              <a:off x="6410754" y="1778851"/>
              <a:ext cx="12300" cy="555494"/>
            </a:xfrm>
            <a:prstGeom prst="straightConnector1">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1" name="Rectangle 90"/>
            <p:cNvSpPr/>
            <p:nvPr/>
          </p:nvSpPr>
          <p:spPr>
            <a:xfrm>
              <a:off x="4850972" y="1449906"/>
              <a:ext cx="319551" cy="328945"/>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b="1" dirty="0">
                <a:solidFill>
                  <a:prstClr val="black"/>
                </a:solidFill>
                <a:latin typeface="Trebuchet MS" panose="020B0603020202020204" pitchFamily="34" charset="0"/>
              </a:endParaRPr>
            </a:p>
          </p:txBody>
        </p:sp>
        <p:sp>
          <p:nvSpPr>
            <p:cNvPr id="93" name="Rectangle 92"/>
            <p:cNvSpPr/>
            <p:nvPr/>
          </p:nvSpPr>
          <p:spPr>
            <a:xfrm>
              <a:off x="4850970" y="2335413"/>
              <a:ext cx="319551" cy="328945"/>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dirty="0"/>
            </a:p>
          </p:txBody>
        </p:sp>
        <p:sp>
          <p:nvSpPr>
            <p:cNvPr id="94" name="Rectangle 93"/>
            <p:cNvSpPr/>
            <p:nvPr/>
          </p:nvSpPr>
          <p:spPr>
            <a:xfrm>
              <a:off x="6250978" y="1449906"/>
              <a:ext cx="319551" cy="328945"/>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dirty="0"/>
            </a:p>
          </p:txBody>
        </p:sp>
        <p:sp>
          <p:nvSpPr>
            <p:cNvPr id="95" name="Rectangle 94"/>
            <p:cNvSpPr/>
            <p:nvPr/>
          </p:nvSpPr>
          <p:spPr>
            <a:xfrm>
              <a:off x="6263278" y="2334345"/>
              <a:ext cx="319551" cy="328945"/>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dirty="0"/>
            </a:p>
          </p:txBody>
        </p:sp>
        <p:cxnSp>
          <p:nvCxnSpPr>
            <p:cNvPr id="97" name="Straight Arrow Connector 96"/>
            <p:cNvCxnSpPr>
              <a:stCxn id="95" idx="1"/>
              <a:endCxn id="93" idx="3"/>
            </p:cNvCxnSpPr>
            <p:nvPr/>
          </p:nvCxnSpPr>
          <p:spPr>
            <a:xfrm flipH="1">
              <a:off x="5170521" y="2498818"/>
              <a:ext cx="1092757" cy="1068"/>
            </a:xfrm>
            <a:prstGeom prst="straightConnector1">
              <a:avLst/>
            </a:prstGeom>
            <a:ln w="41275">
              <a:solidFill>
                <a:schemeClr val="accent1">
                  <a:alpha val="5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98" name="Rectangle 97"/>
            <p:cNvSpPr/>
            <p:nvPr/>
          </p:nvSpPr>
          <p:spPr>
            <a:xfrm>
              <a:off x="6672307" y="2328383"/>
              <a:ext cx="990977" cy="307777"/>
            </a:xfrm>
            <a:prstGeom prst="rect">
              <a:avLst/>
            </a:prstGeom>
          </p:spPr>
          <p:txBody>
            <a:bodyPr wrap="none">
              <a:spAutoFit/>
            </a:bodyPr>
            <a:lstStyle/>
            <a:p>
              <a:r>
                <a:rPr lang="en-CA" sz="1400" dirty="0" err="1" smtClean="0"/>
                <a:t>socket_id</a:t>
              </a:r>
              <a:r>
                <a:rPr lang="en-CA" sz="1400" dirty="0"/>
                <a:t>;</a:t>
              </a:r>
            </a:p>
          </p:txBody>
        </p:sp>
        <p:sp>
          <p:nvSpPr>
            <p:cNvPr id="99" name="Rectangle 98"/>
            <p:cNvSpPr/>
            <p:nvPr/>
          </p:nvSpPr>
          <p:spPr>
            <a:xfrm>
              <a:off x="3517625" y="2335246"/>
              <a:ext cx="1359668" cy="307777"/>
            </a:xfrm>
            <a:prstGeom prst="rect">
              <a:avLst/>
            </a:prstGeom>
          </p:spPr>
          <p:txBody>
            <a:bodyPr wrap="none">
              <a:spAutoFit/>
            </a:bodyPr>
            <a:lstStyle/>
            <a:p>
              <a:r>
                <a:rPr lang="en-CA" sz="1400" dirty="0" smtClean="0"/>
                <a:t>child </a:t>
              </a:r>
              <a:r>
                <a:rPr lang="en-CA" sz="1400" dirty="0" err="1" smtClean="0"/>
                <a:t>socket_id</a:t>
              </a:r>
              <a:endParaRPr lang="en-CA" sz="1400" dirty="0"/>
            </a:p>
          </p:txBody>
        </p:sp>
        <p:cxnSp>
          <p:nvCxnSpPr>
            <p:cNvPr id="111" name="Straight Arrow Connector 110"/>
            <p:cNvCxnSpPr>
              <a:stCxn id="93" idx="2"/>
              <a:endCxn id="78" idx="0"/>
            </p:cNvCxnSpPr>
            <p:nvPr/>
          </p:nvCxnSpPr>
          <p:spPr>
            <a:xfrm>
              <a:off x="5010746" y="2664358"/>
              <a:ext cx="0" cy="969167"/>
            </a:xfrm>
            <a:prstGeom prst="straightConnector1">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2" name="Straight Arrow Connector 111"/>
            <p:cNvCxnSpPr>
              <a:stCxn id="95" idx="2"/>
              <a:endCxn id="48" idx="0"/>
            </p:cNvCxnSpPr>
            <p:nvPr/>
          </p:nvCxnSpPr>
          <p:spPr>
            <a:xfrm>
              <a:off x="6423054" y="2663290"/>
              <a:ext cx="10346" cy="886664"/>
            </a:xfrm>
            <a:prstGeom prst="straightConnector1">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4" name="Straight Arrow Connector 123"/>
            <p:cNvCxnSpPr>
              <a:stCxn id="53" idx="2"/>
              <a:endCxn id="57" idx="0"/>
            </p:cNvCxnSpPr>
            <p:nvPr/>
          </p:nvCxnSpPr>
          <p:spPr>
            <a:xfrm>
              <a:off x="5010746" y="4701021"/>
              <a:ext cx="1020" cy="457355"/>
            </a:xfrm>
            <a:prstGeom prst="straightConnector1">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32" name="Rectangle 131"/>
            <p:cNvSpPr/>
            <p:nvPr/>
          </p:nvSpPr>
          <p:spPr>
            <a:xfrm>
              <a:off x="6262706" y="6084751"/>
              <a:ext cx="319551" cy="328945"/>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b="1" dirty="0">
                <a:solidFill>
                  <a:prstClr val="black"/>
                </a:solidFill>
                <a:latin typeface="Trebuchet MS" panose="020B0603020202020204" pitchFamily="34" charset="0"/>
              </a:endParaRPr>
            </a:p>
          </p:txBody>
        </p:sp>
        <p:cxnSp>
          <p:nvCxnSpPr>
            <p:cNvPr id="133" name="Straight Arrow Connector 132"/>
            <p:cNvCxnSpPr>
              <a:stCxn id="68" idx="2"/>
              <a:endCxn id="132" idx="0"/>
            </p:cNvCxnSpPr>
            <p:nvPr/>
          </p:nvCxnSpPr>
          <p:spPr>
            <a:xfrm>
              <a:off x="6410754" y="5686841"/>
              <a:ext cx="11728" cy="397910"/>
            </a:xfrm>
            <a:prstGeom prst="straightConnector1">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8" name="Rectangle 37"/>
            <p:cNvSpPr/>
            <p:nvPr/>
          </p:nvSpPr>
          <p:spPr>
            <a:xfrm>
              <a:off x="80308" y="3090361"/>
              <a:ext cx="11923130" cy="3497932"/>
            </a:xfrm>
            <a:prstGeom prst="rect">
              <a:avLst/>
            </a:prstGeom>
            <a:noFill/>
            <a:ln w="50800">
              <a:solidFill>
                <a:schemeClr val="accent1">
                  <a:shade val="50000"/>
                  <a:alpha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600" b="1" dirty="0">
                <a:solidFill>
                  <a:prstClr val="white"/>
                </a:solidFill>
                <a:latin typeface="Trebuchet MS" panose="020B0603020202020204" pitchFamily="34" charset="0"/>
              </a:endParaRPr>
            </a:p>
          </p:txBody>
        </p:sp>
        <p:sp>
          <p:nvSpPr>
            <p:cNvPr id="2" name="Rectangle 1"/>
            <p:cNvSpPr/>
            <p:nvPr/>
          </p:nvSpPr>
          <p:spPr>
            <a:xfrm>
              <a:off x="223903" y="3168654"/>
              <a:ext cx="1561646" cy="307777"/>
            </a:xfrm>
            <a:prstGeom prst="rect">
              <a:avLst/>
            </a:prstGeom>
          </p:spPr>
          <p:txBody>
            <a:bodyPr wrap="none">
              <a:spAutoFit/>
            </a:bodyPr>
            <a:lstStyle/>
            <a:p>
              <a:r>
                <a:rPr lang="en-US" sz="1400" dirty="0">
                  <a:latin typeface="Times New Roman" panose="02020603050405020304" pitchFamily="18" charset="0"/>
                  <a:ea typeface="Times New Roman" panose="02020603050405020304" pitchFamily="18" charset="0"/>
                </a:rPr>
                <a:t>Step 3 Registration</a:t>
              </a:r>
              <a:endParaRPr lang="en-CA" sz="1400" dirty="0"/>
            </a:p>
          </p:txBody>
        </p:sp>
        <p:sp>
          <p:nvSpPr>
            <p:cNvPr id="50" name="Rectangle 49"/>
            <p:cNvSpPr/>
            <p:nvPr/>
          </p:nvSpPr>
          <p:spPr>
            <a:xfrm>
              <a:off x="6582257" y="3127102"/>
              <a:ext cx="4116223" cy="954107"/>
            </a:xfrm>
            <a:prstGeom prst="rect">
              <a:avLst/>
            </a:prstGeom>
          </p:spPr>
          <p:txBody>
            <a:bodyPr wrap="square">
              <a:spAutoFit/>
            </a:bodyPr>
            <a:lstStyle/>
            <a:p>
              <a:r>
                <a:rPr lang="en-CA" sz="1400" i="1" dirty="0" smtClean="0">
                  <a:cs typeface="Arial" panose="020B0604020202020204" pitchFamily="34" charset="0"/>
                </a:rPr>
                <a:t>h</a:t>
              </a:r>
              <a:r>
                <a:rPr lang="en-CA" sz="1400" i="1" dirty="0">
                  <a:cs typeface="Arial" panose="020B0604020202020204" pitchFamily="34" charset="0"/>
                </a:rPr>
                <a:t>_.</a:t>
              </a:r>
              <a:r>
                <a:rPr lang="en-CA" sz="1400" i="1" dirty="0" err="1">
                  <a:cs typeface="Arial" panose="020B0604020202020204" pitchFamily="34" charset="0"/>
                </a:rPr>
                <a:t>trnx_type</a:t>
              </a:r>
              <a:r>
                <a:rPr lang="en-CA" sz="1400" i="1" dirty="0">
                  <a:cs typeface="Arial" panose="020B0604020202020204" pitchFamily="34" charset="0"/>
                </a:rPr>
                <a:t>  = </a:t>
              </a:r>
              <a:r>
                <a:rPr lang="en-CA" sz="1400" i="1" dirty="0" err="1">
                  <a:cs typeface="Arial" panose="020B0604020202020204" pitchFamily="34" charset="0"/>
                </a:rPr>
                <a:t>shunt_dpi_hash</a:t>
              </a:r>
              <a:r>
                <a:rPr lang="en-CA" sz="1400" i="1" dirty="0">
                  <a:cs typeface="Arial" panose="020B0604020202020204" pitchFamily="34" charset="0"/>
                </a:rPr>
                <a:t>("FRNG_REQ</a:t>
              </a:r>
              <a:r>
                <a:rPr lang="en-CA" sz="1400" i="1" dirty="0" smtClean="0">
                  <a:cs typeface="Arial" panose="020B0604020202020204" pitchFamily="34" charset="0"/>
                </a:rPr>
                <a:t>");</a:t>
              </a:r>
            </a:p>
            <a:p>
              <a:r>
                <a:rPr lang="en-CA" sz="1400" i="1" dirty="0" smtClean="0">
                  <a:cs typeface="Arial" panose="020B0604020202020204" pitchFamily="34" charset="0"/>
                </a:rPr>
                <a:t>h</a:t>
              </a:r>
              <a:r>
                <a:rPr lang="en-CA" sz="1400" i="1" dirty="0">
                  <a:cs typeface="Arial" panose="020B0604020202020204" pitchFamily="34" charset="0"/>
                </a:rPr>
                <a:t>_.</a:t>
              </a:r>
              <a:r>
                <a:rPr lang="en-CA" sz="1400" i="1" dirty="0" err="1">
                  <a:cs typeface="Arial" panose="020B0604020202020204" pitchFamily="34" charset="0"/>
                </a:rPr>
                <a:t>data_type</a:t>
              </a:r>
              <a:r>
                <a:rPr lang="en-CA" sz="1400" i="1" dirty="0">
                  <a:cs typeface="Arial" panose="020B0604020202020204" pitchFamily="34" charset="0"/>
                </a:rPr>
                <a:t>  = </a:t>
              </a:r>
              <a:r>
                <a:rPr lang="en-CA" sz="1400" i="1" dirty="0" err="1">
                  <a:cs typeface="Arial" panose="020B0604020202020204" pitchFamily="34" charset="0"/>
                </a:rPr>
                <a:t>shunt_dpi_hash</a:t>
              </a:r>
              <a:r>
                <a:rPr lang="en-CA" sz="1400" i="1" dirty="0">
                  <a:cs typeface="Arial" panose="020B0604020202020204" pitchFamily="34" charset="0"/>
                </a:rPr>
                <a:t>(</a:t>
              </a:r>
              <a:r>
                <a:rPr lang="en-CA" sz="1400" i="1" dirty="0" err="1">
                  <a:cs typeface="Arial" panose="020B0604020202020204" pitchFamily="34" charset="0"/>
                </a:rPr>
                <a:t>who_iam</a:t>
              </a:r>
              <a:r>
                <a:rPr lang="en-CA" sz="1400" i="1" dirty="0" smtClean="0">
                  <a:cs typeface="Arial" panose="020B0604020202020204" pitchFamily="34" charset="0"/>
                </a:rPr>
                <a:t>());</a:t>
              </a:r>
            </a:p>
            <a:p>
              <a:r>
                <a:rPr lang="en-CA" sz="1400" i="1" dirty="0" smtClean="0">
                  <a:cs typeface="Arial" panose="020B0604020202020204" pitchFamily="34" charset="0"/>
                </a:rPr>
                <a:t>h</a:t>
              </a:r>
              <a:r>
                <a:rPr lang="en-CA" sz="1400" i="1" dirty="0">
                  <a:cs typeface="Arial" panose="020B0604020202020204" pitchFamily="34" charset="0"/>
                </a:rPr>
                <a:t>_.</a:t>
              </a:r>
              <a:r>
                <a:rPr lang="en-CA" sz="1400" i="1" dirty="0" err="1">
                  <a:cs typeface="Arial" panose="020B0604020202020204" pitchFamily="34" charset="0"/>
                </a:rPr>
                <a:t>trnx_id</a:t>
              </a:r>
              <a:r>
                <a:rPr lang="en-CA" sz="1400" i="1" dirty="0">
                  <a:cs typeface="Arial" panose="020B0604020202020204" pitchFamily="34" charset="0"/>
                </a:rPr>
                <a:t>    = </a:t>
              </a:r>
              <a:r>
                <a:rPr lang="en-CA" sz="1400" i="1" dirty="0" smtClean="0">
                  <a:cs typeface="Arial" panose="020B0604020202020204" pitchFamily="34" charset="0"/>
                </a:rPr>
                <a:t>0;</a:t>
              </a:r>
            </a:p>
            <a:p>
              <a:r>
                <a:rPr lang="en-CA" sz="1400" i="1" dirty="0" smtClean="0">
                  <a:cs typeface="Arial" panose="020B0604020202020204" pitchFamily="34" charset="0"/>
                </a:rPr>
                <a:t>h</a:t>
              </a:r>
              <a:r>
                <a:rPr lang="en-CA" sz="1400" i="1" dirty="0">
                  <a:cs typeface="Arial" panose="020B0604020202020204" pitchFamily="34" charset="0"/>
                </a:rPr>
                <a:t>_.</a:t>
              </a:r>
              <a:r>
                <a:rPr lang="en-CA" sz="1400" i="1" dirty="0" err="1">
                  <a:cs typeface="Arial" panose="020B0604020202020204" pitchFamily="34" charset="0"/>
                </a:rPr>
                <a:t>n_payloads</a:t>
              </a:r>
              <a:r>
                <a:rPr lang="en-CA" sz="1400" i="1" dirty="0">
                  <a:cs typeface="Arial" panose="020B0604020202020204" pitchFamily="34" charset="0"/>
                </a:rPr>
                <a:t> = </a:t>
              </a:r>
              <a:r>
                <a:rPr lang="en-CA" sz="1400" i="1" dirty="0" err="1">
                  <a:cs typeface="Arial" panose="020B0604020202020204" pitchFamily="34" charset="0"/>
                </a:rPr>
                <a:t>sim_id</a:t>
              </a:r>
              <a:r>
                <a:rPr lang="en-CA" sz="1400" i="1" dirty="0">
                  <a:cs typeface="Arial" panose="020B0604020202020204" pitchFamily="34" charset="0"/>
                </a:rPr>
                <a:t>;</a:t>
              </a:r>
            </a:p>
          </p:txBody>
        </p:sp>
        <p:sp>
          <p:nvSpPr>
            <p:cNvPr id="51" name="Rectangle 50"/>
            <p:cNvSpPr/>
            <p:nvPr/>
          </p:nvSpPr>
          <p:spPr>
            <a:xfrm>
              <a:off x="182051" y="3555929"/>
              <a:ext cx="4721256" cy="738664"/>
            </a:xfrm>
            <a:prstGeom prst="rect">
              <a:avLst/>
            </a:prstGeom>
          </p:spPr>
          <p:txBody>
            <a:bodyPr wrap="square">
              <a:spAutoFit/>
            </a:bodyPr>
            <a:lstStyle/>
            <a:p>
              <a:r>
                <a:rPr lang="en-CA" sz="1400" i="1" dirty="0" smtClean="0">
                  <a:cs typeface="Arial" panose="020B0604020202020204" pitchFamily="34" charset="0"/>
                </a:rPr>
                <a:t>If (OK)</a:t>
              </a:r>
            </a:p>
            <a:p>
              <a:r>
                <a:rPr lang="en-CA" sz="1400" i="1" dirty="0" err="1" smtClean="0">
                  <a:cs typeface="Arial" panose="020B0604020202020204" pitchFamily="34" charset="0"/>
                </a:rPr>
                <a:t>SrcDsts_db</a:t>
              </a:r>
              <a:r>
                <a:rPr lang="en-CA" sz="1400" i="1" dirty="0" smtClean="0">
                  <a:cs typeface="Arial" panose="020B0604020202020204" pitchFamily="34" charset="0"/>
                </a:rPr>
                <a:t>[Target].</a:t>
              </a:r>
              <a:r>
                <a:rPr lang="en-CA" sz="1400" i="1" dirty="0" err="1" smtClean="0">
                  <a:cs typeface="Arial" panose="020B0604020202020204" pitchFamily="34" charset="0"/>
                </a:rPr>
                <a:t>socket_id</a:t>
              </a:r>
              <a:r>
                <a:rPr lang="en-CA" sz="1400" i="1" dirty="0" smtClean="0">
                  <a:cs typeface="Arial" panose="020B0604020202020204" pitchFamily="34" charset="0"/>
                </a:rPr>
                <a:t> =  child </a:t>
              </a:r>
              <a:r>
                <a:rPr lang="en-CA" sz="1400" i="1" dirty="0" err="1" smtClean="0">
                  <a:cs typeface="Arial" panose="020B0604020202020204" pitchFamily="34" charset="0"/>
                </a:rPr>
                <a:t>socket_id</a:t>
              </a:r>
              <a:r>
                <a:rPr lang="en-CA" sz="1400" i="1" dirty="0" smtClean="0">
                  <a:cs typeface="Arial" panose="020B0604020202020204" pitchFamily="34" charset="0"/>
                </a:rPr>
                <a:t>;</a:t>
              </a:r>
            </a:p>
            <a:p>
              <a:r>
                <a:rPr lang="en-CA" sz="1400" i="1" dirty="0" err="1" smtClean="0">
                  <a:cs typeface="Arial" panose="020B0604020202020204" pitchFamily="34" charset="0"/>
                </a:rPr>
                <a:t>SrcDsts_db</a:t>
              </a:r>
              <a:r>
                <a:rPr lang="en-CA" sz="1400" i="1" dirty="0" smtClean="0">
                  <a:cs typeface="Arial" panose="020B0604020202020204" pitchFamily="34" charset="0"/>
                </a:rPr>
                <a:t>[Target].</a:t>
              </a:r>
              <a:r>
                <a:rPr lang="en-CA" sz="1400" i="1" dirty="0">
                  <a:cs typeface="Arial" panose="020B0604020202020204" pitchFamily="34" charset="0"/>
                </a:rPr>
                <a:t>status  = FRNG_SRCDST_ACTIVE</a:t>
              </a:r>
              <a:r>
                <a:rPr lang="en-CA" sz="1400" b="1" i="1" dirty="0">
                  <a:cs typeface="Arial" panose="020B0604020202020204" pitchFamily="34" charset="0"/>
                </a:rPr>
                <a:t>;</a:t>
              </a:r>
            </a:p>
          </p:txBody>
        </p:sp>
        <p:sp>
          <p:nvSpPr>
            <p:cNvPr id="52" name="Rectangle 51"/>
            <p:cNvSpPr/>
            <p:nvPr/>
          </p:nvSpPr>
          <p:spPr>
            <a:xfrm>
              <a:off x="56073" y="4952475"/>
              <a:ext cx="4262257" cy="1169551"/>
            </a:xfrm>
            <a:prstGeom prst="rect">
              <a:avLst/>
            </a:prstGeom>
          </p:spPr>
          <p:txBody>
            <a:bodyPr wrap="none">
              <a:spAutoFit/>
            </a:bodyPr>
            <a:lstStyle/>
            <a:p>
              <a:r>
                <a:rPr lang="en-CA" sz="1400" i="1" dirty="0" smtClean="0">
                  <a:cs typeface="Arial" panose="020B0604020202020204" pitchFamily="34" charset="0"/>
                </a:rPr>
                <a:t>h</a:t>
              </a:r>
              <a:r>
                <a:rPr lang="en-CA" sz="1400" i="1" dirty="0">
                  <a:cs typeface="Arial" panose="020B0604020202020204" pitchFamily="34" charset="0"/>
                </a:rPr>
                <a:t>_.</a:t>
              </a:r>
              <a:r>
                <a:rPr lang="en-CA" sz="1400" i="1" dirty="0" err="1">
                  <a:cs typeface="Arial" panose="020B0604020202020204" pitchFamily="34" charset="0"/>
                </a:rPr>
                <a:t>trnx_type</a:t>
              </a:r>
              <a:r>
                <a:rPr lang="en-CA" sz="1400" i="1" dirty="0">
                  <a:cs typeface="Arial" panose="020B0604020202020204" pitchFamily="34" charset="0"/>
                </a:rPr>
                <a:t>  = </a:t>
              </a:r>
              <a:r>
                <a:rPr lang="en-CA" sz="1400" i="1" dirty="0" err="1">
                  <a:cs typeface="Arial" panose="020B0604020202020204" pitchFamily="34" charset="0"/>
                </a:rPr>
                <a:t>shunt_dpi_hash</a:t>
              </a:r>
              <a:r>
                <a:rPr lang="en-CA" sz="1400" i="1" dirty="0">
                  <a:cs typeface="Arial" panose="020B0604020202020204" pitchFamily="34" charset="0"/>
                </a:rPr>
                <a:t>("FRNG_ACK</a:t>
              </a:r>
              <a:r>
                <a:rPr lang="en-CA" sz="1400" i="1" dirty="0" smtClean="0">
                  <a:cs typeface="Arial" panose="020B0604020202020204" pitchFamily="34" charset="0"/>
                </a:rPr>
                <a:t>");</a:t>
              </a:r>
            </a:p>
            <a:p>
              <a:r>
                <a:rPr lang="en-CA" sz="1400" i="1" dirty="0">
                  <a:cs typeface="Arial" panose="020B0604020202020204" pitchFamily="34" charset="0"/>
                </a:rPr>
                <a:t>h_.</a:t>
              </a:r>
              <a:r>
                <a:rPr lang="en-CA" sz="1400" i="1" dirty="0" err="1">
                  <a:cs typeface="Arial" panose="020B0604020202020204" pitchFamily="34" charset="0"/>
                </a:rPr>
                <a:t>data_type</a:t>
              </a:r>
              <a:r>
                <a:rPr lang="en-CA" sz="1400" i="1" dirty="0">
                  <a:cs typeface="Arial" panose="020B0604020202020204" pitchFamily="34" charset="0"/>
                </a:rPr>
                <a:t>  = </a:t>
              </a:r>
              <a:r>
                <a:rPr lang="en-CA" sz="1400" i="1" dirty="0" err="1" smtClean="0">
                  <a:cs typeface="Arial" panose="020B0604020202020204" pitchFamily="34" charset="0"/>
                </a:rPr>
                <a:t>shunt_dpi_hash</a:t>
              </a:r>
              <a:r>
                <a:rPr lang="en-CA" sz="1400" i="1" dirty="0" smtClean="0">
                  <a:cs typeface="Arial" panose="020B0604020202020204" pitchFamily="34" charset="0"/>
                </a:rPr>
                <a:t>(Target name);</a:t>
              </a:r>
            </a:p>
            <a:p>
              <a:r>
                <a:rPr lang="en-CA" sz="1400" i="1" dirty="0" smtClean="0">
                  <a:cs typeface="Arial" panose="020B0604020202020204" pitchFamily="34" charset="0"/>
                </a:rPr>
                <a:t>IF(OK)   h</a:t>
              </a:r>
              <a:r>
                <a:rPr lang="en-CA" sz="1400" i="1" dirty="0">
                  <a:cs typeface="Arial" panose="020B0604020202020204" pitchFamily="34" charset="0"/>
                </a:rPr>
                <a:t>_.</a:t>
              </a:r>
              <a:r>
                <a:rPr lang="en-CA" sz="1400" i="1" dirty="0" err="1">
                  <a:cs typeface="Arial" panose="020B0604020202020204" pitchFamily="34" charset="0"/>
                </a:rPr>
                <a:t>trnx_id</a:t>
              </a:r>
              <a:r>
                <a:rPr lang="en-CA" sz="1400" i="1" dirty="0">
                  <a:cs typeface="Arial" panose="020B0604020202020204" pitchFamily="34" charset="0"/>
                </a:rPr>
                <a:t>  </a:t>
              </a:r>
              <a:r>
                <a:rPr lang="en-CA" sz="1400" i="1" dirty="0" smtClean="0">
                  <a:cs typeface="Arial" panose="020B0604020202020204" pitchFamily="34" charset="0"/>
                </a:rPr>
                <a:t>= </a:t>
              </a:r>
              <a:r>
                <a:rPr lang="en-CA" sz="1400" i="1" dirty="0" err="1" smtClean="0">
                  <a:cs typeface="Arial" panose="020B0604020202020204" pitchFamily="34" charset="0"/>
                </a:rPr>
                <a:t>SrcDsts_db</a:t>
              </a:r>
              <a:r>
                <a:rPr lang="en-CA" sz="1400" i="1" dirty="0" smtClean="0">
                  <a:cs typeface="Arial" panose="020B0604020202020204" pitchFamily="34" charset="0"/>
                </a:rPr>
                <a:t>[Target].</a:t>
              </a:r>
              <a:r>
                <a:rPr lang="en-CA" sz="1400" i="1" dirty="0" err="1" smtClean="0">
                  <a:cs typeface="Arial" panose="020B0604020202020204" pitchFamily="34" charset="0"/>
                </a:rPr>
                <a:t>SrcDst_id</a:t>
              </a:r>
              <a:endParaRPr lang="en-CA" sz="1400" i="1" dirty="0" smtClean="0">
                <a:cs typeface="Arial" panose="020B0604020202020204" pitchFamily="34" charset="0"/>
              </a:endParaRPr>
            </a:p>
            <a:p>
              <a:r>
                <a:rPr lang="en-CA" sz="1400" i="1" dirty="0" smtClean="0">
                  <a:cs typeface="Arial" panose="020B0604020202020204" pitchFamily="34" charset="0"/>
                </a:rPr>
                <a:t>IF(ERR) h</a:t>
              </a:r>
              <a:r>
                <a:rPr lang="en-CA" sz="1400" i="1" dirty="0">
                  <a:cs typeface="Arial" panose="020B0604020202020204" pitchFamily="34" charset="0"/>
                </a:rPr>
                <a:t>_.</a:t>
              </a:r>
              <a:r>
                <a:rPr lang="en-CA" sz="1400" i="1" dirty="0" err="1">
                  <a:cs typeface="Arial" panose="020B0604020202020204" pitchFamily="34" charset="0"/>
                </a:rPr>
                <a:t>trnx_id</a:t>
              </a:r>
              <a:r>
                <a:rPr lang="en-CA" sz="1400" i="1" dirty="0">
                  <a:cs typeface="Arial" panose="020B0604020202020204" pitchFamily="34" charset="0"/>
                </a:rPr>
                <a:t>  </a:t>
              </a:r>
              <a:r>
                <a:rPr lang="en-CA" sz="1400" i="1" dirty="0" smtClean="0">
                  <a:cs typeface="Arial" panose="020B0604020202020204" pitchFamily="34" charset="0"/>
                </a:rPr>
                <a:t>= -1 ; //ACK ERROR</a:t>
              </a:r>
            </a:p>
            <a:p>
              <a:r>
                <a:rPr lang="en-CA" sz="1400" i="1" dirty="0">
                  <a:cs typeface="Arial" panose="020B0604020202020204" pitchFamily="34" charset="0"/>
                </a:rPr>
                <a:t>h_.</a:t>
              </a:r>
              <a:r>
                <a:rPr lang="en-CA" sz="1400" i="1" dirty="0" err="1">
                  <a:cs typeface="Arial" panose="020B0604020202020204" pitchFamily="34" charset="0"/>
                </a:rPr>
                <a:t>n_payloads</a:t>
              </a:r>
              <a:r>
                <a:rPr lang="en-CA" sz="1400" i="1" dirty="0">
                  <a:cs typeface="Arial" panose="020B0604020202020204" pitchFamily="34" charset="0"/>
                </a:rPr>
                <a:t> = </a:t>
              </a:r>
              <a:r>
                <a:rPr lang="en-CA" sz="1400" i="1" dirty="0" err="1">
                  <a:cs typeface="Arial" panose="020B0604020202020204" pitchFamily="34" charset="0"/>
                </a:rPr>
                <a:t>sim_id</a:t>
              </a:r>
              <a:r>
                <a:rPr lang="en-CA" sz="1400" i="1" dirty="0" smtClean="0">
                  <a:cs typeface="Arial" panose="020B0604020202020204" pitchFamily="34" charset="0"/>
                </a:rPr>
                <a:t>;</a:t>
              </a:r>
              <a:endParaRPr lang="en-CA" sz="1400" i="1" dirty="0">
                <a:cs typeface="Arial" panose="020B0604020202020204" pitchFamily="34" charset="0"/>
              </a:endParaRPr>
            </a:p>
          </p:txBody>
        </p:sp>
        <p:sp>
          <p:nvSpPr>
            <p:cNvPr id="55" name="Rectangle 54"/>
            <p:cNvSpPr/>
            <p:nvPr/>
          </p:nvSpPr>
          <p:spPr>
            <a:xfrm>
              <a:off x="6582257" y="5297388"/>
              <a:ext cx="5278870" cy="954107"/>
            </a:xfrm>
            <a:prstGeom prst="rect">
              <a:avLst/>
            </a:prstGeom>
          </p:spPr>
          <p:txBody>
            <a:bodyPr wrap="square">
              <a:spAutoFit/>
            </a:bodyPr>
            <a:lstStyle/>
            <a:p>
              <a:r>
                <a:rPr lang="en-CA" sz="1400" dirty="0" err="1" smtClean="0">
                  <a:cs typeface="Arial" panose="020B0604020202020204" pitchFamily="34" charset="0"/>
                </a:rPr>
                <a:t>SrcDsts_db</a:t>
              </a:r>
              <a:r>
                <a:rPr lang="en-CA" sz="1400" dirty="0" smtClean="0">
                  <a:cs typeface="Arial" panose="020B0604020202020204" pitchFamily="34" charset="0"/>
                </a:rPr>
                <a:t>[Initiator].</a:t>
              </a:r>
              <a:r>
                <a:rPr lang="en-CA" sz="1400" dirty="0" err="1">
                  <a:cs typeface="Arial" panose="020B0604020202020204" pitchFamily="34" charset="0"/>
                </a:rPr>
                <a:t>socket_id</a:t>
              </a:r>
              <a:r>
                <a:rPr lang="en-CA" sz="1400" dirty="0">
                  <a:cs typeface="Arial" panose="020B0604020202020204" pitchFamily="34" charset="0"/>
                </a:rPr>
                <a:t> =  </a:t>
              </a:r>
              <a:r>
                <a:rPr lang="en-CA" sz="1400" dirty="0" err="1">
                  <a:cs typeface="Arial" panose="020B0604020202020204" pitchFamily="34" charset="0"/>
                </a:rPr>
                <a:t>socket_id</a:t>
              </a:r>
              <a:r>
                <a:rPr lang="en-CA" sz="1400" dirty="0" smtClean="0">
                  <a:cs typeface="Arial" panose="020B0604020202020204" pitchFamily="34" charset="0"/>
                </a:rPr>
                <a:t>;</a:t>
              </a:r>
            </a:p>
            <a:p>
              <a:r>
                <a:rPr lang="en-CA" sz="1400" dirty="0" err="1" smtClean="0">
                  <a:cs typeface="Arial" panose="020B0604020202020204" pitchFamily="34" charset="0"/>
                </a:rPr>
                <a:t>SrcDsts_db</a:t>
              </a:r>
              <a:r>
                <a:rPr lang="en-CA" sz="1400" dirty="0" smtClean="0">
                  <a:cs typeface="Arial" panose="020B0604020202020204" pitchFamily="34" charset="0"/>
                </a:rPr>
                <a:t>[Target].</a:t>
              </a:r>
              <a:r>
                <a:rPr lang="en-CA" sz="1400" dirty="0" err="1">
                  <a:cs typeface="Arial" panose="020B0604020202020204" pitchFamily="34" charset="0"/>
                </a:rPr>
                <a:t>socket_id</a:t>
              </a:r>
              <a:r>
                <a:rPr lang="en-CA" sz="1400" dirty="0">
                  <a:cs typeface="Arial" panose="020B0604020202020204" pitchFamily="34" charset="0"/>
                </a:rPr>
                <a:t> </a:t>
              </a:r>
              <a:r>
                <a:rPr lang="en-CA" sz="1400" dirty="0" smtClean="0">
                  <a:cs typeface="Arial" panose="020B0604020202020204" pitchFamily="34" charset="0"/>
                </a:rPr>
                <a:t>   =  </a:t>
              </a:r>
              <a:r>
                <a:rPr lang="en-CA" sz="1400" dirty="0" err="1">
                  <a:cs typeface="Arial" panose="020B0604020202020204" pitchFamily="34" charset="0"/>
                </a:rPr>
                <a:t>socket_id</a:t>
              </a:r>
              <a:r>
                <a:rPr lang="en-CA" sz="1400" dirty="0">
                  <a:cs typeface="Arial" panose="020B0604020202020204" pitchFamily="34" charset="0"/>
                </a:rPr>
                <a:t>;</a:t>
              </a:r>
            </a:p>
            <a:p>
              <a:r>
                <a:rPr lang="en-CA" sz="1400" dirty="0" smtClean="0">
                  <a:cs typeface="Arial" panose="020B0604020202020204" pitchFamily="34" charset="0"/>
                </a:rPr>
                <a:t>If (OK) </a:t>
              </a:r>
              <a:r>
                <a:rPr lang="en-CA" sz="1400" dirty="0" err="1" smtClean="0">
                  <a:cs typeface="Arial" panose="020B0604020202020204" pitchFamily="34" charset="0"/>
                </a:rPr>
                <a:t>SrcDsts_db</a:t>
              </a:r>
              <a:r>
                <a:rPr lang="en-CA" sz="1400" dirty="0" smtClean="0">
                  <a:cs typeface="Arial" panose="020B0604020202020204" pitchFamily="34" charset="0"/>
                </a:rPr>
                <a:t>[Target].</a:t>
              </a:r>
              <a:r>
                <a:rPr lang="en-CA" sz="1400" dirty="0">
                  <a:cs typeface="Arial" panose="020B0604020202020204" pitchFamily="34" charset="0"/>
                </a:rPr>
                <a:t>status  = FRNG_SRCDST_ACTIVE</a:t>
              </a:r>
              <a:r>
                <a:rPr lang="en-CA" sz="1400" dirty="0" smtClean="0">
                  <a:cs typeface="Arial" panose="020B0604020202020204" pitchFamily="34" charset="0"/>
                </a:rPr>
                <a:t>;</a:t>
              </a:r>
            </a:p>
            <a:p>
              <a:r>
                <a:rPr lang="en-CA" sz="1400" dirty="0">
                  <a:cs typeface="Arial" panose="020B0604020202020204" pitchFamily="34" charset="0"/>
                </a:rPr>
                <a:t>If (OK) </a:t>
              </a:r>
              <a:r>
                <a:rPr lang="en-CA" sz="1400" dirty="0" err="1" smtClean="0">
                  <a:cs typeface="Arial" panose="020B0604020202020204" pitchFamily="34" charset="0"/>
                </a:rPr>
                <a:t>SrcDsts_db</a:t>
              </a:r>
              <a:r>
                <a:rPr lang="en-CA" sz="1400" dirty="0" smtClean="0">
                  <a:cs typeface="Arial" panose="020B0604020202020204" pitchFamily="34" charset="0"/>
                </a:rPr>
                <a:t>[Initiator].</a:t>
              </a:r>
              <a:r>
                <a:rPr lang="en-CA" sz="1400" dirty="0">
                  <a:cs typeface="Arial" panose="020B0604020202020204" pitchFamily="34" charset="0"/>
                </a:rPr>
                <a:t>status  = FRNG_SRCDST_ACTIVE</a:t>
              </a:r>
              <a:r>
                <a:rPr lang="en-CA" sz="1400" dirty="0" smtClean="0">
                  <a:cs typeface="Arial" panose="020B0604020202020204" pitchFamily="34" charset="0"/>
                </a:rPr>
                <a:t>;</a:t>
              </a:r>
              <a:endParaRPr lang="en-CA" sz="1400" dirty="0">
                <a:cs typeface="Arial" panose="020B0604020202020204" pitchFamily="34" charset="0"/>
              </a:endParaRPr>
            </a:p>
          </p:txBody>
        </p:sp>
      </p:grpSp>
    </p:spTree>
    <p:extLst>
      <p:ext uri="{BB962C8B-B14F-4D97-AF65-F5344CB8AC3E}">
        <p14:creationId xmlns:p14="http://schemas.microsoft.com/office/powerpoint/2010/main" val="151599985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2"/>
          </p:nvPr>
        </p:nvSpPr>
        <p:spPr/>
        <p:txBody>
          <a:bodyPr/>
          <a:lstStyle/>
          <a:p>
            <a:endParaRPr lang="en-CA" dirty="0"/>
          </a:p>
        </p:txBody>
      </p:sp>
      <p:sp>
        <p:nvSpPr>
          <p:cNvPr id="7"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CA"/>
          </a:p>
        </p:txBody>
      </p:sp>
      <p:graphicFrame>
        <p:nvGraphicFramePr>
          <p:cNvPr id="8" name="Object 7"/>
          <p:cNvGraphicFramePr>
            <a:graphicFrameLocks noChangeAspect="1"/>
          </p:cNvGraphicFramePr>
          <p:nvPr>
            <p:extLst>
              <p:ext uri="{D42A27DB-BD31-4B8C-83A1-F6EECF244321}">
                <p14:modId xmlns:p14="http://schemas.microsoft.com/office/powerpoint/2010/main" val="1752375953"/>
              </p:ext>
            </p:extLst>
          </p:nvPr>
        </p:nvGraphicFramePr>
        <p:xfrm>
          <a:off x="320675" y="0"/>
          <a:ext cx="13133388" cy="7386638"/>
        </p:xfrm>
        <a:graphic>
          <a:graphicData uri="http://schemas.openxmlformats.org/presentationml/2006/ole">
            <mc:AlternateContent xmlns:mc="http://schemas.openxmlformats.org/markup-compatibility/2006">
              <mc:Choice xmlns:v="urn:schemas-microsoft-com:vml" Requires="v">
                <p:oleObj spid="_x0000_s11306" name="Slide" r:id="rId3" imgW="5955650" imgH="3349693" progId="PowerPoint.Slide.12">
                  <p:embed/>
                </p:oleObj>
              </mc:Choice>
              <mc:Fallback>
                <p:oleObj name="Slide" r:id="rId3" imgW="5955650" imgH="3349693" progId="PowerPoint.Slide.12">
                  <p:embed/>
                  <p:pic>
                    <p:nvPicPr>
                      <p:cNvPr id="0" name="Object 1"/>
                      <p:cNvPicPr>
                        <a:picLocks noChangeAspect="1" noChangeArrowheads="1"/>
                      </p:cNvPicPr>
                      <p:nvPr/>
                    </p:nvPicPr>
                    <p:blipFill>
                      <a:blip r:embed="rId4"/>
                      <a:srcRect/>
                      <a:stretch>
                        <a:fillRect/>
                      </a:stretch>
                    </p:blipFill>
                    <p:spPr bwMode="auto">
                      <a:xfrm>
                        <a:off x="320675" y="0"/>
                        <a:ext cx="13133388" cy="7386638"/>
                      </a:xfrm>
                      <a:prstGeom prst="rect">
                        <a:avLst/>
                      </a:prstGeom>
                      <a:noFill/>
                    </p:spPr>
                  </p:pic>
                </p:oleObj>
              </mc:Fallback>
            </mc:AlternateContent>
          </a:graphicData>
        </a:graphic>
      </p:graphicFrame>
    </p:spTree>
    <p:extLst>
      <p:ext uri="{BB962C8B-B14F-4D97-AF65-F5344CB8AC3E}">
        <p14:creationId xmlns:p14="http://schemas.microsoft.com/office/powerpoint/2010/main" val="292487347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a:grpSpLocks/>
          </p:cNvGrpSpPr>
          <p:nvPr/>
        </p:nvGrpSpPr>
        <p:grpSpPr>
          <a:xfrm>
            <a:off x="-2" y="-167640"/>
            <a:ext cx="12314990" cy="6937748"/>
            <a:chOff x="-23824" y="269707"/>
            <a:chExt cx="12429262" cy="6588293"/>
          </a:xfrm>
        </p:grpSpPr>
        <p:sp>
          <p:nvSpPr>
            <p:cNvPr id="7" name="Rectangle 6"/>
            <p:cNvSpPr/>
            <p:nvPr/>
          </p:nvSpPr>
          <p:spPr>
            <a:xfrm>
              <a:off x="4506366" y="2792401"/>
              <a:ext cx="1824237" cy="338554"/>
            </a:xfrm>
            <a:prstGeom prst="rect">
              <a:avLst/>
            </a:prstGeom>
          </p:spPr>
          <p:txBody>
            <a:bodyPr wrap="square">
              <a:spAutoFit/>
            </a:bodyPr>
            <a:lstStyle/>
            <a:p>
              <a:r>
                <a:rPr lang="en-CA" sz="1600" b="1" dirty="0">
                  <a:solidFill>
                    <a:prstClr val="black"/>
                  </a:solidFill>
                </a:rPr>
                <a:t>FRNG_REG_REQ</a:t>
              </a:r>
            </a:p>
          </p:txBody>
        </p:sp>
        <p:sp>
          <p:nvSpPr>
            <p:cNvPr id="8" name="Rectangle 7"/>
            <p:cNvSpPr/>
            <p:nvPr/>
          </p:nvSpPr>
          <p:spPr>
            <a:xfrm>
              <a:off x="5924179" y="3044505"/>
              <a:ext cx="324242" cy="388819"/>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b="1" dirty="0">
                <a:solidFill>
                  <a:prstClr val="black"/>
                </a:solidFill>
                <a:latin typeface="Trebuchet MS" panose="020B0603020202020204" pitchFamily="34" charset="0"/>
              </a:endParaRPr>
            </a:p>
          </p:txBody>
        </p:sp>
        <p:sp>
          <p:nvSpPr>
            <p:cNvPr id="9" name="Rectangle 8"/>
            <p:cNvSpPr/>
            <p:nvPr/>
          </p:nvSpPr>
          <p:spPr>
            <a:xfrm>
              <a:off x="4337782" y="4034456"/>
              <a:ext cx="324242" cy="388819"/>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b="1" dirty="0">
                <a:solidFill>
                  <a:prstClr val="black"/>
                </a:solidFill>
                <a:latin typeface="Trebuchet MS" panose="020B0603020202020204" pitchFamily="34" charset="0"/>
              </a:endParaRPr>
            </a:p>
          </p:txBody>
        </p:sp>
        <p:sp>
          <p:nvSpPr>
            <p:cNvPr id="10" name="Rectangle 9"/>
            <p:cNvSpPr/>
            <p:nvPr/>
          </p:nvSpPr>
          <p:spPr>
            <a:xfrm>
              <a:off x="4343332" y="4966893"/>
              <a:ext cx="324242" cy="388819"/>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b="1" dirty="0">
                <a:solidFill>
                  <a:prstClr val="black"/>
                </a:solidFill>
                <a:latin typeface="Trebuchet MS" panose="020B0603020202020204" pitchFamily="34" charset="0"/>
              </a:endParaRPr>
            </a:p>
          </p:txBody>
        </p:sp>
        <p:cxnSp>
          <p:nvCxnSpPr>
            <p:cNvPr id="11" name="Straight Arrow Connector 10"/>
            <p:cNvCxnSpPr>
              <a:stCxn id="8" idx="1"/>
              <a:endCxn id="21" idx="3"/>
            </p:cNvCxnSpPr>
            <p:nvPr/>
          </p:nvCxnSpPr>
          <p:spPr>
            <a:xfrm flipH="1">
              <a:off x="4662024" y="3238915"/>
              <a:ext cx="1262155" cy="251923"/>
            </a:xfrm>
            <a:prstGeom prst="straightConnector1">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a:stCxn id="10" idx="3"/>
              <a:endCxn id="13" idx="1"/>
            </p:cNvCxnSpPr>
            <p:nvPr/>
          </p:nvCxnSpPr>
          <p:spPr>
            <a:xfrm>
              <a:off x="4667574" y="5161303"/>
              <a:ext cx="1228129" cy="235126"/>
            </a:xfrm>
            <a:prstGeom prst="straightConnector1">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3" name="Rectangle 12"/>
            <p:cNvSpPr/>
            <p:nvPr/>
          </p:nvSpPr>
          <p:spPr>
            <a:xfrm>
              <a:off x="5895703" y="5202019"/>
              <a:ext cx="324242" cy="388819"/>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b="1" dirty="0">
                <a:solidFill>
                  <a:prstClr val="black"/>
                </a:solidFill>
                <a:latin typeface="Trebuchet MS" panose="020B0603020202020204" pitchFamily="34" charset="0"/>
              </a:endParaRPr>
            </a:p>
          </p:txBody>
        </p:sp>
        <p:sp>
          <p:nvSpPr>
            <p:cNvPr id="14" name="Rectangle 13"/>
            <p:cNvSpPr/>
            <p:nvPr/>
          </p:nvSpPr>
          <p:spPr>
            <a:xfrm>
              <a:off x="4037233" y="269707"/>
              <a:ext cx="964862" cy="400177"/>
            </a:xfrm>
            <a:prstGeom prst="rect">
              <a:avLst/>
            </a:prstGeom>
          </p:spPr>
          <p:txBody>
            <a:bodyPr wrap="none">
              <a:spAutoFit/>
            </a:bodyPr>
            <a:lstStyle/>
            <a:p>
              <a:pPr algn="ctr"/>
              <a:r>
                <a:rPr lang="en-CA" sz="1600" b="1" dirty="0">
                  <a:ln w="0"/>
                  <a:solidFill>
                    <a:prstClr val="black"/>
                  </a:solidFill>
                  <a:effectLst>
                    <a:outerShdw blurRad="38100" dist="19050" dir="2700000" algn="tl" rotWithShape="0">
                      <a:prstClr val="black">
                        <a:alpha val="40000"/>
                      </a:prstClr>
                    </a:outerShdw>
                  </a:effectLst>
                  <a:latin typeface="Trebuchet MS" panose="020B0603020202020204" pitchFamily="34" charset="0"/>
                </a:rPr>
                <a:t>Initiato</a:t>
              </a:r>
              <a:r>
                <a:rPr lang="en-CA" sz="1400" b="1" dirty="0">
                  <a:ln w="0"/>
                  <a:solidFill>
                    <a:prstClr val="black"/>
                  </a:solidFill>
                  <a:effectLst>
                    <a:outerShdw blurRad="38100" dist="19050" dir="2700000" algn="tl" rotWithShape="0">
                      <a:prstClr val="black">
                        <a:alpha val="40000"/>
                      </a:prstClr>
                    </a:outerShdw>
                  </a:effectLst>
                  <a:latin typeface="Trebuchet MS" panose="020B0603020202020204" pitchFamily="34" charset="0"/>
                </a:rPr>
                <a:t>r</a:t>
              </a:r>
            </a:p>
          </p:txBody>
        </p:sp>
        <p:sp>
          <p:nvSpPr>
            <p:cNvPr id="15" name="Rectangle 14"/>
            <p:cNvSpPr/>
            <p:nvPr/>
          </p:nvSpPr>
          <p:spPr>
            <a:xfrm>
              <a:off x="5674724" y="269707"/>
              <a:ext cx="798630" cy="400177"/>
            </a:xfrm>
            <a:prstGeom prst="rect">
              <a:avLst/>
            </a:prstGeom>
          </p:spPr>
          <p:txBody>
            <a:bodyPr wrap="none">
              <a:spAutoFit/>
            </a:bodyPr>
            <a:lstStyle/>
            <a:p>
              <a:r>
                <a:rPr lang="en-CA" sz="1600" b="1" dirty="0">
                  <a:ln w="0"/>
                  <a:solidFill>
                    <a:prstClr val="black"/>
                  </a:solidFill>
                  <a:effectLst>
                    <a:outerShdw blurRad="38100" dist="19050" dir="2700000" algn="tl" rotWithShape="0">
                      <a:prstClr val="black">
                        <a:alpha val="40000"/>
                      </a:prstClr>
                    </a:outerShdw>
                  </a:effectLst>
                  <a:latin typeface="Trebuchet MS" panose="020B0603020202020204" pitchFamily="34" charset="0"/>
                </a:rPr>
                <a:t>Target</a:t>
              </a:r>
              <a:endParaRPr lang="en-CA" sz="1600" dirty="0"/>
            </a:p>
          </p:txBody>
        </p:sp>
        <p:sp>
          <p:nvSpPr>
            <p:cNvPr id="16" name="Rectangle 15"/>
            <p:cNvSpPr/>
            <p:nvPr/>
          </p:nvSpPr>
          <p:spPr>
            <a:xfrm>
              <a:off x="0" y="740932"/>
              <a:ext cx="12092009" cy="686941"/>
            </a:xfrm>
            <a:prstGeom prst="rect">
              <a:avLst/>
            </a:prstGeom>
            <a:noFill/>
            <a:ln w="50800">
              <a:solidFill>
                <a:schemeClr val="accent1">
                  <a:shade val="50000"/>
                  <a:alpha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600" b="1" dirty="0">
                <a:solidFill>
                  <a:prstClr val="white"/>
                </a:solidFill>
                <a:latin typeface="Trebuchet MS" panose="020B0603020202020204" pitchFamily="34" charset="0"/>
              </a:endParaRPr>
            </a:p>
          </p:txBody>
        </p:sp>
        <p:sp>
          <p:nvSpPr>
            <p:cNvPr id="17" name="Rectangle 16"/>
            <p:cNvSpPr/>
            <p:nvPr/>
          </p:nvSpPr>
          <p:spPr>
            <a:xfrm>
              <a:off x="-15942" y="890906"/>
              <a:ext cx="2794355" cy="369332"/>
            </a:xfrm>
            <a:prstGeom prst="rect">
              <a:avLst/>
            </a:prstGeom>
          </p:spPr>
          <p:txBody>
            <a:bodyPr wrap="none">
              <a:spAutoFit/>
            </a:bodyPr>
            <a:lstStyle/>
            <a:p>
              <a:pPr algn="ctr"/>
              <a:r>
                <a:rPr lang="en-US" b="1" dirty="0" smtClean="0">
                  <a:latin typeface="Times New Roman" panose="02020603050405020304" pitchFamily="18" charset="0"/>
                  <a:cs typeface="Times New Roman" panose="02020603050405020304" pitchFamily="18" charset="0"/>
                </a:rPr>
                <a:t>Step1:Fringe </a:t>
              </a:r>
              <a:r>
                <a:rPr lang="en-US" b="1" dirty="0">
                  <a:latin typeface="Times New Roman" panose="02020603050405020304" pitchFamily="18" charset="0"/>
                  <a:cs typeface="Times New Roman" panose="02020603050405020304" pitchFamily="18" charset="0"/>
                </a:rPr>
                <a:t>Initialization</a:t>
              </a:r>
              <a:endParaRPr lang="en-CA" b="1" dirty="0">
                <a:ln w="0"/>
                <a:solidFill>
                  <a:prstClr val="black"/>
                </a:solidFill>
                <a:effectLst>
                  <a:outerShdw blurRad="38100" dist="19050" dir="2700000" algn="tl" rotWithShape="0">
                    <a:prstClr val="black">
                      <a:alpha val="40000"/>
                    </a:prstClr>
                  </a:outerShdw>
                </a:effectLst>
                <a:latin typeface="Times New Roman" panose="02020603050405020304" pitchFamily="18" charset="0"/>
                <a:cs typeface="Times New Roman" panose="02020603050405020304" pitchFamily="18" charset="0"/>
              </a:endParaRPr>
            </a:p>
          </p:txBody>
        </p:sp>
        <p:sp>
          <p:nvSpPr>
            <p:cNvPr id="18" name="Rectangle 17"/>
            <p:cNvSpPr/>
            <p:nvPr/>
          </p:nvSpPr>
          <p:spPr>
            <a:xfrm>
              <a:off x="6254883" y="2952228"/>
              <a:ext cx="5853613" cy="1077218"/>
            </a:xfrm>
            <a:prstGeom prst="rect">
              <a:avLst/>
            </a:prstGeom>
          </p:spPr>
          <p:txBody>
            <a:bodyPr wrap="square">
              <a:spAutoFit/>
            </a:bodyPr>
            <a:lstStyle/>
            <a:p>
              <a:r>
                <a:rPr lang="en-CA" sz="1600" b="1" i="1" dirty="0" smtClean="0">
                  <a:cs typeface="Arial" panose="020B0604020202020204" pitchFamily="34" charset="0"/>
                </a:rPr>
                <a:t>h</a:t>
              </a:r>
              <a:r>
                <a:rPr lang="en-CA" sz="1600" b="1" i="1" dirty="0">
                  <a:cs typeface="Arial" panose="020B0604020202020204" pitchFamily="34" charset="0"/>
                </a:rPr>
                <a:t>_.</a:t>
              </a:r>
              <a:r>
                <a:rPr lang="en-CA" sz="1600" b="1" i="1" dirty="0" err="1">
                  <a:cs typeface="Arial" panose="020B0604020202020204" pitchFamily="34" charset="0"/>
                </a:rPr>
                <a:t>trnx_type</a:t>
              </a:r>
              <a:r>
                <a:rPr lang="en-CA" sz="1600" b="1" i="1" dirty="0">
                  <a:cs typeface="Arial" panose="020B0604020202020204" pitchFamily="34" charset="0"/>
                </a:rPr>
                <a:t>  = </a:t>
              </a:r>
              <a:r>
                <a:rPr lang="en-CA" sz="1600" b="1" i="1" dirty="0" err="1">
                  <a:cs typeface="Arial" panose="020B0604020202020204" pitchFamily="34" charset="0"/>
                </a:rPr>
                <a:t>shunt_dpi_hash</a:t>
              </a:r>
              <a:r>
                <a:rPr lang="en-CA" sz="1600" b="1" i="1" dirty="0">
                  <a:cs typeface="Arial" panose="020B0604020202020204" pitchFamily="34" charset="0"/>
                </a:rPr>
                <a:t>("FRNG_REQ</a:t>
              </a:r>
              <a:r>
                <a:rPr lang="en-CA" sz="1600" b="1" i="1" dirty="0" smtClean="0">
                  <a:cs typeface="Arial" panose="020B0604020202020204" pitchFamily="34" charset="0"/>
                </a:rPr>
                <a:t>");</a:t>
              </a:r>
            </a:p>
            <a:p>
              <a:r>
                <a:rPr lang="en-CA" sz="1600" b="1" i="1" dirty="0" smtClean="0">
                  <a:cs typeface="Arial" panose="020B0604020202020204" pitchFamily="34" charset="0"/>
                </a:rPr>
                <a:t>h</a:t>
              </a:r>
              <a:r>
                <a:rPr lang="en-CA" sz="1600" b="1" i="1" dirty="0">
                  <a:cs typeface="Arial" panose="020B0604020202020204" pitchFamily="34" charset="0"/>
                </a:rPr>
                <a:t>_.</a:t>
              </a:r>
              <a:r>
                <a:rPr lang="en-CA" sz="1600" b="1" i="1" dirty="0" err="1">
                  <a:cs typeface="Arial" panose="020B0604020202020204" pitchFamily="34" charset="0"/>
                </a:rPr>
                <a:t>data_type</a:t>
              </a:r>
              <a:r>
                <a:rPr lang="en-CA" sz="1600" b="1" i="1" dirty="0">
                  <a:cs typeface="Arial" panose="020B0604020202020204" pitchFamily="34" charset="0"/>
                </a:rPr>
                <a:t>  = </a:t>
              </a:r>
              <a:r>
                <a:rPr lang="en-CA" sz="1600" b="1" i="1" dirty="0" err="1">
                  <a:cs typeface="Arial" panose="020B0604020202020204" pitchFamily="34" charset="0"/>
                </a:rPr>
                <a:t>shunt_dpi_hash</a:t>
              </a:r>
              <a:r>
                <a:rPr lang="en-CA" sz="1600" b="1" i="1" dirty="0">
                  <a:cs typeface="Arial" panose="020B0604020202020204" pitchFamily="34" charset="0"/>
                </a:rPr>
                <a:t>(</a:t>
              </a:r>
              <a:r>
                <a:rPr lang="en-CA" sz="1600" b="1" i="1" dirty="0" err="1">
                  <a:cs typeface="Arial" panose="020B0604020202020204" pitchFamily="34" charset="0"/>
                </a:rPr>
                <a:t>who_iam</a:t>
              </a:r>
              <a:r>
                <a:rPr lang="en-CA" sz="1600" b="1" i="1" dirty="0" smtClean="0">
                  <a:cs typeface="Arial" panose="020B0604020202020204" pitchFamily="34" charset="0"/>
                </a:rPr>
                <a:t>());</a:t>
              </a:r>
            </a:p>
            <a:p>
              <a:r>
                <a:rPr lang="en-CA" sz="1600" b="1" i="1" dirty="0" smtClean="0">
                  <a:cs typeface="Arial" panose="020B0604020202020204" pitchFamily="34" charset="0"/>
                </a:rPr>
                <a:t>h</a:t>
              </a:r>
              <a:r>
                <a:rPr lang="en-CA" sz="1600" b="1" i="1" dirty="0">
                  <a:cs typeface="Arial" panose="020B0604020202020204" pitchFamily="34" charset="0"/>
                </a:rPr>
                <a:t>_.</a:t>
              </a:r>
              <a:r>
                <a:rPr lang="en-CA" sz="1600" b="1" i="1" dirty="0" err="1">
                  <a:cs typeface="Arial" panose="020B0604020202020204" pitchFamily="34" charset="0"/>
                </a:rPr>
                <a:t>trnx_id</a:t>
              </a:r>
              <a:r>
                <a:rPr lang="en-CA" sz="1600" b="1" i="1" dirty="0">
                  <a:cs typeface="Arial" panose="020B0604020202020204" pitchFamily="34" charset="0"/>
                </a:rPr>
                <a:t>    = </a:t>
              </a:r>
              <a:r>
                <a:rPr lang="en-CA" sz="1600" b="1" i="1" dirty="0" smtClean="0">
                  <a:cs typeface="Arial" panose="020B0604020202020204" pitchFamily="34" charset="0"/>
                </a:rPr>
                <a:t>0;</a:t>
              </a:r>
            </a:p>
            <a:p>
              <a:r>
                <a:rPr lang="en-CA" sz="1600" b="1" i="1" dirty="0" smtClean="0">
                  <a:cs typeface="Arial" panose="020B0604020202020204" pitchFamily="34" charset="0"/>
                </a:rPr>
                <a:t>h</a:t>
              </a:r>
              <a:r>
                <a:rPr lang="en-CA" sz="1600" b="1" i="1" dirty="0">
                  <a:cs typeface="Arial" panose="020B0604020202020204" pitchFamily="34" charset="0"/>
                </a:rPr>
                <a:t>_.</a:t>
              </a:r>
              <a:r>
                <a:rPr lang="en-CA" sz="1600" b="1" i="1" dirty="0" err="1">
                  <a:cs typeface="Arial" panose="020B0604020202020204" pitchFamily="34" charset="0"/>
                </a:rPr>
                <a:t>n_payloads</a:t>
              </a:r>
              <a:r>
                <a:rPr lang="en-CA" sz="1600" b="1" i="1" dirty="0">
                  <a:cs typeface="Arial" panose="020B0604020202020204" pitchFamily="34" charset="0"/>
                </a:rPr>
                <a:t> = </a:t>
              </a:r>
              <a:r>
                <a:rPr lang="en-CA" sz="1600" b="1" i="1" dirty="0" err="1">
                  <a:cs typeface="Arial" panose="020B0604020202020204" pitchFamily="34" charset="0"/>
                </a:rPr>
                <a:t>sim_id</a:t>
              </a:r>
              <a:r>
                <a:rPr lang="en-CA" sz="1600" b="1" i="1" dirty="0">
                  <a:cs typeface="Arial" panose="020B0604020202020204" pitchFamily="34" charset="0"/>
                </a:rPr>
                <a:t>;</a:t>
              </a:r>
            </a:p>
          </p:txBody>
        </p:sp>
        <p:sp>
          <p:nvSpPr>
            <p:cNvPr id="19" name="Rectangle 18"/>
            <p:cNvSpPr/>
            <p:nvPr/>
          </p:nvSpPr>
          <p:spPr>
            <a:xfrm>
              <a:off x="-23824" y="3273974"/>
              <a:ext cx="5569139" cy="830997"/>
            </a:xfrm>
            <a:prstGeom prst="rect">
              <a:avLst/>
            </a:prstGeom>
          </p:spPr>
          <p:txBody>
            <a:bodyPr wrap="square">
              <a:spAutoFit/>
            </a:bodyPr>
            <a:lstStyle/>
            <a:p>
              <a:r>
                <a:rPr lang="en-CA" sz="1600" b="1" i="1" dirty="0" smtClean="0">
                  <a:cs typeface="Arial" panose="020B0604020202020204" pitchFamily="34" charset="0"/>
                </a:rPr>
                <a:t>If (OK)</a:t>
              </a:r>
            </a:p>
            <a:p>
              <a:r>
                <a:rPr lang="en-CA" sz="1600" b="1" i="1" dirty="0" err="1" smtClean="0">
                  <a:cs typeface="Arial" panose="020B0604020202020204" pitchFamily="34" charset="0"/>
                </a:rPr>
                <a:t>SrcDsts_db</a:t>
              </a:r>
              <a:r>
                <a:rPr lang="en-CA" sz="1600" b="1" i="1" dirty="0" smtClean="0">
                  <a:cs typeface="Arial" panose="020B0604020202020204" pitchFamily="34" charset="0"/>
                </a:rPr>
                <a:t>[Target].</a:t>
              </a:r>
              <a:r>
                <a:rPr lang="en-CA" sz="1600" b="1" i="1" dirty="0" err="1" smtClean="0">
                  <a:cs typeface="Arial" panose="020B0604020202020204" pitchFamily="34" charset="0"/>
                </a:rPr>
                <a:t>socket_id</a:t>
              </a:r>
              <a:r>
                <a:rPr lang="en-CA" sz="1600" b="1" i="1" dirty="0" smtClean="0">
                  <a:cs typeface="Arial" panose="020B0604020202020204" pitchFamily="34" charset="0"/>
                </a:rPr>
                <a:t> =  child </a:t>
              </a:r>
              <a:r>
                <a:rPr lang="en-CA" sz="1600" b="1" i="1" dirty="0" err="1" smtClean="0">
                  <a:cs typeface="Arial" panose="020B0604020202020204" pitchFamily="34" charset="0"/>
                </a:rPr>
                <a:t>socket_id</a:t>
              </a:r>
              <a:r>
                <a:rPr lang="en-CA" sz="1600" b="1" i="1" dirty="0" smtClean="0">
                  <a:cs typeface="Arial" panose="020B0604020202020204" pitchFamily="34" charset="0"/>
                </a:rPr>
                <a:t>;</a:t>
              </a:r>
            </a:p>
            <a:p>
              <a:r>
                <a:rPr lang="en-CA" sz="1600" b="1" i="1" dirty="0" err="1" smtClean="0">
                  <a:cs typeface="Arial" panose="020B0604020202020204" pitchFamily="34" charset="0"/>
                </a:rPr>
                <a:t>SrcDsts_db</a:t>
              </a:r>
              <a:r>
                <a:rPr lang="en-CA" sz="1600" b="1" i="1" dirty="0" smtClean="0">
                  <a:cs typeface="Arial" panose="020B0604020202020204" pitchFamily="34" charset="0"/>
                </a:rPr>
                <a:t>[Target].</a:t>
              </a:r>
              <a:r>
                <a:rPr lang="en-CA" sz="1600" b="1" i="1" dirty="0">
                  <a:cs typeface="Arial" panose="020B0604020202020204" pitchFamily="34" charset="0"/>
                </a:rPr>
                <a:t>status  = FRNG_SRCDST_ACTIVE;</a:t>
              </a:r>
            </a:p>
          </p:txBody>
        </p:sp>
        <p:sp>
          <p:nvSpPr>
            <p:cNvPr id="20" name="Rectangle 19"/>
            <p:cNvSpPr/>
            <p:nvPr/>
          </p:nvSpPr>
          <p:spPr>
            <a:xfrm>
              <a:off x="4742774" y="4838333"/>
              <a:ext cx="1824237" cy="338554"/>
            </a:xfrm>
            <a:prstGeom prst="rect">
              <a:avLst/>
            </a:prstGeom>
          </p:spPr>
          <p:txBody>
            <a:bodyPr wrap="square">
              <a:spAutoFit/>
            </a:bodyPr>
            <a:lstStyle/>
            <a:p>
              <a:r>
                <a:rPr lang="en-CA" sz="1600" b="1" dirty="0" smtClean="0">
                  <a:solidFill>
                    <a:prstClr val="black"/>
                  </a:solidFill>
                </a:rPr>
                <a:t>FRNG_REG_ACK</a:t>
              </a:r>
              <a:endParaRPr lang="en-CA" sz="1600" b="1" dirty="0">
                <a:solidFill>
                  <a:prstClr val="black"/>
                </a:solidFill>
              </a:endParaRPr>
            </a:p>
          </p:txBody>
        </p:sp>
        <p:sp>
          <p:nvSpPr>
            <p:cNvPr id="21" name="Rectangle 20"/>
            <p:cNvSpPr/>
            <p:nvPr/>
          </p:nvSpPr>
          <p:spPr>
            <a:xfrm>
              <a:off x="4337782" y="3296428"/>
              <a:ext cx="324242" cy="388819"/>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b="1" dirty="0">
                <a:solidFill>
                  <a:prstClr val="black"/>
                </a:solidFill>
                <a:latin typeface="Trebuchet MS" panose="020B0603020202020204" pitchFamily="34" charset="0"/>
              </a:endParaRPr>
            </a:p>
          </p:txBody>
        </p:sp>
        <p:cxnSp>
          <p:nvCxnSpPr>
            <p:cNvPr id="22" name="Straight Arrow Connector 21"/>
            <p:cNvCxnSpPr>
              <a:stCxn id="21" idx="2"/>
              <a:endCxn id="9" idx="0"/>
            </p:cNvCxnSpPr>
            <p:nvPr/>
          </p:nvCxnSpPr>
          <p:spPr>
            <a:xfrm>
              <a:off x="4499904" y="3685247"/>
              <a:ext cx="0" cy="349209"/>
            </a:xfrm>
            <a:prstGeom prst="straightConnector1">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a:stCxn id="26" idx="2"/>
              <a:endCxn id="27" idx="0"/>
            </p:cNvCxnSpPr>
            <p:nvPr/>
          </p:nvCxnSpPr>
          <p:spPr>
            <a:xfrm flipH="1">
              <a:off x="4499903" y="1185914"/>
              <a:ext cx="2" cy="653094"/>
            </a:xfrm>
            <a:prstGeom prst="straightConnector1">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stCxn id="28" idx="2"/>
              <a:endCxn id="29" idx="0"/>
            </p:cNvCxnSpPr>
            <p:nvPr/>
          </p:nvCxnSpPr>
          <p:spPr>
            <a:xfrm flipH="1">
              <a:off x="6086303" y="1173010"/>
              <a:ext cx="11460" cy="656617"/>
            </a:xfrm>
            <a:prstGeom prst="straightConnector1">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5" name="Rectangle 24"/>
            <p:cNvSpPr/>
            <p:nvPr/>
          </p:nvSpPr>
          <p:spPr>
            <a:xfrm>
              <a:off x="115093" y="1796222"/>
              <a:ext cx="2418354" cy="369332"/>
            </a:xfrm>
            <a:prstGeom prst="rect">
              <a:avLst/>
            </a:prstGeom>
          </p:spPr>
          <p:txBody>
            <a:bodyPr wrap="none">
              <a:spAutoFit/>
            </a:bodyPr>
            <a:lstStyle/>
            <a:p>
              <a:r>
                <a:rPr lang="en-US" b="1" dirty="0" smtClean="0">
                  <a:latin typeface="Times New Roman" panose="02020603050405020304" pitchFamily="18" charset="0"/>
                  <a:ea typeface="Times New Roman" panose="02020603050405020304" pitchFamily="18" charset="0"/>
                </a:rPr>
                <a:t>Step 2 TCP </a:t>
              </a:r>
              <a:r>
                <a:rPr lang="en-US" b="1" dirty="0">
                  <a:latin typeface="Times New Roman" panose="02020603050405020304" pitchFamily="18" charset="0"/>
                  <a:ea typeface="Times New Roman" panose="02020603050405020304" pitchFamily="18" charset="0"/>
                </a:rPr>
                <a:t>connection</a:t>
              </a:r>
              <a:endParaRPr lang="en-CA" b="1" dirty="0"/>
            </a:p>
          </p:txBody>
        </p:sp>
        <p:sp>
          <p:nvSpPr>
            <p:cNvPr id="26" name="Rectangle 25"/>
            <p:cNvSpPr/>
            <p:nvPr/>
          </p:nvSpPr>
          <p:spPr>
            <a:xfrm>
              <a:off x="4337784" y="797095"/>
              <a:ext cx="324242" cy="388819"/>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b="1" dirty="0">
                <a:solidFill>
                  <a:prstClr val="black"/>
                </a:solidFill>
                <a:latin typeface="Trebuchet MS" panose="020B0603020202020204" pitchFamily="34" charset="0"/>
              </a:endParaRPr>
            </a:p>
          </p:txBody>
        </p:sp>
        <p:sp>
          <p:nvSpPr>
            <p:cNvPr id="27" name="Rectangle 26"/>
            <p:cNvSpPr/>
            <p:nvPr/>
          </p:nvSpPr>
          <p:spPr>
            <a:xfrm>
              <a:off x="4337782" y="1839008"/>
              <a:ext cx="324242" cy="388819"/>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dirty="0"/>
            </a:p>
          </p:txBody>
        </p:sp>
        <p:sp>
          <p:nvSpPr>
            <p:cNvPr id="28" name="Rectangle 27"/>
            <p:cNvSpPr/>
            <p:nvPr/>
          </p:nvSpPr>
          <p:spPr>
            <a:xfrm>
              <a:off x="5935641" y="784190"/>
              <a:ext cx="324242" cy="388819"/>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dirty="0"/>
            </a:p>
          </p:txBody>
        </p:sp>
        <p:sp>
          <p:nvSpPr>
            <p:cNvPr id="29" name="Rectangle 28"/>
            <p:cNvSpPr/>
            <p:nvPr/>
          </p:nvSpPr>
          <p:spPr>
            <a:xfrm>
              <a:off x="5924181" y="1829626"/>
              <a:ext cx="324242" cy="388819"/>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dirty="0"/>
            </a:p>
          </p:txBody>
        </p:sp>
        <p:cxnSp>
          <p:nvCxnSpPr>
            <p:cNvPr id="30" name="Straight Arrow Connector 29"/>
            <p:cNvCxnSpPr>
              <a:stCxn id="29" idx="1"/>
              <a:endCxn id="27" idx="3"/>
            </p:cNvCxnSpPr>
            <p:nvPr/>
          </p:nvCxnSpPr>
          <p:spPr>
            <a:xfrm flipH="1">
              <a:off x="4662024" y="2024036"/>
              <a:ext cx="1262157" cy="9382"/>
            </a:xfrm>
            <a:prstGeom prst="straightConnector1">
              <a:avLst/>
            </a:prstGeom>
            <a:ln w="41275">
              <a:solidFill>
                <a:schemeClr val="accent1">
                  <a:alpha val="5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1" name="Rectangle 30"/>
            <p:cNvSpPr/>
            <p:nvPr/>
          </p:nvSpPr>
          <p:spPr>
            <a:xfrm>
              <a:off x="6426003" y="1827000"/>
              <a:ext cx="1046440" cy="338554"/>
            </a:xfrm>
            <a:prstGeom prst="rect">
              <a:avLst/>
            </a:prstGeom>
          </p:spPr>
          <p:txBody>
            <a:bodyPr wrap="none">
              <a:spAutoFit/>
            </a:bodyPr>
            <a:lstStyle/>
            <a:p>
              <a:r>
                <a:rPr lang="en-CA" sz="1600" b="1" dirty="0" err="1" smtClean="0">
                  <a:cs typeface="Arial" panose="020B0604020202020204" pitchFamily="34" charset="0"/>
                </a:rPr>
                <a:t>socket_id</a:t>
              </a:r>
              <a:r>
                <a:rPr lang="en-CA" sz="1600" b="1" dirty="0" smtClean="0">
                  <a:cs typeface="Arial" panose="020B0604020202020204" pitchFamily="34" charset="0"/>
                </a:rPr>
                <a:t>;</a:t>
              </a:r>
              <a:endParaRPr lang="en-CA" sz="1600" b="1" dirty="0">
                <a:cs typeface="Arial" panose="020B0604020202020204" pitchFamily="34" charset="0"/>
              </a:endParaRPr>
            </a:p>
          </p:txBody>
        </p:sp>
        <p:sp>
          <p:nvSpPr>
            <p:cNvPr id="32" name="Rectangle 31"/>
            <p:cNvSpPr/>
            <p:nvPr/>
          </p:nvSpPr>
          <p:spPr>
            <a:xfrm>
              <a:off x="2648540" y="1849006"/>
              <a:ext cx="1443985" cy="338554"/>
            </a:xfrm>
            <a:prstGeom prst="rect">
              <a:avLst/>
            </a:prstGeom>
          </p:spPr>
          <p:txBody>
            <a:bodyPr wrap="none">
              <a:spAutoFit/>
            </a:bodyPr>
            <a:lstStyle/>
            <a:p>
              <a:r>
                <a:rPr lang="en-CA" sz="1600" b="1" dirty="0" smtClean="0">
                  <a:cs typeface="Arial" panose="020B0604020202020204" pitchFamily="34" charset="0"/>
                </a:rPr>
                <a:t>child </a:t>
              </a:r>
              <a:r>
                <a:rPr lang="en-CA" sz="1600" b="1" dirty="0" err="1" smtClean="0">
                  <a:cs typeface="Arial" panose="020B0604020202020204" pitchFamily="34" charset="0"/>
                </a:rPr>
                <a:t>socket_id</a:t>
              </a:r>
              <a:endParaRPr lang="en-CA" sz="1600" b="1" dirty="0">
                <a:cs typeface="Arial" panose="020B0604020202020204" pitchFamily="34" charset="0"/>
              </a:endParaRPr>
            </a:p>
          </p:txBody>
        </p:sp>
        <p:sp>
          <p:nvSpPr>
            <p:cNvPr id="33" name="Rectangle 32"/>
            <p:cNvSpPr/>
            <p:nvPr/>
          </p:nvSpPr>
          <p:spPr>
            <a:xfrm>
              <a:off x="0" y="1584030"/>
              <a:ext cx="12092009" cy="994548"/>
            </a:xfrm>
            <a:prstGeom prst="rect">
              <a:avLst/>
            </a:prstGeom>
            <a:noFill/>
            <a:ln w="50800">
              <a:solidFill>
                <a:schemeClr val="accent1">
                  <a:shade val="50000"/>
                  <a:alpha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600" b="1" dirty="0">
                <a:solidFill>
                  <a:prstClr val="white"/>
                </a:solidFill>
                <a:latin typeface="Trebuchet MS" panose="020B0603020202020204" pitchFamily="34" charset="0"/>
              </a:endParaRPr>
            </a:p>
          </p:txBody>
        </p:sp>
        <p:cxnSp>
          <p:nvCxnSpPr>
            <p:cNvPr id="34" name="Straight Arrow Connector 33"/>
            <p:cNvCxnSpPr>
              <a:stCxn id="27" idx="2"/>
              <a:endCxn id="21" idx="0"/>
            </p:cNvCxnSpPr>
            <p:nvPr/>
          </p:nvCxnSpPr>
          <p:spPr>
            <a:xfrm>
              <a:off x="4499903" y="2227827"/>
              <a:ext cx="0" cy="1068601"/>
            </a:xfrm>
            <a:prstGeom prst="straightConnector1">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p:cNvCxnSpPr>
              <a:stCxn id="29" idx="2"/>
              <a:endCxn id="8" idx="0"/>
            </p:cNvCxnSpPr>
            <p:nvPr/>
          </p:nvCxnSpPr>
          <p:spPr>
            <a:xfrm flipH="1">
              <a:off x="6086301" y="2218446"/>
              <a:ext cx="2" cy="826059"/>
            </a:xfrm>
            <a:prstGeom prst="straightConnector1">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a:stCxn id="9" idx="2"/>
              <a:endCxn id="10" idx="0"/>
            </p:cNvCxnSpPr>
            <p:nvPr/>
          </p:nvCxnSpPr>
          <p:spPr>
            <a:xfrm>
              <a:off x="4499904" y="4423275"/>
              <a:ext cx="5550" cy="543618"/>
            </a:xfrm>
            <a:prstGeom prst="straightConnector1">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7" name="Rectangle 36"/>
            <p:cNvSpPr/>
            <p:nvPr/>
          </p:nvSpPr>
          <p:spPr>
            <a:xfrm>
              <a:off x="56073" y="4952475"/>
              <a:ext cx="4420121" cy="1323439"/>
            </a:xfrm>
            <a:prstGeom prst="rect">
              <a:avLst/>
            </a:prstGeom>
          </p:spPr>
          <p:txBody>
            <a:bodyPr wrap="none">
              <a:spAutoFit/>
            </a:bodyPr>
            <a:lstStyle/>
            <a:p>
              <a:r>
                <a:rPr lang="en-CA" sz="1600" b="1" i="1" dirty="0" smtClean="0">
                  <a:cs typeface="Arial" panose="020B0604020202020204" pitchFamily="34" charset="0"/>
                </a:rPr>
                <a:t>h</a:t>
              </a:r>
              <a:r>
                <a:rPr lang="en-CA" sz="1600" b="1" i="1" dirty="0">
                  <a:cs typeface="Arial" panose="020B0604020202020204" pitchFamily="34" charset="0"/>
                </a:rPr>
                <a:t>_.</a:t>
              </a:r>
              <a:r>
                <a:rPr lang="en-CA" sz="1600" b="1" i="1" dirty="0" err="1">
                  <a:cs typeface="Arial" panose="020B0604020202020204" pitchFamily="34" charset="0"/>
                </a:rPr>
                <a:t>trnx_type</a:t>
              </a:r>
              <a:r>
                <a:rPr lang="en-CA" sz="1600" b="1" i="1" dirty="0">
                  <a:cs typeface="Arial" panose="020B0604020202020204" pitchFamily="34" charset="0"/>
                </a:rPr>
                <a:t>  = </a:t>
              </a:r>
              <a:r>
                <a:rPr lang="en-CA" sz="1600" b="1" i="1" dirty="0" err="1">
                  <a:cs typeface="Arial" panose="020B0604020202020204" pitchFamily="34" charset="0"/>
                </a:rPr>
                <a:t>shunt_dpi_hash</a:t>
              </a:r>
              <a:r>
                <a:rPr lang="en-CA" sz="1600" b="1" i="1" dirty="0">
                  <a:cs typeface="Arial" panose="020B0604020202020204" pitchFamily="34" charset="0"/>
                </a:rPr>
                <a:t>("FRNG_ACK</a:t>
              </a:r>
              <a:r>
                <a:rPr lang="en-CA" sz="1600" b="1" i="1" dirty="0" smtClean="0">
                  <a:cs typeface="Arial" panose="020B0604020202020204" pitchFamily="34" charset="0"/>
                </a:rPr>
                <a:t>");</a:t>
              </a:r>
            </a:p>
            <a:p>
              <a:r>
                <a:rPr lang="en-CA" sz="1600" b="1" i="1" dirty="0">
                  <a:cs typeface="Arial" panose="020B0604020202020204" pitchFamily="34" charset="0"/>
                </a:rPr>
                <a:t>h_.</a:t>
              </a:r>
              <a:r>
                <a:rPr lang="en-CA" sz="1600" b="1" i="1" dirty="0" err="1">
                  <a:cs typeface="Arial" panose="020B0604020202020204" pitchFamily="34" charset="0"/>
                </a:rPr>
                <a:t>data_type</a:t>
              </a:r>
              <a:r>
                <a:rPr lang="en-CA" sz="1600" b="1" i="1" dirty="0">
                  <a:cs typeface="Arial" panose="020B0604020202020204" pitchFamily="34" charset="0"/>
                </a:rPr>
                <a:t>  = </a:t>
              </a:r>
              <a:r>
                <a:rPr lang="en-CA" sz="1600" b="1" i="1" dirty="0" err="1" smtClean="0">
                  <a:cs typeface="Arial" panose="020B0604020202020204" pitchFamily="34" charset="0"/>
                </a:rPr>
                <a:t>shunt_dpi_hash</a:t>
              </a:r>
              <a:r>
                <a:rPr lang="en-CA" sz="1600" b="1" i="1" dirty="0" smtClean="0">
                  <a:cs typeface="Arial" panose="020B0604020202020204" pitchFamily="34" charset="0"/>
                </a:rPr>
                <a:t>(Target name);</a:t>
              </a:r>
            </a:p>
            <a:p>
              <a:r>
                <a:rPr lang="en-CA" sz="1600" b="1" i="1" dirty="0" smtClean="0">
                  <a:cs typeface="Arial" panose="020B0604020202020204" pitchFamily="34" charset="0"/>
                </a:rPr>
                <a:t>IF(OK)   h</a:t>
              </a:r>
              <a:r>
                <a:rPr lang="en-CA" sz="1600" b="1" i="1" dirty="0">
                  <a:cs typeface="Arial" panose="020B0604020202020204" pitchFamily="34" charset="0"/>
                </a:rPr>
                <a:t>_.</a:t>
              </a:r>
              <a:r>
                <a:rPr lang="en-CA" sz="1600" b="1" i="1" dirty="0" err="1">
                  <a:cs typeface="Arial" panose="020B0604020202020204" pitchFamily="34" charset="0"/>
                </a:rPr>
                <a:t>trnx_id</a:t>
              </a:r>
              <a:r>
                <a:rPr lang="en-CA" sz="1600" b="1" i="1" dirty="0">
                  <a:cs typeface="Arial" panose="020B0604020202020204" pitchFamily="34" charset="0"/>
                </a:rPr>
                <a:t>  </a:t>
              </a:r>
              <a:r>
                <a:rPr lang="en-CA" sz="1600" b="1" i="1" dirty="0" smtClean="0">
                  <a:cs typeface="Arial" panose="020B0604020202020204" pitchFamily="34" charset="0"/>
                </a:rPr>
                <a:t>= </a:t>
              </a:r>
              <a:r>
                <a:rPr lang="en-CA" sz="1600" b="1" i="1" dirty="0" err="1" smtClean="0">
                  <a:cs typeface="Arial" panose="020B0604020202020204" pitchFamily="34" charset="0"/>
                </a:rPr>
                <a:t>SrcDsts_db</a:t>
              </a:r>
              <a:r>
                <a:rPr lang="en-CA" sz="1600" b="1" i="1" dirty="0" smtClean="0">
                  <a:cs typeface="Arial" panose="020B0604020202020204" pitchFamily="34" charset="0"/>
                </a:rPr>
                <a:t>[Target].</a:t>
              </a:r>
              <a:r>
                <a:rPr lang="en-CA" sz="1600" b="1" i="1" dirty="0" err="1" smtClean="0">
                  <a:cs typeface="Arial" panose="020B0604020202020204" pitchFamily="34" charset="0"/>
                </a:rPr>
                <a:t>SrcDst_id</a:t>
              </a:r>
              <a:endParaRPr lang="en-CA" sz="1600" b="1" i="1" dirty="0" smtClean="0">
                <a:cs typeface="Arial" panose="020B0604020202020204" pitchFamily="34" charset="0"/>
              </a:endParaRPr>
            </a:p>
            <a:p>
              <a:r>
                <a:rPr lang="en-CA" sz="1600" b="1" i="1" dirty="0" smtClean="0">
                  <a:cs typeface="Arial" panose="020B0604020202020204" pitchFamily="34" charset="0"/>
                </a:rPr>
                <a:t>IF(ERR) h</a:t>
              </a:r>
              <a:r>
                <a:rPr lang="en-CA" sz="1600" b="1" i="1" dirty="0">
                  <a:cs typeface="Arial" panose="020B0604020202020204" pitchFamily="34" charset="0"/>
                </a:rPr>
                <a:t>_.</a:t>
              </a:r>
              <a:r>
                <a:rPr lang="en-CA" sz="1600" b="1" i="1" dirty="0" err="1">
                  <a:cs typeface="Arial" panose="020B0604020202020204" pitchFamily="34" charset="0"/>
                </a:rPr>
                <a:t>trnx_id</a:t>
              </a:r>
              <a:r>
                <a:rPr lang="en-CA" sz="1600" b="1" i="1" dirty="0">
                  <a:cs typeface="Arial" panose="020B0604020202020204" pitchFamily="34" charset="0"/>
                </a:rPr>
                <a:t>  </a:t>
              </a:r>
              <a:r>
                <a:rPr lang="en-CA" sz="1600" b="1" i="1" dirty="0" smtClean="0">
                  <a:cs typeface="Arial" panose="020B0604020202020204" pitchFamily="34" charset="0"/>
                </a:rPr>
                <a:t>= -1 ; //ACK ERROR</a:t>
              </a:r>
            </a:p>
            <a:p>
              <a:r>
                <a:rPr lang="en-CA" sz="1600" b="1" i="1" dirty="0">
                  <a:cs typeface="Arial" panose="020B0604020202020204" pitchFamily="34" charset="0"/>
                </a:rPr>
                <a:t>h_.</a:t>
              </a:r>
              <a:r>
                <a:rPr lang="en-CA" sz="1600" b="1" i="1" dirty="0" err="1">
                  <a:cs typeface="Arial" panose="020B0604020202020204" pitchFamily="34" charset="0"/>
                </a:rPr>
                <a:t>n_payloads</a:t>
              </a:r>
              <a:r>
                <a:rPr lang="en-CA" sz="1600" b="1" i="1" dirty="0">
                  <a:cs typeface="Arial" panose="020B0604020202020204" pitchFamily="34" charset="0"/>
                </a:rPr>
                <a:t> = </a:t>
              </a:r>
              <a:r>
                <a:rPr lang="en-CA" sz="1600" b="1" i="1" dirty="0" err="1">
                  <a:cs typeface="Arial" panose="020B0604020202020204" pitchFamily="34" charset="0"/>
                </a:rPr>
                <a:t>sim_id</a:t>
              </a:r>
              <a:r>
                <a:rPr lang="en-CA" sz="1600" b="1" i="1" dirty="0" smtClean="0">
                  <a:cs typeface="Arial" panose="020B0604020202020204" pitchFamily="34" charset="0"/>
                </a:rPr>
                <a:t>;</a:t>
              </a:r>
              <a:endParaRPr lang="en-CA" sz="1600" b="1" i="1" dirty="0">
                <a:cs typeface="Arial" panose="020B0604020202020204" pitchFamily="34" charset="0"/>
              </a:endParaRPr>
            </a:p>
          </p:txBody>
        </p:sp>
        <p:sp>
          <p:nvSpPr>
            <p:cNvPr id="38" name="Rectangle 37"/>
            <p:cNvSpPr/>
            <p:nvPr/>
          </p:nvSpPr>
          <p:spPr>
            <a:xfrm>
              <a:off x="5948571" y="6081504"/>
              <a:ext cx="324242" cy="388819"/>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b="1" dirty="0">
                <a:solidFill>
                  <a:prstClr val="black"/>
                </a:solidFill>
                <a:latin typeface="Trebuchet MS" panose="020B0603020202020204" pitchFamily="34" charset="0"/>
              </a:endParaRPr>
            </a:p>
          </p:txBody>
        </p:sp>
        <p:cxnSp>
          <p:nvCxnSpPr>
            <p:cNvPr id="39" name="Straight Arrow Connector 38"/>
            <p:cNvCxnSpPr>
              <a:stCxn id="13" idx="2"/>
              <a:endCxn id="38" idx="0"/>
            </p:cNvCxnSpPr>
            <p:nvPr/>
          </p:nvCxnSpPr>
          <p:spPr>
            <a:xfrm>
              <a:off x="6057824" y="5590838"/>
              <a:ext cx="52868" cy="490666"/>
            </a:xfrm>
            <a:prstGeom prst="straightConnector1">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0" name="Rectangle 39"/>
            <p:cNvSpPr/>
            <p:nvPr/>
          </p:nvSpPr>
          <p:spPr>
            <a:xfrm>
              <a:off x="6219945" y="5278866"/>
              <a:ext cx="6185493" cy="1077218"/>
            </a:xfrm>
            <a:prstGeom prst="rect">
              <a:avLst/>
            </a:prstGeom>
          </p:spPr>
          <p:txBody>
            <a:bodyPr>
              <a:spAutoFit/>
            </a:bodyPr>
            <a:lstStyle/>
            <a:p>
              <a:r>
                <a:rPr lang="en-CA" sz="1600" b="1" dirty="0" err="1" smtClean="0">
                  <a:cs typeface="Arial" panose="020B0604020202020204" pitchFamily="34" charset="0"/>
                </a:rPr>
                <a:t>SrcDsts_db</a:t>
              </a:r>
              <a:r>
                <a:rPr lang="en-CA" sz="1600" b="1" dirty="0" smtClean="0">
                  <a:cs typeface="Arial" panose="020B0604020202020204" pitchFamily="34" charset="0"/>
                </a:rPr>
                <a:t>[Initiator].</a:t>
              </a:r>
              <a:r>
                <a:rPr lang="en-CA" sz="1600" b="1" dirty="0" err="1">
                  <a:cs typeface="Arial" panose="020B0604020202020204" pitchFamily="34" charset="0"/>
                </a:rPr>
                <a:t>socket_id</a:t>
              </a:r>
              <a:r>
                <a:rPr lang="en-CA" sz="1600" b="1" dirty="0">
                  <a:cs typeface="Arial" panose="020B0604020202020204" pitchFamily="34" charset="0"/>
                </a:rPr>
                <a:t> =  </a:t>
              </a:r>
              <a:r>
                <a:rPr lang="en-CA" sz="1600" b="1" dirty="0" err="1">
                  <a:cs typeface="Arial" panose="020B0604020202020204" pitchFamily="34" charset="0"/>
                </a:rPr>
                <a:t>socket_id</a:t>
              </a:r>
              <a:r>
                <a:rPr lang="en-CA" sz="1600" b="1" dirty="0" smtClean="0">
                  <a:cs typeface="Arial" panose="020B0604020202020204" pitchFamily="34" charset="0"/>
                </a:rPr>
                <a:t>;</a:t>
              </a:r>
            </a:p>
            <a:p>
              <a:r>
                <a:rPr lang="en-CA" sz="1600" b="1" dirty="0" err="1" smtClean="0">
                  <a:cs typeface="Arial" panose="020B0604020202020204" pitchFamily="34" charset="0"/>
                </a:rPr>
                <a:t>SrcDsts_db</a:t>
              </a:r>
              <a:r>
                <a:rPr lang="en-CA" sz="1600" b="1" dirty="0" smtClean="0">
                  <a:cs typeface="Arial" panose="020B0604020202020204" pitchFamily="34" charset="0"/>
                </a:rPr>
                <a:t>[Target].</a:t>
              </a:r>
              <a:r>
                <a:rPr lang="en-CA" sz="1600" b="1" dirty="0" err="1">
                  <a:cs typeface="Arial" panose="020B0604020202020204" pitchFamily="34" charset="0"/>
                </a:rPr>
                <a:t>socket_id</a:t>
              </a:r>
              <a:r>
                <a:rPr lang="en-CA" sz="1600" b="1" dirty="0">
                  <a:cs typeface="Arial" panose="020B0604020202020204" pitchFamily="34" charset="0"/>
                </a:rPr>
                <a:t> </a:t>
              </a:r>
              <a:r>
                <a:rPr lang="en-CA" sz="1600" b="1" dirty="0" smtClean="0">
                  <a:cs typeface="Arial" panose="020B0604020202020204" pitchFamily="34" charset="0"/>
                </a:rPr>
                <a:t>   =  </a:t>
              </a:r>
              <a:r>
                <a:rPr lang="en-CA" sz="1600" b="1" dirty="0" err="1">
                  <a:cs typeface="Arial" panose="020B0604020202020204" pitchFamily="34" charset="0"/>
                </a:rPr>
                <a:t>socket_id</a:t>
              </a:r>
              <a:r>
                <a:rPr lang="en-CA" sz="1600" b="1" dirty="0">
                  <a:cs typeface="Arial" panose="020B0604020202020204" pitchFamily="34" charset="0"/>
                </a:rPr>
                <a:t>;</a:t>
              </a:r>
            </a:p>
            <a:p>
              <a:r>
                <a:rPr lang="en-CA" sz="1600" b="1" dirty="0" smtClean="0">
                  <a:cs typeface="Arial" panose="020B0604020202020204" pitchFamily="34" charset="0"/>
                </a:rPr>
                <a:t>If (OK) </a:t>
              </a:r>
              <a:r>
                <a:rPr lang="en-CA" sz="1600" b="1" dirty="0" err="1" smtClean="0">
                  <a:cs typeface="Arial" panose="020B0604020202020204" pitchFamily="34" charset="0"/>
                </a:rPr>
                <a:t>SrcDsts_db</a:t>
              </a:r>
              <a:r>
                <a:rPr lang="en-CA" sz="1600" b="1" dirty="0" smtClean="0">
                  <a:cs typeface="Arial" panose="020B0604020202020204" pitchFamily="34" charset="0"/>
                </a:rPr>
                <a:t>[Target].</a:t>
              </a:r>
              <a:r>
                <a:rPr lang="en-CA" sz="1600" b="1" dirty="0">
                  <a:cs typeface="Arial" panose="020B0604020202020204" pitchFamily="34" charset="0"/>
                </a:rPr>
                <a:t>status  = FRNG_SRCDST_ACTIVE</a:t>
              </a:r>
              <a:r>
                <a:rPr lang="en-CA" sz="1600" b="1" dirty="0" smtClean="0">
                  <a:cs typeface="Arial" panose="020B0604020202020204" pitchFamily="34" charset="0"/>
                </a:rPr>
                <a:t>;</a:t>
              </a:r>
            </a:p>
            <a:p>
              <a:r>
                <a:rPr lang="en-CA" sz="1600" b="1" dirty="0">
                  <a:cs typeface="Arial" panose="020B0604020202020204" pitchFamily="34" charset="0"/>
                </a:rPr>
                <a:t>If (OK) </a:t>
              </a:r>
              <a:r>
                <a:rPr lang="en-CA" sz="1600" b="1" dirty="0" err="1" smtClean="0">
                  <a:cs typeface="Arial" panose="020B0604020202020204" pitchFamily="34" charset="0"/>
                </a:rPr>
                <a:t>SrcDsts_db</a:t>
              </a:r>
              <a:r>
                <a:rPr lang="en-CA" sz="1600" b="1" dirty="0" smtClean="0">
                  <a:cs typeface="Arial" panose="020B0604020202020204" pitchFamily="34" charset="0"/>
                </a:rPr>
                <a:t>[INITIATOR].</a:t>
              </a:r>
              <a:r>
                <a:rPr lang="en-CA" sz="1600" b="1" dirty="0">
                  <a:cs typeface="Arial" panose="020B0604020202020204" pitchFamily="34" charset="0"/>
                </a:rPr>
                <a:t>status  = FRNG_SRCDST_ACTIVE</a:t>
              </a:r>
              <a:r>
                <a:rPr lang="en-CA" sz="1600" b="1" dirty="0" smtClean="0">
                  <a:cs typeface="Arial" panose="020B0604020202020204" pitchFamily="34" charset="0"/>
                </a:rPr>
                <a:t>;</a:t>
              </a:r>
              <a:endParaRPr lang="en-CA" sz="1600" b="1" dirty="0">
                <a:cs typeface="Arial" panose="020B0604020202020204" pitchFamily="34" charset="0"/>
              </a:endParaRPr>
            </a:p>
          </p:txBody>
        </p:sp>
        <p:sp>
          <p:nvSpPr>
            <p:cNvPr id="41" name="Rectangle 40"/>
            <p:cNvSpPr/>
            <p:nvPr/>
          </p:nvSpPr>
          <p:spPr>
            <a:xfrm>
              <a:off x="0" y="2723376"/>
              <a:ext cx="12098169" cy="4134624"/>
            </a:xfrm>
            <a:prstGeom prst="rect">
              <a:avLst/>
            </a:prstGeom>
            <a:noFill/>
            <a:ln w="50800">
              <a:solidFill>
                <a:schemeClr val="accent1">
                  <a:shade val="50000"/>
                  <a:alpha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600" b="1" dirty="0">
                <a:solidFill>
                  <a:prstClr val="white"/>
                </a:solidFill>
                <a:latin typeface="Trebuchet MS" panose="020B0603020202020204" pitchFamily="34" charset="0"/>
              </a:endParaRPr>
            </a:p>
          </p:txBody>
        </p:sp>
        <p:sp>
          <p:nvSpPr>
            <p:cNvPr id="42" name="Rectangle 41"/>
            <p:cNvSpPr/>
            <p:nvPr/>
          </p:nvSpPr>
          <p:spPr>
            <a:xfrm>
              <a:off x="45003" y="2796982"/>
              <a:ext cx="2069797" cy="369332"/>
            </a:xfrm>
            <a:prstGeom prst="rect">
              <a:avLst/>
            </a:prstGeom>
          </p:spPr>
          <p:txBody>
            <a:bodyPr wrap="none">
              <a:spAutoFit/>
            </a:bodyPr>
            <a:lstStyle/>
            <a:p>
              <a:r>
                <a:rPr lang="en-US" b="1" dirty="0" smtClean="0">
                  <a:latin typeface="Times New Roman" panose="02020603050405020304" pitchFamily="18" charset="0"/>
                  <a:ea typeface="Times New Roman" panose="02020603050405020304" pitchFamily="18" charset="0"/>
                </a:rPr>
                <a:t>Step 3 Registration</a:t>
              </a:r>
              <a:endParaRPr lang="en-CA" b="1" dirty="0"/>
            </a:p>
          </p:txBody>
        </p:sp>
      </p:grpSp>
    </p:spTree>
    <p:extLst>
      <p:ext uri="{BB962C8B-B14F-4D97-AF65-F5344CB8AC3E}">
        <p14:creationId xmlns:p14="http://schemas.microsoft.com/office/powerpoint/2010/main" val="165797221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CA" dirty="0" smtClean="0"/>
              <a:t>Fringe Put</a:t>
            </a:r>
            <a:endParaRPr lang="en-CA" dirty="0"/>
          </a:p>
        </p:txBody>
      </p:sp>
      <p:pic>
        <p:nvPicPr>
          <p:cNvPr id="5" name="Content Placeholder 4"/>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6094986" y="274665"/>
            <a:ext cx="1384136" cy="739868"/>
          </a:xfrm>
        </p:spPr>
      </p:pic>
      <p:sp>
        <p:nvSpPr>
          <p:cNvPr id="49" name="Rectangle 48"/>
          <p:cNvSpPr/>
          <p:nvPr/>
        </p:nvSpPr>
        <p:spPr>
          <a:xfrm>
            <a:off x="80308" y="1413194"/>
            <a:ext cx="11917059" cy="581159"/>
          </a:xfrm>
          <a:prstGeom prst="rect">
            <a:avLst/>
          </a:prstGeom>
          <a:noFill/>
          <a:ln w="50800">
            <a:solidFill>
              <a:schemeClr val="accent1">
                <a:shade val="50000"/>
                <a:alpha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600" b="1" dirty="0">
              <a:solidFill>
                <a:prstClr val="white"/>
              </a:solidFill>
              <a:latin typeface="Trebuchet MS" panose="020B0603020202020204" pitchFamily="34" charset="0"/>
            </a:endParaRPr>
          </a:p>
        </p:txBody>
      </p:sp>
      <p:sp>
        <p:nvSpPr>
          <p:cNvPr id="54" name="Rectangle 53"/>
          <p:cNvSpPr/>
          <p:nvPr/>
        </p:nvSpPr>
        <p:spPr>
          <a:xfrm>
            <a:off x="116083" y="2207003"/>
            <a:ext cx="4914137" cy="1169551"/>
          </a:xfrm>
          <a:prstGeom prst="rect">
            <a:avLst/>
          </a:prstGeom>
        </p:spPr>
        <p:txBody>
          <a:bodyPr wrap="square">
            <a:spAutoFit/>
          </a:bodyPr>
          <a:lstStyle/>
          <a:p>
            <a:endParaRPr lang="en-CA" sz="1400" dirty="0" smtClean="0"/>
          </a:p>
          <a:p>
            <a:r>
              <a:rPr lang="en-CA" sz="1400" dirty="0" smtClean="0"/>
              <a:t>h</a:t>
            </a:r>
            <a:r>
              <a:rPr lang="en-CA" sz="1400" dirty="0"/>
              <a:t>_.</a:t>
            </a:r>
            <a:r>
              <a:rPr lang="en-CA" sz="1400" dirty="0" err="1"/>
              <a:t>trnx_type</a:t>
            </a:r>
            <a:r>
              <a:rPr lang="en-CA" sz="1400" dirty="0"/>
              <a:t>  </a:t>
            </a:r>
            <a:r>
              <a:rPr lang="en-CA" sz="1400" dirty="0" smtClean="0"/>
              <a:t>   = </a:t>
            </a:r>
            <a:r>
              <a:rPr lang="en-CA" sz="1400" dirty="0" err="1"/>
              <a:t>shunt_dpi_hash</a:t>
            </a:r>
            <a:r>
              <a:rPr lang="en-CA" sz="1400" dirty="0"/>
              <a:t>("</a:t>
            </a:r>
            <a:r>
              <a:rPr lang="en-CA" sz="1400" dirty="0" smtClean="0"/>
              <a:t>FRNG_PUT");</a:t>
            </a:r>
          </a:p>
          <a:p>
            <a:r>
              <a:rPr lang="en-CA" sz="1400" dirty="0" smtClean="0"/>
              <a:t>h_.</a:t>
            </a:r>
            <a:r>
              <a:rPr lang="en-CA" sz="1400" dirty="0" err="1" smtClean="0"/>
              <a:t>data_type</a:t>
            </a:r>
            <a:r>
              <a:rPr lang="en-CA" sz="1400" dirty="0" smtClean="0"/>
              <a:t>    = </a:t>
            </a:r>
            <a:r>
              <a:rPr lang="en-CA" sz="1400" dirty="0" err="1" smtClean="0"/>
              <a:t>signals_db</a:t>
            </a:r>
            <a:r>
              <a:rPr lang="en-CA" sz="1400" dirty="0" smtClean="0"/>
              <a:t>[</a:t>
            </a:r>
            <a:r>
              <a:rPr lang="en-CA" sz="1400" dirty="0" err="1" smtClean="0"/>
              <a:t>signals_db_index</a:t>
            </a:r>
            <a:r>
              <a:rPr lang="en-CA" sz="1400" dirty="0" smtClean="0"/>
              <a:t>].</a:t>
            </a:r>
            <a:r>
              <a:rPr lang="en-CA" sz="1400" dirty="0" err="1" smtClean="0"/>
              <a:t>data_type</a:t>
            </a:r>
            <a:r>
              <a:rPr lang="en-CA" sz="1400" dirty="0" smtClean="0"/>
              <a:t>;</a:t>
            </a:r>
          </a:p>
          <a:p>
            <a:r>
              <a:rPr lang="en-CA" sz="1400" dirty="0" smtClean="0"/>
              <a:t>h</a:t>
            </a:r>
            <a:r>
              <a:rPr lang="en-CA" sz="1400" dirty="0"/>
              <a:t>_.</a:t>
            </a:r>
            <a:r>
              <a:rPr lang="en-CA" sz="1400" dirty="0" err="1"/>
              <a:t>trnx_id</a:t>
            </a:r>
            <a:r>
              <a:rPr lang="en-CA" sz="1400" dirty="0"/>
              <a:t>    </a:t>
            </a:r>
            <a:r>
              <a:rPr lang="en-CA" sz="1400" dirty="0" smtClean="0"/>
              <a:t>     = </a:t>
            </a:r>
            <a:r>
              <a:rPr lang="en-CA" sz="1400" dirty="0" err="1"/>
              <a:t>signals_db</a:t>
            </a:r>
            <a:r>
              <a:rPr lang="en-CA" sz="1400" dirty="0"/>
              <a:t>[</a:t>
            </a:r>
            <a:r>
              <a:rPr lang="en-CA" sz="1400" dirty="0" err="1"/>
              <a:t>signals_db_index</a:t>
            </a:r>
            <a:r>
              <a:rPr lang="en-CA" sz="1400" dirty="0"/>
              <a:t>].</a:t>
            </a:r>
            <a:r>
              <a:rPr lang="en-CA" sz="1400" dirty="0" err="1"/>
              <a:t>signal_id</a:t>
            </a:r>
            <a:r>
              <a:rPr lang="en-CA" sz="1400" dirty="0"/>
              <a:t>;</a:t>
            </a:r>
          </a:p>
          <a:p>
            <a:r>
              <a:rPr lang="en-CA" sz="1400" dirty="0" smtClean="0"/>
              <a:t>h</a:t>
            </a:r>
            <a:r>
              <a:rPr lang="en-CA" sz="1400" dirty="0"/>
              <a:t>_.</a:t>
            </a:r>
            <a:r>
              <a:rPr lang="en-CA" sz="1400" dirty="0" err="1" smtClean="0"/>
              <a:t>n_payloads</a:t>
            </a:r>
            <a:r>
              <a:rPr lang="en-CA" sz="1400" dirty="0" smtClean="0"/>
              <a:t>  </a:t>
            </a:r>
            <a:r>
              <a:rPr lang="en-CA" sz="1400" dirty="0"/>
              <a:t>= </a:t>
            </a:r>
            <a:r>
              <a:rPr lang="en-CA" sz="1400" dirty="0" err="1"/>
              <a:t>signals_db</a:t>
            </a:r>
            <a:r>
              <a:rPr lang="en-CA" sz="1400" dirty="0"/>
              <a:t>[</a:t>
            </a:r>
            <a:r>
              <a:rPr lang="en-CA" sz="1400" dirty="0" err="1"/>
              <a:t>signals_db_index</a:t>
            </a:r>
            <a:r>
              <a:rPr lang="en-CA" sz="1400" dirty="0"/>
              <a:t>].</a:t>
            </a:r>
            <a:r>
              <a:rPr lang="en-CA" sz="1400" dirty="0" err="1"/>
              <a:t>signal_size</a:t>
            </a:r>
            <a:r>
              <a:rPr lang="en-CA" sz="1400" dirty="0"/>
              <a:t>;</a:t>
            </a:r>
          </a:p>
        </p:txBody>
      </p:sp>
      <p:sp>
        <p:nvSpPr>
          <p:cNvPr id="110" name="Rectangle 109"/>
          <p:cNvSpPr/>
          <p:nvPr/>
        </p:nvSpPr>
        <p:spPr>
          <a:xfrm>
            <a:off x="80308" y="2126463"/>
            <a:ext cx="11917059" cy="1993083"/>
          </a:xfrm>
          <a:prstGeom prst="rect">
            <a:avLst/>
          </a:prstGeom>
          <a:noFill/>
          <a:ln w="50800">
            <a:solidFill>
              <a:schemeClr val="accent1">
                <a:shade val="50000"/>
                <a:alpha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600" b="1" dirty="0">
              <a:solidFill>
                <a:prstClr val="white"/>
              </a:solidFill>
              <a:latin typeface="Trebuchet MS" panose="020B0603020202020204" pitchFamily="34" charset="0"/>
            </a:endParaRPr>
          </a:p>
        </p:txBody>
      </p:sp>
      <p:sp>
        <p:nvSpPr>
          <p:cNvPr id="41" name="Rectangle 40"/>
          <p:cNvSpPr/>
          <p:nvPr/>
        </p:nvSpPr>
        <p:spPr>
          <a:xfrm>
            <a:off x="4961822" y="3160866"/>
            <a:ext cx="1535587" cy="307777"/>
          </a:xfrm>
          <a:prstGeom prst="rect">
            <a:avLst/>
          </a:prstGeom>
        </p:spPr>
        <p:txBody>
          <a:bodyPr wrap="square">
            <a:spAutoFit/>
          </a:bodyPr>
          <a:lstStyle/>
          <a:p>
            <a:r>
              <a:rPr lang="en-CA" sz="1400" b="1" dirty="0">
                <a:solidFill>
                  <a:prstClr val="black"/>
                </a:solidFill>
                <a:latin typeface="Trebuchet MS" panose="020B0603020202020204" pitchFamily="34" charset="0"/>
              </a:rPr>
              <a:t>FRNG_REG_REQ</a:t>
            </a:r>
          </a:p>
        </p:txBody>
      </p:sp>
      <p:sp>
        <p:nvSpPr>
          <p:cNvPr id="48" name="Rectangle 47"/>
          <p:cNvSpPr/>
          <p:nvPr/>
        </p:nvSpPr>
        <p:spPr>
          <a:xfrm>
            <a:off x="6273624" y="3549954"/>
            <a:ext cx="319551" cy="328945"/>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b="1" dirty="0">
              <a:solidFill>
                <a:prstClr val="black"/>
              </a:solidFill>
              <a:latin typeface="Trebuchet MS" panose="020B0603020202020204" pitchFamily="34" charset="0"/>
            </a:endParaRPr>
          </a:p>
        </p:txBody>
      </p:sp>
      <p:sp>
        <p:nvSpPr>
          <p:cNvPr id="53" name="Rectangle 52"/>
          <p:cNvSpPr/>
          <p:nvPr/>
        </p:nvSpPr>
        <p:spPr>
          <a:xfrm>
            <a:off x="4850970" y="4372076"/>
            <a:ext cx="319551" cy="328945"/>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b="1" dirty="0">
              <a:solidFill>
                <a:prstClr val="black"/>
              </a:solidFill>
              <a:latin typeface="Trebuchet MS" panose="020B0603020202020204" pitchFamily="34" charset="0"/>
            </a:endParaRPr>
          </a:p>
        </p:txBody>
      </p:sp>
      <p:sp>
        <p:nvSpPr>
          <p:cNvPr id="57" name="Rectangle 56"/>
          <p:cNvSpPr/>
          <p:nvPr/>
        </p:nvSpPr>
        <p:spPr>
          <a:xfrm>
            <a:off x="4851990" y="5158376"/>
            <a:ext cx="319551" cy="328945"/>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b="1" dirty="0">
              <a:solidFill>
                <a:prstClr val="black"/>
              </a:solidFill>
              <a:latin typeface="Trebuchet MS" panose="020B0603020202020204" pitchFamily="34" charset="0"/>
            </a:endParaRPr>
          </a:p>
        </p:txBody>
      </p:sp>
      <p:cxnSp>
        <p:nvCxnSpPr>
          <p:cNvPr id="58" name="Straight Arrow Connector 57"/>
          <p:cNvCxnSpPr>
            <a:stCxn id="48" idx="1"/>
            <a:endCxn id="78" idx="3"/>
          </p:cNvCxnSpPr>
          <p:nvPr/>
        </p:nvCxnSpPr>
        <p:spPr>
          <a:xfrm flipH="1">
            <a:off x="5170521" y="3714427"/>
            <a:ext cx="1103103" cy="83571"/>
          </a:xfrm>
          <a:prstGeom prst="straightConnector1">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p:cNvCxnSpPr>
            <a:stCxn id="57" idx="3"/>
            <a:endCxn id="68" idx="1"/>
          </p:cNvCxnSpPr>
          <p:nvPr/>
        </p:nvCxnSpPr>
        <p:spPr>
          <a:xfrm>
            <a:off x="5171541" y="5322849"/>
            <a:ext cx="1079437" cy="199520"/>
          </a:xfrm>
          <a:prstGeom prst="straightConnector1">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68" name="Rectangle 67"/>
          <p:cNvSpPr/>
          <p:nvPr/>
        </p:nvSpPr>
        <p:spPr>
          <a:xfrm>
            <a:off x="6250978" y="5357896"/>
            <a:ext cx="319551" cy="328945"/>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b="1" dirty="0">
              <a:solidFill>
                <a:prstClr val="black"/>
              </a:solidFill>
              <a:latin typeface="Trebuchet MS" panose="020B0603020202020204" pitchFamily="34" charset="0"/>
            </a:endParaRPr>
          </a:p>
        </p:txBody>
      </p:sp>
      <p:sp>
        <p:nvSpPr>
          <p:cNvPr id="6" name="Rectangle 5"/>
          <p:cNvSpPr/>
          <p:nvPr/>
        </p:nvSpPr>
        <p:spPr>
          <a:xfrm>
            <a:off x="4364333" y="1003731"/>
            <a:ext cx="1331775" cy="338554"/>
          </a:xfrm>
          <a:prstGeom prst="rect">
            <a:avLst/>
          </a:prstGeom>
        </p:spPr>
        <p:txBody>
          <a:bodyPr wrap="none">
            <a:spAutoFit/>
          </a:bodyPr>
          <a:lstStyle/>
          <a:p>
            <a:pPr algn="ctr"/>
            <a:r>
              <a:rPr lang="en-CA" sz="1600" b="1" dirty="0" smtClean="0">
                <a:ln w="0"/>
                <a:solidFill>
                  <a:prstClr val="black"/>
                </a:solidFill>
                <a:effectLst>
                  <a:outerShdw blurRad="38100" dist="19050" dir="2700000" algn="tl" rotWithShape="0">
                    <a:prstClr val="black">
                      <a:alpha val="40000"/>
                    </a:prstClr>
                  </a:outerShdw>
                </a:effectLst>
                <a:latin typeface="Trebuchet MS" panose="020B0603020202020204" pitchFamily="34" charset="0"/>
              </a:rPr>
              <a:t>PnP Agent 1</a:t>
            </a:r>
            <a:endParaRPr lang="en-CA" sz="1400" b="1" dirty="0">
              <a:ln w="0"/>
              <a:solidFill>
                <a:prstClr val="black"/>
              </a:solidFill>
              <a:effectLst>
                <a:outerShdw blurRad="38100" dist="19050" dir="2700000" algn="tl" rotWithShape="0">
                  <a:prstClr val="black">
                    <a:alpha val="40000"/>
                  </a:prstClr>
                </a:outerShdw>
              </a:effectLst>
              <a:latin typeface="Trebuchet MS" panose="020B0603020202020204" pitchFamily="34" charset="0"/>
            </a:endParaRPr>
          </a:p>
        </p:txBody>
      </p:sp>
      <p:sp>
        <p:nvSpPr>
          <p:cNvPr id="7" name="Rectangle 6"/>
          <p:cNvSpPr/>
          <p:nvPr/>
        </p:nvSpPr>
        <p:spPr>
          <a:xfrm>
            <a:off x="5946578" y="1014648"/>
            <a:ext cx="1331775" cy="338554"/>
          </a:xfrm>
          <a:prstGeom prst="rect">
            <a:avLst/>
          </a:prstGeom>
        </p:spPr>
        <p:txBody>
          <a:bodyPr wrap="none">
            <a:spAutoFit/>
          </a:bodyPr>
          <a:lstStyle/>
          <a:p>
            <a:r>
              <a:rPr lang="en-CA" sz="1600" b="1" dirty="0" smtClean="0">
                <a:ln w="0"/>
                <a:solidFill>
                  <a:prstClr val="black"/>
                </a:solidFill>
                <a:effectLst>
                  <a:outerShdw blurRad="38100" dist="19050" dir="2700000" algn="tl" rotWithShape="0">
                    <a:prstClr val="black">
                      <a:alpha val="40000"/>
                    </a:prstClr>
                  </a:outerShdw>
                </a:effectLst>
                <a:latin typeface="Trebuchet MS" panose="020B0603020202020204" pitchFamily="34" charset="0"/>
              </a:rPr>
              <a:t>PnP Agent 2</a:t>
            </a:r>
            <a:endParaRPr lang="en-CA" sz="1600" dirty="0"/>
          </a:p>
        </p:txBody>
      </p:sp>
      <p:sp>
        <p:nvSpPr>
          <p:cNvPr id="66" name="Rectangle 65"/>
          <p:cNvSpPr/>
          <p:nvPr/>
        </p:nvSpPr>
        <p:spPr>
          <a:xfrm>
            <a:off x="5005999" y="4820275"/>
            <a:ext cx="1534601" cy="307777"/>
          </a:xfrm>
          <a:prstGeom prst="rect">
            <a:avLst/>
          </a:prstGeom>
        </p:spPr>
        <p:txBody>
          <a:bodyPr wrap="square">
            <a:spAutoFit/>
          </a:bodyPr>
          <a:lstStyle/>
          <a:p>
            <a:r>
              <a:rPr lang="en-CA" sz="1400" b="1" dirty="0" smtClean="0">
                <a:solidFill>
                  <a:prstClr val="black"/>
                </a:solidFill>
                <a:latin typeface="Trebuchet MS" panose="020B0603020202020204" pitchFamily="34" charset="0"/>
              </a:rPr>
              <a:t>FRNG_REG_ACK</a:t>
            </a:r>
            <a:endParaRPr lang="en-CA" sz="1400" b="1" dirty="0">
              <a:solidFill>
                <a:prstClr val="black"/>
              </a:solidFill>
              <a:latin typeface="Trebuchet MS" panose="020B0603020202020204" pitchFamily="34" charset="0"/>
            </a:endParaRPr>
          </a:p>
        </p:txBody>
      </p:sp>
      <p:sp>
        <p:nvSpPr>
          <p:cNvPr id="78" name="Rectangle 77"/>
          <p:cNvSpPr/>
          <p:nvPr/>
        </p:nvSpPr>
        <p:spPr>
          <a:xfrm>
            <a:off x="4850970" y="3633525"/>
            <a:ext cx="319551" cy="328945"/>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b="1" dirty="0">
              <a:solidFill>
                <a:prstClr val="black"/>
              </a:solidFill>
              <a:latin typeface="Trebuchet MS" panose="020B0603020202020204" pitchFamily="34" charset="0"/>
            </a:endParaRPr>
          </a:p>
        </p:txBody>
      </p:sp>
      <p:cxnSp>
        <p:nvCxnSpPr>
          <p:cNvPr id="79" name="Straight Arrow Connector 78"/>
          <p:cNvCxnSpPr>
            <a:stCxn id="78" idx="2"/>
            <a:endCxn id="53" idx="0"/>
          </p:cNvCxnSpPr>
          <p:nvPr/>
        </p:nvCxnSpPr>
        <p:spPr>
          <a:xfrm>
            <a:off x="5010746" y="3962470"/>
            <a:ext cx="0" cy="409606"/>
          </a:xfrm>
          <a:prstGeom prst="straightConnector1">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6" name="Straight Arrow Connector 85"/>
          <p:cNvCxnSpPr>
            <a:stCxn id="91" idx="2"/>
            <a:endCxn id="93" idx="0"/>
          </p:cNvCxnSpPr>
          <p:nvPr/>
        </p:nvCxnSpPr>
        <p:spPr>
          <a:xfrm flipH="1">
            <a:off x="5010746" y="1778851"/>
            <a:ext cx="2" cy="556562"/>
          </a:xfrm>
          <a:prstGeom prst="straightConnector1">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8" name="Straight Arrow Connector 87"/>
          <p:cNvCxnSpPr>
            <a:stCxn id="94" idx="2"/>
            <a:endCxn id="95" idx="0"/>
          </p:cNvCxnSpPr>
          <p:nvPr/>
        </p:nvCxnSpPr>
        <p:spPr>
          <a:xfrm>
            <a:off x="6410754" y="1778851"/>
            <a:ext cx="12300" cy="555494"/>
          </a:xfrm>
          <a:prstGeom prst="straightConnector1">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1" name="Rectangle 90"/>
          <p:cNvSpPr/>
          <p:nvPr/>
        </p:nvSpPr>
        <p:spPr>
          <a:xfrm>
            <a:off x="4850972" y="1449906"/>
            <a:ext cx="319551" cy="328945"/>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b="1" dirty="0">
              <a:solidFill>
                <a:prstClr val="black"/>
              </a:solidFill>
              <a:latin typeface="Trebuchet MS" panose="020B0603020202020204" pitchFamily="34" charset="0"/>
            </a:endParaRPr>
          </a:p>
        </p:txBody>
      </p:sp>
      <p:sp>
        <p:nvSpPr>
          <p:cNvPr id="93" name="Rectangle 92"/>
          <p:cNvSpPr/>
          <p:nvPr/>
        </p:nvSpPr>
        <p:spPr>
          <a:xfrm>
            <a:off x="4850970" y="2335413"/>
            <a:ext cx="319551" cy="328945"/>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dirty="0"/>
          </a:p>
        </p:txBody>
      </p:sp>
      <p:sp>
        <p:nvSpPr>
          <p:cNvPr id="94" name="Rectangle 93"/>
          <p:cNvSpPr/>
          <p:nvPr/>
        </p:nvSpPr>
        <p:spPr>
          <a:xfrm>
            <a:off x="6250978" y="1449906"/>
            <a:ext cx="319551" cy="328945"/>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dirty="0"/>
          </a:p>
        </p:txBody>
      </p:sp>
      <p:sp>
        <p:nvSpPr>
          <p:cNvPr id="95" name="Rectangle 94"/>
          <p:cNvSpPr/>
          <p:nvPr/>
        </p:nvSpPr>
        <p:spPr>
          <a:xfrm>
            <a:off x="6263278" y="2334345"/>
            <a:ext cx="319551" cy="328945"/>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dirty="0"/>
          </a:p>
        </p:txBody>
      </p:sp>
      <p:cxnSp>
        <p:nvCxnSpPr>
          <p:cNvPr id="97" name="Straight Arrow Connector 96"/>
          <p:cNvCxnSpPr>
            <a:stCxn id="95" idx="1"/>
            <a:endCxn id="93" idx="3"/>
          </p:cNvCxnSpPr>
          <p:nvPr/>
        </p:nvCxnSpPr>
        <p:spPr>
          <a:xfrm flipH="1">
            <a:off x="5170521" y="2498818"/>
            <a:ext cx="1092757" cy="1068"/>
          </a:xfrm>
          <a:prstGeom prst="straightConnector1">
            <a:avLst/>
          </a:prstGeom>
          <a:ln w="41275">
            <a:solidFill>
              <a:schemeClr val="accent1">
                <a:alpha val="5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11" name="Straight Arrow Connector 110"/>
          <p:cNvCxnSpPr>
            <a:stCxn id="93" idx="2"/>
            <a:endCxn id="78" idx="0"/>
          </p:cNvCxnSpPr>
          <p:nvPr/>
        </p:nvCxnSpPr>
        <p:spPr>
          <a:xfrm>
            <a:off x="5010746" y="2664358"/>
            <a:ext cx="0" cy="969167"/>
          </a:xfrm>
          <a:prstGeom prst="straightConnector1">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2" name="Straight Arrow Connector 111"/>
          <p:cNvCxnSpPr>
            <a:stCxn id="95" idx="2"/>
            <a:endCxn id="48" idx="0"/>
          </p:cNvCxnSpPr>
          <p:nvPr/>
        </p:nvCxnSpPr>
        <p:spPr>
          <a:xfrm>
            <a:off x="6423054" y="2663290"/>
            <a:ext cx="10346" cy="886664"/>
          </a:xfrm>
          <a:prstGeom prst="straightConnector1">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4" name="Straight Arrow Connector 123"/>
          <p:cNvCxnSpPr>
            <a:stCxn id="53" idx="2"/>
            <a:endCxn id="57" idx="0"/>
          </p:cNvCxnSpPr>
          <p:nvPr/>
        </p:nvCxnSpPr>
        <p:spPr>
          <a:xfrm>
            <a:off x="5010746" y="4701021"/>
            <a:ext cx="1020" cy="457355"/>
          </a:xfrm>
          <a:prstGeom prst="straightConnector1">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32" name="Rectangle 131"/>
          <p:cNvSpPr/>
          <p:nvPr/>
        </p:nvSpPr>
        <p:spPr>
          <a:xfrm>
            <a:off x="6262706" y="6084751"/>
            <a:ext cx="319551" cy="328945"/>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b="1" dirty="0">
              <a:solidFill>
                <a:prstClr val="black"/>
              </a:solidFill>
              <a:latin typeface="Trebuchet MS" panose="020B0603020202020204" pitchFamily="34" charset="0"/>
            </a:endParaRPr>
          </a:p>
        </p:txBody>
      </p:sp>
      <p:cxnSp>
        <p:nvCxnSpPr>
          <p:cNvPr id="133" name="Straight Arrow Connector 132"/>
          <p:cNvCxnSpPr>
            <a:stCxn id="68" idx="2"/>
            <a:endCxn id="132" idx="0"/>
          </p:cNvCxnSpPr>
          <p:nvPr/>
        </p:nvCxnSpPr>
        <p:spPr>
          <a:xfrm>
            <a:off x="6410754" y="5686841"/>
            <a:ext cx="11728" cy="397910"/>
          </a:xfrm>
          <a:prstGeom prst="straightConnector1">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8" name="Rectangle 37"/>
          <p:cNvSpPr/>
          <p:nvPr/>
        </p:nvSpPr>
        <p:spPr>
          <a:xfrm>
            <a:off x="80308" y="4449559"/>
            <a:ext cx="11923130" cy="2138734"/>
          </a:xfrm>
          <a:prstGeom prst="rect">
            <a:avLst/>
          </a:prstGeom>
          <a:noFill/>
          <a:ln w="50800">
            <a:solidFill>
              <a:schemeClr val="accent1">
                <a:shade val="50000"/>
                <a:alpha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600" b="1" dirty="0">
              <a:solidFill>
                <a:prstClr val="white"/>
              </a:solidFill>
              <a:latin typeface="Trebuchet MS" panose="020B0603020202020204" pitchFamily="34" charset="0"/>
            </a:endParaRPr>
          </a:p>
        </p:txBody>
      </p:sp>
      <p:sp>
        <p:nvSpPr>
          <p:cNvPr id="52" name="Rectangle 51"/>
          <p:cNvSpPr/>
          <p:nvPr/>
        </p:nvSpPr>
        <p:spPr>
          <a:xfrm>
            <a:off x="56073" y="4952475"/>
            <a:ext cx="4262257" cy="1169551"/>
          </a:xfrm>
          <a:prstGeom prst="rect">
            <a:avLst/>
          </a:prstGeom>
        </p:spPr>
        <p:txBody>
          <a:bodyPr wrap="none">
            <a:spAutoFit/>
          </a:bodyPr>
          <a:lstStyle/>
          <a:p>
            <a:r>
              <a:rPr lang="en-CA" sz="1400" i="1" dirty="0" smtClean="0">
                <a:cs typeface="Arial" panose="020B0604020202020204" pitchFamily="34" charset="0"/>
              </a:rPr>
              <a:t>h</a:t>
            </a:r>
            <a:r>
              <a:rPr lang="en-CA" sz="1400" i="1" dirty="0">
                <a:cs typeface="Arial" panose="020B0604020202020204" pitchFamily="34" charset="0"/>
              </a:rPr>
              <a:t>_.</a:t>
            </a:r>
            <a:r>
              <a:rPr lang="en-CA" sz="1400" i="1" dirty="0" err="1">
                <a:cs typeface="Arial" panose="020B0604020202020204" pitchFamily="34" charset="0"/>
              </a:rPr>
              <a:t>trnx_type</a:t>
            </a:r>
            <a:r>
              <a:rPr lang="en-CA" sz="1400" i="1" dirty="0">
                <a:cs typeface="Arial" panose="020B0604020202020204" pitchFamily="34" charset="0"/>
              </a:rPr>
              <a:t>  = </a:t>
            </a:r>
            <a:r>
              <a:rPr lang="en-CA" sz="1400" i="1" dirty="0" err="1">
                <a:cs typeface="Arial" panose="020B0604020202020204" pitchFamily="34" charset="0"/>
              </a:rPr>
              <a:t>shunt_dpi_hash</a:t>
            </a:r>
            <a:r>
              <a:rPr lang="en-CA" sz="1400" i="1" dirty="0">
                <a:cs typeface="Arial" panose="020B0604020202020204" pitchFamily="34" charset="0"/>
              </a:rPr>
              <a:t>("FRNG_ACK</a:t>
            </a:r>
            <a:r>
              <a:rPr lang="en-CA" sz="1400" i="1" dirty="0" smtClean="0">
                <a:cs typeface="Arial" panose="020B0604020202020204" pitchFamily="34" charset="0"/>
              </a:rPr>
              <a:t>");</a:t>
            </a:r>
          </a:p>
          <a:p>
            <a:r>
              <a:rPr lang="en-CA" sz="1400" i="1" dirty="0">
                <a:cs typeface="Arial" panose="020B0604020202020204" pitchFamily="34" charset="0"/>
              </a:rPr>
              <a:t>h_.</a:t>
            </a:r>
            <a:r>
              <a:rPr lang="en-CA" sz="1400" i="1" dirty="0" err="1">
                <a:cs typeface="Arial" panose="020B0604020202020204" pitchFamily="34" charset="0"/>
              </a:rPr>
              <a:t>data_type</a:t>
            </a:r>
            <a:r>
              <a:rPr lang="en-CA" sz="1400" i="1" dirty="0">
                <a:cs typeface="Arial" panose="020B0604020202020204" pitchFamily="34" charset="0"/>
              </a:rPr>
              <a:t>  = </a:t>
            </a:r>
            <a:r>
              <a:rPr lang="en-CA" sz="1400" i="1" dirty="0" err="1" smtClean="0">
                <a:cs typeface="Arial" panose="020B0604020202020204" pitchFamily="34" charset="0"/>
              </a:rPr>
              <a:t>shunt_dpi_hash</a:t>
            </a:r>
            <a:r>
              <a:rPr lang="en-CA" sz="1400" i="1" dirty="0" smtClean="0">
                <a:cs typeface="Arial" panose="020B0604020202020204" pitchFamily="34" charset="0"/>
              </a:rPr>
              <a:t>(Target name);</a:t>
            </a:r>
          </a:p>
          <a:p>
            <a:r>
              <a:rPr lang="en-CA" sz="1400" i="1" dirty="0" smtClean="0">
                <a:cs typeface="Arial" panose="020B0604020202020204" pitchFamily="34" charset="0"/>
              </a:rPr>
              <a:t>IF(OK)   h</a:t>
            </a:r>
            <a:r>
              <a:rPr lang="en-CA" sz="1400" i="1" dirty="0">
                <a:cs typeface="Arial" panose="020B0604020202020204" pitchFamily="34" charset="0"/>
              </a:rPr>
              <a:t>_.</a:t>
            </a:r>
            <a:r>
              <a:rPr lang="en-CA" sz="1400" i="1" dirty="0" err="1">
                <a:cs typeface="Arial" panose="020B0604020202020204" pitchFamily="34" charset="0"/>
              </a:rPr>
              <a:t>trnx_id</a:t>
            </a:r>
            <a:r>
              <a:rPr lang="en-CA" sz="1400" i="1" dirty="0">
                <a:cs typeface="Arial" panose="020B0604020202020204" pitchFamily="34" charset="0"/>
              </a:rPr>
              <a:t>  </a:t>
            </a:r>
            <a:r>
              <a:rPr lang="en-CA" sz="1400" i="1" dirty="0" smtClean="0">
                <a:cs typeface="Arial" panose="020B0604020202020204" pitchFamily="34" charset="0"/>
              </a:rPr>
              <a:t>= </a:t>
            </a:r>
            <a:r>
              <a:rPr lang="en-CA" sz="1400" i="1" dirty="0" err="1" smtClean="0">
                <a:cs typeface="Arial" panose="020B0604020202020204" pitchFamily="34" charset="0"/>
              </a:rPr>
              <a:t>SrcDsts_db</a:t>
            </a:r>
            <a:r>
              <a:rPr lang="en-CA" sz="1400" i="1" dirty="0" smtClean="0">
                <a:cs typeface="Arial" panose="020B0604020202020204" pitchFamily="34" charset="0"/>
              </a:rPr>
              <a:t>[Target].</a:t>
            </a:r>
            <a:r>
              <a:rPr lang="en-CA" sz="1400" i="1" dirty="0" err="1" smtClean="0">
                <a:cs typeface="Arial" panose="020B0604020202020204" pitchFamily="34" charset="0"/>
              </a:rPr>
              <a:t>SrcDst_id</a:t>
            </a:r>
            <a:endParaRPr lang="en-CA" sz="1400" i="1" dirty="0" smtClean="0">
              <a:cs typeface="Arial" panose="020B0604020202020204" pitchFamily="34" charset="0"/>
            </a:endParaRPr>
          </a:p>
          <a:p>
            <a:r>
              <a:rPr lang="en-CA" sz="1400" i="1" dirty="0" smtClean="0">
                <a:cs typeface="Arial" panose="020B0604020202020204" pitchFamily="34" charset="0"/>
              </a:rPr>
              <a:t>IF(ERR) h</a:t>
            </a:r>
            <a:r>
              <a:rPr lang="en-CA" sz="1400" i="1" dirty="0">
                <a:cs typeface="Arial" panose="020B0604020202020204" pitchFamily="34" charset="0"/>
              </a:rPr>
              <a:t>_.</a:t>
            </a:r>
            <a:r>
              <a:rPr lang="en-CA" sz="1400" i="1" dirty="0" err="1">
                <a:cs typeface="Arial" panose="020B0604020202020204" pitchFamily="34" charset="0"/>
              </a:rPr>
              <a:t>trnx_id</a:t>
            </a:r>
            <a:r>
              <a:rPr lang="en-CA" sz="1400" i="1" dirty="0">
                <a:cs typeface="Arial" panose="020B0604020202020204" pitchFamily="34" charset="0"/>
              </a:rPr>
              <a:t>  </a:t>
            </a:r>
            <a:r>
              <a:rPr lang="en-CA" sz="1400" i="1" dirty="0" smtClean="0">
                <a:cs typeface="Arial" panose="020B0604020202020204" pitchFamily="34" charset="0"/>
              </a:rPr>
              <a:t>= -1 ; //ACK ERROR</a:t>
            </a:r>
          </a:p>
          <a:p>
            <a:r>
              <a:rPr lang="en-CA" sz="1400" i="1" dirty="0">
                <a:cs typeface="Arial" panose="020B0604020202020204" pitchFamily="34" charset="0"/>
              </a:rPr>
              <a:t>h_.</a:t>
            </a:r>
            <a:r>
              <a:rPr lang="en-CA" sz="1400" i="1" dirty="0" err="1">
                <a:cs typeface="Arial" panose="020B0604020202020204" pitchFamily="34" charset="0"/>
              </a:rPr>
              <a:t>n_payloads</a:t>
            </a:r>
            <a:r>
              <a:rPr lang="en-CA" sz="1400" i="1" dirty="0">
                <a:cs typeface="Arial" panose="020B0604020202020204" pitchFamily="34" charset="0"/>
              </a:rPr>
              <a:t> = </a:t>
            </a:r>
            <a:r>
              <a:rPr lang="en-CA" sz="1400" i="1" dirty="0" err="1">
                <a:cs typeface="Arial" panose="020B0604020202020204" pitchFamily="34" charset="0"/>
              </a:rPr>
              <a:t>sim_id</a:t>
            </a:r>
            <a:r>
              <a:rPr lang="en-CA" sz="1400" i="1" dirty="0" smtClean="0">
                <a:cs typeface="Arial" panose="020B0604020202020204" pitchFamily="34" charset="0"/>
              </a:rPr>
              <a:t>;</a:t>
            </a:r>
            <a:endParaRPr lang="en-CA" sz="1400" i="1" dirty="0">
              <a:cs typeface="Arial" panose="020B0604020202020204" pitchFamily="34" charset="0"/>
            </a:endParaRPr>
          </a:p>
        </p:txBody>
      </p:sp>
      <p:sp>
        <p:nvSpPr>
          <p:cNvPr id="55" name="Rectangle 54"/>
          <p:cNvSpPr/>
          <p:nvPr/>
        </p:nvSpPr>
        <p:spPr>
          <a:xfrm>
            <a:off x="6582257" y="5297388"/>
            <a:ext cx="5278870" cy="954107"/>
          </a:xfrm>
          <a:prstGeom prst="rect">
            <a:avLst/>
          </a:prstGeom>
        </p:spPr>
        <p:txBody>
          <a:bodyPr wrap="square">
            <a:spAutoFit/>
          </a:bodyPr>
          <a:lstStyle/>
          <a:p>
            <a:r>
              <a:rPr lang="en-CA" sz="1400" dirty="0" err="1" smtClean="0">
                <a:cs typeface="Arial" panose="020B0604020202020204" pitchFamily="34" charset="0"/>
              </a:rPr>
              <a:t>SrcDsts_db</a:t>
            </a:r>
            <a:r>
              <a:rPr lang="en-CA" sz="1400" dirty="0" smtClean="0">
                <a:cs typeface="Arial" panose="020B0604020202020204" pitchFamily="34" charset="0"/>
              </a:rPr>
              <a:t>[Initiator].</a:t>
            </a:r>
            <a:r>
              <a:rPr lang="en-CA" sz="1400" dirty="0" err="1">
                <a:cs typeface="Arial" panose="020B0604020202020204" pitchFamily="34" charset="0"/>
              </a:rPr>
              <a:t>socket_id</a:t>
            </a:r>
            <a:r>
              <a:rPr lang="en-CA" sz="1400" dirty="0">
                <a:cs typeface="Arial" panose="020B0604020202020204" pitchFamily="34" charset="0"/>
              </a:rPr>
              <a:t> =  </a:t>
            </a:r>
            <a:r>
              <a:rPr lang="en-CA" sz="1400" dirty="0" err="1">
                <a:cs typeface="Arial" panose="020B0604020202020204" pitchFamily="34" charset="0"/>
              </a:rPr>
              <a:t>socket_id</a:t>
            </a:r>
            <a:r>
              <a:rPr lang="en-CA" sz="1400" dirty="0" smtClean="0">
                <a:cs typeface="Arial" panose="020B0604020202020204" pitchFamily="34" charset="0"/>
              </a:rPr>
              <a:t>;</a:t>
            </a:r>
          </a:p>
          <a:p>
            <a:r>
              <a:rPr lang="en-CA" sz="1400" dirty="0" err="1" smtClean="0">
                <a:cs typeface="Arial" panose="020B0604020202020204" pitchFamily="34" charset="0"/>
              </a:rPr>
              <a:t>SrcDsts_db</a:t>
            </a:r>
            <a:r>
              <a:rPr lang="en-CA" sz="1400" dirty="0" smtClean="0">
                <a:cs typeface="Arial" panose="020B0604020202020204" pitchFamily="34" charset="0"/>
              </a:rPr>
              <a:t>[Target].</a:t>
            </a:r>
            <a:r>
              <a:rPr lang="en-CA" sz="1400" dirty="0" err="1">
                <a:cs typeface="Arial" panose="020B0604020202020204" pitchFamily="34" charset="0"/>
              </a:rPr>
              <a:t>socket_id</a:t>
            </a:r>
            <a:r>
              <a:rPr lang="en-CA" sz="1400" dirty="0">
                <a:cs typeface="Arial" panose="020B0604020202020204" pitchFamily="34" charset="0"/>
              </a:rPr>
              <a:t> </a:t>
            </a:r>
            <a:r>
              <a:rPr lang="en-CA" sz="1400" dirty="0" smtClean="0">
                <a:cs typeface="Arial" panose="020B0604020202020204" pitchFamily="34" charset="0"/>
              </a:rPr>
              <a:t>   =  </a:t>
            </a:r>
            <a:r>
              <a:rPr lang="en-CA" sz="1400" dirty="0" err="1">
                <a:cs typeface="Arial" panose="020B0604020202020204" pitchFamily="34" charset="0"/>
              </a:rPr>
              <a:t>socket_id</a:t>
            </a:r>
            <a:r>
              <a:rPr lang="en-CA" sz="1400" dirty="0">
                <a:cs typeface="Arial" panose="020B0604020202020204" pitchFamily="34" charset="0"/>
              </a:rPr>
              <a:t>;</a:t>
            </a:r>
          </a:p>
          <a:p>
            <a:r>
              <a:rPr lang="en-CA" sz="1400" dirty="0" smtClean="0">
                <a:cs typeface="Arial" panose="020B0604020202020204" pitchFamily="34" charset="0"/>
              </a:rPr>
              <a:t>If (OK) </a:t>
            </a:r>
            <a:r>
              <a:rPr lang="en-CA" sz="1400" dirty="0" err="1" smtClean="0">
                <a:cs typeface="Arial" panose="020B0604020202020204" pitchFamily="34" charset="0"/>
              </a:rPr>
              <a:t>SrcDsts_db</a:t>
            </a:r>
            <a:r>
              <a:rPr lang="en-CA" sz="1400" dirty="0" smtClean="0">
                <a:cs typeface="Arial" panose="020B0604020202020204" pitchFamily="34" charset="0"/>
              </a:rPr>
              <a:t>[Target].</a:t>
            </a:r>
            <a:r>
              <a:rPr lang="en-CA" sz="1400" dirty="0">
                <a:cs typeface="Arial" panose="020B0604020202020204" pitchFamily="34" charset="0"/>
              </a:rPr>
              <a:t>status  = FRNG_SRCDST_ACTIVE</a:t>
            </a:r>
            <a:r>
              <a:rPr lang="en-CA" sz="1400" dirty="0" smtClean="0">
                <a:cs typeface="Arial" panose="020B0604020202020204" pitchFamily="34" charset="0"/>
              </a:rPr>
              <a:t>;</a:t>
            </a:r>
          </a:p>
          <a:p>
            <a:r>
              <a:rPr lang="en-CA" sz="1400" dirty="0">
                <a:cs typeface="Arial" panose="020B0604020202020204" pitchFamily="34" charset="0"/>
              </a:rPr>
              <a:t>If (OK) </a:t>
            </a:r>
            <a:r>
              <a:rPr lang="en-CA" sz="1400" dirty="0" err="1" smtClean="0">
                <a:cs typeface="Arial" panose="020B0604020202020204" pitchFamily="34" charset="0"/>
              </a:rPr>
              <a:t>SrcDsts_db</a:t>
            </a:r>
            <a:r>
              <a:rPr lang="en-CA" sz="1400" dirty="0" smtClean="0">
                <a:cs typeface="Arial" panose="020B0604020202020204" pitchFamily="34" charset="0"/>
              </a:rPr>
              <a:t>[Initiator].</a:t>
            </a:r>
            <a:r>
              <a:rPr lang="en-CA" sz="1400" dirty="0">
                <a:cs typeface="Arial" panose="020B0604020202020204" pitchFamily="34" charset="0"/>
              </a:rPr>
              <a:t>status  = FRNG_SRCDST_ACTIVE</a:t>
            </a:r>
            <a:r>
              <a:rPr lang="en-CA" sz="1400" dirty="0" smtClean="0">
                <a:cs typeface="Arial" panose="020B0604020202020204" pitchFamily="34" charset="0"/>
              </a:rPr>
              <a:t>;</a:t>
            </a:r>
            <a:endParaRPr lang="en-CA" sz="1400" dirty="0">
              <a:cs typeface="Arial" panose="020B0604020202020204" pitchFamily="34" charset="0"/>
            </a:endParaRPr>
          </a:p>
        </p:txBody>
      </p:sp>
    </p:spTree>
    <p:extLst>
      <p:ext uri="{BB962C8B-B14F-4D97-AF65-F5344CB8AC3E}">
        <p14:creationId xmlns:p14="http://schemas.microsoft.com/office/powerpoint/2010/main" val="22793089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198805" y="264531"/>
            <a:ext cx="1384136" cy="739868"/>
          </a:xfrm>
        </p:spPr>
      </p:pic>
      <p:sp>
        <p:nvSpPr>
          <p:cNvPr id="149" name="Text Placeholder 148"/>
          <p:cNvSpPr>
            <a:spLocks noGrp="1"/>
          </p:cNvSpPr>
          <p:nvPr>
            <p:ph type="body" sz="quarter" idx="12"/>
          </p:nvPr>
        </p:nvSpPr>
        <p:spPr/>
        <p:txBody>
          <a:bodyPr/>
          <a:lstStyle/>
          <a:p>
            <a:r>
              <a:rPr lang="en-CA" dirty="0"/>
              <a:t>PRIM</a:t>
            </a:r>
          </a:p>
        </p:txBody>
      </p:sp>
      <p:sp>
        <p:nvSpPr>
          <p:cNvPr id="4" name="Title 3"/>
          <p:cNvSpPr>
            <a:spLocks noGrp="1"/>
          </p:cNvSpPr>
          <p:nvPr>
            <p:ph type="title"/>
          </p:nvPr>
        </p:nvSpPr>
        <p:spPr/>
        <p:txBody>
          <a:bodyPr/>
          <a:lstStyle/>
          <a:p>
            <a:r>
              <a:rPr lang="en-CA" dirty="0"/>
              <a:t>“TCP/IP Shunt” Library</a:t>
            </a:r>
          </a:p>
        </p:txBody>
      </p:sp>
      <p:sp>
        <p:nvSpPr>
          <p:cNvPr id="59" name="Rectangle 58"/>
          <p:cNvSpPr/>
          <p:nvPr/>
        </p:nvSpPr>
        <p:spPr>
          <a:xfrm>
            <a:off x="599292" y="1284660"/>
            <a:ext cx="11059308" cy="369332"/>
          </a:xfrm>
          <a:prstGeom prst="rect">
            <a:avLst/>
          </a:prstGeom>
        </p:spPr>
        <p:txBody>
          <a:bodyPr wrap="square">
            <a:spAutoFit/>
          </a:bodyPr>
          <a:lstStyle/>
          <a:p>
            <a:pPr marL="285750" indent="-285750">
              <a:buFont typeface="Arial" panose="020B0604020202020204" pitchFamily="34" charset="0"/>
              <a:buChar char="•"/>
            </a:pPr>
            <a:r>
              <a:rPr lang="en-CA" b="1" dirty="0"/>
              <a:t>The PRIM layer(basic data communication): </a:t>
            </a:r>
            <a:r>
              <a:rPr lang="en-CA" dirty="0"/>
              <a:t>TCP/IP socket initialization + elementary data exchange </a:t>
            </a:r>
          </a:p>
        </p:txBody>
      </p:sp>
      <p:cxnSp>
        <p:nvCxnSpPr>
          <p:cNvPr id="8" name="Straight Connector 7"/>
          <p:cNvCxnSpPr>
            <a:endCxn id="27" idx="0"/>
          </p:cNvCxnSpPr>
          <p:nvPr/>
        </p:nvCxnSpPr>
        <p:spPr>
          <a:xfrm flipH="1">
            <a:off x="5484788" y="2014997"/>
            <a:ext cx="4233" cy="1533093"/>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Straight Connector 8"/>
          <p:cNvCxnSpPr>
            <a:endCxn id="29" idx="0"/>
          </p:cNvCxnSpPr>
          <p:nvPr/>
        </p:nvCxnSpPr>
        <p:spPr>
          <a:xfrm flipH="1">
            <a:off x="6616853" y="2069261"/>
            <a:ext cx="23837" cy="3039279"/>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flipH="1">
            <a:off x="2821373" y="2065026"/>
            <a:ext cx="1514" cy="3961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flipH="1">
            <a:off x="9270832" y="2081298"/>
            <a:ext cx="42790" cy="3945710"/>
          </a:xfrm>
          <a:prstGeom prst="line">
            <a:avLst/>
          </a:prstGeom>
        </p:spPr>
        <p:style>
          <a:lnRef idx="1">
            <a:schemeClr val="accent1"/>
          </a:lnRef>
          <a:fillRef idx="0">
            <a:schemeClr val="accent1"/>
          </a:fillRef>
          <a:effectRef idx="0">
            <a:schemeClr val="accent1"/>
          </a:effectRef>
          <a:fontRef idx="minor">
            <a:schemeClr val="tx1"/>
          </a:fontRef>
        </p:style>
      </p:cxnSp>
      <p:sp>
        <p:nvSpPr>
          <p:cNvPr id="12" name="Rectangle 11"/>
          <p:cNvSpPr/>
          <p:nvPr/>
        </p:nvSpPr>
        <p:spPr>
          <a:xfrm>
            <a:off x="6942953" y="3749391"/>
            <a:ext cx="1954772" cy="311038"/>
          </a:xfrm>
          <a:prstGeom prst="rect">
            <a:avLst/>
          </a:prstGeom>
        </p:spPr>
        <p:txBody>
          <a:bodyPr wrap="none">
            <a:spAutoFit/>
          </a:bodyPr>
          <a:lstStyle/>
          <a:p>
            <a:r>
              <a:rPr lang="en-CA" sz="1600" b="1" dirty="0">
                <a:latin typeface="Cambria Math" panose="02040503050406030204" pitchFamily="18" charset="0"/>
                <a:ea typeface="Cambria Math" panose="02040503050406030204" pitchFamily="18" charset="0"/>
              </a:rPr>
              <a:t>shunt_prim_init_target</a:t>
            </a:r>
            <a:endParaRPr lang="en-CA" sz="1600" dirty="0">
              <a:latin typeface="Cambria Math" panose="02040503050406030204" pitchFamily="18" charset="0"/>
              <a:ea typeface="Cambria Math" panose="02040503050406030204" pitchFamily="18" charset="0"/>
            </a:endParaRPr>
          </a:p>
        </p:txBody>
      </p:sp>
      <p:sp>
        <p:nvSpPr>
          <p:cNvPr id="13" name="Rectangle 12"/>
          <p:cNvSpPr/>
          <p:nvPr/>
        </p:nvSpPr>
        <p:spPr>
          <a:xfrm>
            <a:off x="3053460" y="3666583"/>
            <a:ext cx="2441985" cy="311038"/>
          </a:xfrm>
          <a:prstGeom prst="rect">
            <a:avLst/>
          </a:prstGeom>
        </p:spPr>
        <p:txBody>
          <a:bodyPr wrap="square">
            <a:spAutoFit/>
          </a:bodyPr>
          <a:lstStyle/>
          <a:p>
            <a:r>
              <a:rPr lang="en-CA" sz="1600" b="1" dirty="0">
                <a:latin typeface="Cambria Math" panose="02040503050406030204" pitchFamily="18" charset="0"/>
                <a:ea typeface="Cambria Math" panose="02040503050406030204" pitchFamily="18" charset="0"/>
              </a:rPr>
              <a:t>shunt_prim_init_initiator</a:t>
            </a:r>
            <a:endParaRPr lang="en-CA" sz="1600" dirty="0">
              <a:latin typeface="Cambria Math" panose="02040503050406030204" pitchFamily="18" charset="0"/>
              <a:ea typeface="Cambria Math" panose="02040503050406030204" pitchFamily="18" charset="0"/>
            </a:endParaRPr>
          </a:p>
        </p:txBody>
      </p:sp>
      <p:sp>
        <p:nvSpPr>
          <p:cNvPr id="14" name="Rectangle 13"/>
          <p:cNvSpPr/>
          <p:nvPr/>
        </p:nvSpPr>
        <p:spPr>
          <a:xfrm>
            <a:off x="3093302" y="5165503"/>
            <a:ext cx="2102472" cy="338554"/>
          </a:xfrm>
          <a:prstGeom prst="rect">
            <a:avLst/>
          </a:prstGeom>
        </p:spPr>
        <p:txBody>
          <a:bodyPr wrap="square">
            <a:spAutoFit/>
          </a:bodyPr>
          <a:lstStyle/>
          <a:p>
            <a:r>
              <a:rPr lang="en-CA" sz="1600" b="1" dirty="0">
                <a:solidFill>
                  <a:srgbClr val="000000"/>
                </a:solidFill>
                <a:latin typeface="Cambria Math" panose="02040503050406030204" pitchFamily="18" charset="0"/>
                <a:ea typeface="Cambria Math" panose="02040503050406030204" pitchFamily="18" charset="0"/>
              </a:rPr>
              <a:t>shunt_prim_send_byte </a:t>
            </a:r>
            <a:endParaRPr lang="en-CA" sz="1600" dirty="0">
              <a:latin typeface="Cambria Math" panose="02040503050406030204" pitchFamily="18" charset="0"/>
              <a:ea typeface="Cambria Math" panose="02040503050406030204" pitchFamily="18" charset="0"/>
            </a:endParaRPr>
          </a:p>
        </p:txBody>
      </p:sp>
      <p:sp>
        <p:nvSpPr>
          <p:cNvPr id="15" name="Rectangle 14"/>
          <p:cNvSpPr/>
          <p:nvPr/>
        </p:nvSpPr>
        <p:spPr>
          <a:xfrm>
            <a:off x="6842696" y="5195908"/>
            <a:ext cx="1940988" cy="311038"/>
          </a:xfrm>
          <a:prstGeom prst="rect">
            <a:avLst/>
          </a:prstGeom>
        </p:spPr>
        <p:txBody>
          <a:bodyPr wrap="none">
            <a:spAutoFit/>
          </a:bodyPr>
          <a:lstStyle/>
          <a:p>
            <a:r>
              <a:rPr lang="en-CA" sz="1600" b="1" dirty="0"/>
              <a:t>shunt_prim_recv_byte</a:t>
            </a:r>
            <a:endParaRPr lang="en-CA" sz="1600" dirty="0">
              <a:latin typeface="Cambria Math" panose="02040503050406030204" pitchFamily="18" charset="0"/>
              <a:ea typeface="Cambria Math" panose="02040503050406030204" pitchFamily="18" charset="0"/>
            </a:endParaRPr>
          </a:p>
        </p:txBody>
      </p:sp>
      <p:sp>
        <p:nvSpPr>
          <p:cNvPr id="16" name="TextBox 15"/>
          <p:cNvSpPr txBox="1"/>
          <p:nvPr/>
        </p:nvSpPr>
        <p:spPr>
          <a:xfrm>
            <a:off x="5601450" y="2066983"/>
            <a:ext cx="754681" cy="311038"/>
          </a:xfrm>
          <a:prstGeom prst="rect">
            <a:avLst/>
          </a:prstGeom>
          <a:noFill/>
        </p:spPr>
        <p:txBody>
          <a:bodyPr wrap="none" rtlCol="0">
            <a:spAutoFit/>
          </a:bodyPr>
          <a:lstStyle/>
          <a:p>
            <a:r>
              <a:rPr lang="en-CA" sz="1600" dirty="0">
                <a:latin typeface="Cambria Math" panose="02040503050406030204" pitchFamily="18" charset="0"/>
                <a:ea typeface="Cambria Math" panose="02040503050406030204" pitchFamily="18" charset="0"/>
              </a:rPr>
              <a:t>TCP/IP</a:t>
            </a:r>
          </a:p>
        </p:txBody>
      </p:sp>
      <p:sp>
        <p:nvSpPr>
          <p:cNvPr id="17" name="Rectangle 16"/>
          <p:cNvSpPr/>
          <p:nvPr/>
        </p:nvSpPr>
        <p:spPr>
          <a:xfrm>
            <a:off x="505690" y="3212596"/>
            <a:ext cx="2521844" cy="311038"/>
          </a:xfrm>
          <a:prstGeom prst="rect">
            <a:avLst/>
          </a:prstGeom>
        </p:spPr>
        <p:txBody>
          <a:bodyPr wrap="square">
            <a:spAutoFit/>
          </a:bodyPr>
          <a:lstStyle/>
          <a:p>
            <a:r>
              <a:rPr lang="en-CA" sz="1600" b="1" dirty="0">
                <a:solidFill>
                  <a:srgbClr val="000000"/>
                </a:solidFill>
                <a:latin typeface="Cambria Math" panose="02040503050406030204" pitchFamily="18" charset="0"/>
                <a:ea typeface="Cambria Math" panose="02040503050406030204" pitchFamily="18" charset="0"/>
              </a:rPr>
              <a:t>shunt_dpi_initiator_init</a:t>
            </a:r>
            <a:endParaRPr lang="en-CA" sz="1600" dirty="0">
              <a:latin typeface="Cambria Math" panose="02040503050406030204" pitchFamily="18" charset="0"/>
              <a:ea typeface="Cambria Math" panose="02040503050406030204" pitchFamily="18" charset="0"/>
            </a:endParaRPr>
          </a:p>
        </p:txBody>
      </p:sp>
      <p:sp>
        <p:nvSpPr>
          <p:cNvPr id="18" name="Rectangle 17"/>
          <p:cNvSpPr/>
          <p:nvPr/>
        </p:nvSpPr>
        <p:spPr>
          <a:xfrm>
            <a:off x="9656846" y="3749391"/>
            <a:ext cx="1826646" cy="311038"/>
          </a:xfrm>
          <a:prstGeom prst="rect">
            <a:avLst/>
          </a:prstGeom>
        </p:spPr>
        <p:txBody>
          <a:bodyPr wrap="none">
            <a:spAutoFit/>
          </a:bodyPr>
          <a:lstStyle/>
          <a:p>
            <a:r>
              <a:rPr lang="en-CA" sz="1600" b="1" dirty="0">
                <a:solidFill>
                  <a:srgbClr val="000000"/>
                </a:solidFill>
                <a:latin typeface="Cambria Math" panose="02040503050406030204" pitchFamily="18" charset="0"/>
                <a:ea typeface="Cambria Math" panose="02040503050406030204" pitchFamily="18" charset="0"/>
              </a:rPr>
              <a:t>shunt_dpi_target_init</a:t>
            </a:r>
            <a:endParaRPr lang="en-CA" sz="1600" dirty="0">
              <a:latin typeface="Cambria Math" panose="02040503050406030204" pitchFamily="18" charset="0"/>
              <a:ea typeface="Cambria Math" panose="02040503050406030204" pitchFamily="18" charset="0"/>
            </a:endParaRPr>
          </a:p>
        </p:txBody>
      </p:sp>
      <p:cxnSp>
        <p:nvCxnSpPr>
          <p:cNvPr id="19" name="Straight Connector 18"/>
          <p:cNvCxnSpPr/>
          <p:nvPr/>
        </p:nvCxnSpPr>
        <p:spPr>
          <a:xfrm flipV="1">
            <a:off x="717749" y="2407277"/>
            <a:ext cx="10974989" cy="11660"/>
          </a:xfrm>
          <a:prstGeom prst="line">
            <a:avLst/>
          </a:prstGeom>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3362172" y="2058340"/>
            <a:ext cx="1665446" cy="338554"/>
          </a:xfrm>
          <a:prstGeom prst="rect">
            <a:avLst/>
          </a:prstGeom>
          <a:noFill/>
        </p:spPr>
        <p:txBody>
          <a:bodyPr wrap="square" rtlCol="0">
            <a:spAutoFit/>
          </a:bodyPr>
          <a:lstStyle/>
          <a:p>
            <a:r>
              <a:rPr lang="en-CA" sz="1600" dirty="0" smtClean="0">
                <a:latin typeface="Cambria Math" panose="02040503050406030204" pitchFamily="18" charset="0"/>
                <a:ea typeface="Cambria Math" panose="02040503050406030204" pitchFamily="18" charset="0"/>
              </a:rPr>
              <a:t>Fringe functions</a:t>
            </a:r>
            <a:endParaRPr lang="en-CA" sz="1600" dirty="0">
              <a:latin typeface="Cambria Math" panose="02040503050406030204" pitchFamily="18" charset="0"/>
              <a:ea typeface="Cambria Math" panose="02040503050406030204" pitchFamily="18" charset="0"/>
            </a:endParaRPr>
          </a:p>
        </p:txBody>
      </p:sp>
      <p:sp>
        <p:nvSpPr>
          <p:cNvPr id="21" name="TextBox 20"/>
          <p:cNvSpPr txBox="1"/>
          <p:nvPr/>
        </p:nvSpPr>
        <p:spPr>
          <a:xfrm>
            <a:off x="823309" y="2065026"/>
            <a:ext cx="1814513" cy="338554"/>
          </a:xfrm>
          <a:prstGeom prst="rect">
            <a:avLst/>
          </a:prstGeom>
          <a:noFill/>
        </p:spPr>
        <p:txBody>
          <a:bodyPr wrap="square" rtlCol="0">
            <a:spAutoFit/>
          </a:bodyPr>
          <a:lstStyle/>
          <a:p>
            <a:r>
              <a:rPr lang="en-CA" sz="1600" dirty="0" smtClean="0">
                <a:latin typeface="Cambria Math" panose="02040503050406030204" pitchFamily="18" charset="0"/>
                <a:ea typeface="Cambria Math" panose="02040503050406030204" pitchFamily="18" charset="0"/>
              </a:rPr>
              <a:t>RTL</a:t>
            </a:r>
            <a:endParaRPr lang="en-CA" sz="1600" dirty="0">
              <a:latin typeface="Cambria Math" panose="02040503050406030204" pitchFamily="18" charset="0"/>
              <a:ea typeface="Cambria Math" panose="02040503050406030204" pitchFamily="18" charset="0"/>
            </a:endParaRPr>
          </a:p>
        </p:txBody>
      </p:sp>
      <p:sp>
        <p:nvSpPr>
          <p:cNvPr id="22" name="TextBox 21"/>
          <p:cNvSpPr txBox="1"/>
          <p:nvPr/>
        </p:nvSpPr>
        <p:spPr>
          <a:xfrm>
            <a:off x="7861920" y="2061155"/>
            <a:ext cx="1610505" cy="338554"/>
          </a:xfrm>
          <a:prstGeom prst="rect">
            <a:avLst/>
          </a:prstGeom>
          <a:noFill/>
        </p:spPr>
        <p:txBody>
          <a:bodyPr wrap="none" rtlCol="0">
            <a:spAutoFit/>
          </a:bodyPr>
          <a:lstStyle/>
          <a:p>
            <a:r>
              <a:rPr lang="en-CA" sz="1600" dirty="0" smtClean="0">
                <a:latin typeface="Cambria Math" panose="02040503050406030204" pitchFamily="18" charset="0"/>
                <a:ea typeface="Cambria Math" panose="02040503050406030204" pitchFamily="18" charset="0"/>
              </a:rPr>
              <a:t>Fringe </a:t>
            </a:r>
            <a:r>
              <a:rPr lang="en-CA" sz="1600" dirty="0">
                <a:latin typeface="Cambria Math" panose="02040503050406030204" pitchFamily="18" charset="0"/>
                <a:ea typeface="Cambria Math" panose="02040503050406030204" pitchFamily="18" charset="0"/>
              </a:rPr>
              <a:t>functions</a:t>
            </a:r>
          </a:p>
        </p:txBody>
      </p:sp>
      <p:sp>
        <p:nvSpPr>
          <p:cNvPr id="23" name="TextBox 22"/>
          <p:cNvSpPr txBox="1"/>
          <p:nvPr/>
        </p:nvSpPr>
        <p:spPr>
          <a:xfrm>
            <a:off x="9565985" y="2060915"/>
            <a:ext cx="538930" cy="338554"/>
          </a:xfrm>
          <a:prstGeom prst="rect">
            <a:avLst/>
          </a:prstGeom>
          <a:noFill/>
        </p:spPr>
        <p:txBody>
          <a:bodyPr wrap="none" rtlCol="0">
            <a:spAutoFit/>
          </a:bodyPr>
          <a:lstStyle/>
          <a:p>
            <a:r>
              <a:rPr lang="en-CA" sz="1600" dirty="0" smtClean="0">
                <a:latin typeface="Cambria Math" panose="02040503050406030204" pitchFamily="18" charset="0"/>
                <a:ea typeface="Cambria Math" panose="02040503050406030204" pitchFamily="18" charset="0"/>
              </a:rPr>
              <a:t>RTL</a:t>
            </a:r>
            <a:endParaRPr lang="en-CA" sz="1600" dirty="0">
              <a:latin typeface="Cambria Math" panose="02040503050406030204" pitchFamily="18" charset="0"/>
              <a:ea typeface="Cambria Math" panose="02040503050406030204" pitchFamily="18" charset="0"/>
            </a:endParaRPr>
          </a:p>
        </p:txBody>
      </p:sp>
      <p:sp>
        <p:nvSpPr>
          <p:cNvPr id="24" name="Rectangle 23"/>
          <p:cNvSpPr/>
          <p:nvPr/>
        </p:nvSpPr>
        <p:spPr>
          <a:xfrm>
            <a:off x="636876" y="5190094"/>
            <a:ext cx="1995712" cy="338554"/>
          </a:xfrm>
          <a:prstGeom prst="rect">
            <a:avLst/>
          </a:prstGeom>
        </p:spPr>
        <p:txBody>
          <a:bodyPr wrap="square">
            <a:spAutoFit/>
          </a:bodyPr>
          <a:lstStyle/>
          <a:p>
            <a:r>
              <a:rPr lang="en-CA" sz="1600" b="1" dirty="0">
                <a:solidFill>
                  <a:srgbClr val="000000"/>
                </a:solidFill>
                <a:latin typeface="Cambria Math" panose="02040503050406030204" pitchFamily="18" charset="0"/>
                <a:ea typeface="Cambria Math" panose="02040503050406030204" pitchFamily="18" charset="0"/>
              </a:rPr>
              <a:t>shunt_dpi_send_byte</a:t>
            </a:r>
            <a:endParaRPr lang="en-CA" sz="1600" dirty="0">
              <a:latin typeface="Cambria Math" panose="02040503050406030204" pitchFamily="18" charset="0"/>
              <a:ea typeface="Cambria Math" panose="02040503050406030204" pitchFamily="18" charset="0"/>
            </a:endParaRPr>
          </a:p>
        </p:txBody>
      </p:sp>
      <p:sp>
        <p:nvSpPr>
          <p:cNvPr id="25" name="Rectangle 24"/>
          <p:cNvSpPr/>
          <p:nvPr/>
        </p:nvSpPr>
        <p:spPr>
          <a:xfrm>
            <a:off x="9663800" y="5192182"/>
            <a:ext cx="1764791" cy="311038"/>
          </a:xfrm>
          <a:prstGeom prst="rect">
            <a:avLst/>
          </a:prstGeom>
        </p:spPr>
        <p:txBody>
          <a:bodyPr wrap="none">
            <a:spAutoFit/>
          </a:bodyPr>
          <a:lstStyle/>
          <a:p>
            <a:r>
              <a:rPr lang="en-CA" sz="1600" b="1" dirty="0">
                <a:solidFill>
                  <a:srgbClr val="000000"/>
                </a:solidFill>
                <a:latin typeface="Cambria Math" panose="02040503050406030204" pitchFamily="18" charset="0"/>
                <a:ea typeface="Cambria Math" panose="02040503050406030204" pitchFamily="18" charset="0"/>
              </a:rPr>
              <a:t>shunt_dpi_recv_byte</a:t>
            </a:r>
            <a:endParaRPr lang="en-CA" sz="1600" dirty="0">
              <a:latin typeface="Cambria Math" panose="02040503050406030204" pitchFamily="18" charset="0"/>
              <a:ea typeface="Cambria Math" panose="02040503050406030204" pitchFamily="18" charset="0"/>
            </a:endParaRPr>
          </a:p>
        </p:txBody>
      </p:sp>
      <p:sp>
        <p:nvSpPr>
          <p:cNvPr id="26" name="Rectangle 25"/>
          <p:cNvSpPr/>
          <p:nvPr/>
        </p:nvSpPr>
        <p:spPr>
          <a:xfrm>
            <a:off x="5012223" y="2437487"/>
            <a:ext cx="930300" cy="624386"/>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CA" sz="1600" dirty="0" smtClean="0">
                <a:ln w="0"/>
                <a:solidFill>
                  <a:schemeClr val="tx1"/>
                </a:solidFill>
                <a:effectLst>
                  <a:outerShdw blurRad="38100" dist="19050" dir="2700000" algn="tl" rotWithShape="0">
                    <a:schemeClr val="dk1">
                      <a:alpha val="40000"/>
                    </a:schemeClr>
                  </a:outerShdw>
                </a:effectLst>
                <a:latin typeface="Cambria Math" panose="02040503050406030204" pitchFamily="18" charset="0"/>
                <a:ea typeface="Cambria Math" panose="02040503050406030204" pitchFamily="18" charset="0"/>
              </a:rPr>
              <a:t>PnP </a:t>
            </a:r>
            <a:r>
              <a:rPr lang="en-CA" sz="1600" dirty="0">
                <a:ln w="0"/>
                <a:solidFill>
                  <a:schemeClr val="tx1"/>
                </a:solidFill>
                <a:effectLst>
                  <a:outerShdw blurRad="38100" dist="19050" dir="2700000" algn="tl" rotWithShape="0">
                    <a:schemeClr val="dk1">
                      <a:alpha val="40000"/>
                    </a:schemeClr>
                  </a:outerShdw>
                </a:effectLst>
                <a:latin typeface="Cambria Math" panose="02040503050406030204" pitchFamily="18" charset="0"/>
                <a:ea typeface="Cambria Math" panose="02040503050406030204" pitchFamily="18" charset="0"/>
              </a:rPr>
              <a:t>A</a:t>
            </a:r>
            <a:r>
              <a:rPr lang="en-CA" sz="1600" dirty="0" smtClean="0">
                <a:ln w="0"/>
                <a:solidFill>
                  <a:schemeClr val="tx1"/>
                </a:solidFill>
                <a:effectLst>
                  <a:outerShdw blurRad="38100" dist="19050" dir="2700000" algn="tl" rotWithShape="0">
                    <a:schemeClr val="dk1">
                      <a:alpha val="40000"/>
                    </a:schemeClr>
                  </a:outerShdw>
                </a:effectLst>
                <a:latin typeface="Cambria Math" panose="02040503050406030204" pitchFamily="18" charset="0"/>
                <a:ea typeface="Cambria Math" panose="02040503050406030204" pitchFamily="18" charset="0"/>
              </a:rPr>
              <a:t>gent 1</a:t>
            </a:r>
            <a:endParaRPr lang="en-CA" sz="1600" dirty="0">
              <a:ln w="0"/>
              <a:solidFill>
                <a:schemeClr val="tx1"/>
              </a:solidFill>
              <a:effectLst>
                <a:outerShdw blurRad="38100" dist="19050" dir="2700000" algn="tl" rotWithShape="0">
                  <a:schemeClr val="dk1">
                    <a:alpha val="40000"/>
                  </a:schemeClr>
                </a:outerShdw>
              </a:effectLst>
              <a:latin typeface="Cambria Math" panose="02040503050406030204" pitchFamily="18" charset="0"/>
              <a:ea typeface="Cambria Math" panose="02040503050406030204" pitchFamily="18" charset="0"/>
            </a:endParaRPr>
          </a:p>
        </p:txBody>
      </p:sp>
      <p:sp>
        <p:nvSpPr>
          <p:cNvPr id="27" name="Rectangle 26"/>
          <p:cNvSpPr/>
          <p:nvPr/>
        </p:nvSpPr>
        <p:spPr>
          <a:xfrm>
            <a:off x="5315330" y="3548090"/>
            <a:ext cx="338916" cy="672156"/>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dirty="0">
              <a:latin typeface="Cambria Math" panose="02040503050406030204" pitchFamily="18" charset="0"/>
              <a:ea typeface="Cambria Math" panose="02040503050406030204" pitchFamily="18" charset="0"/>
            </a:endParaRPr>
          </a:p>
        </p:txBody>
      </p:sp>
      <p:sp>
        <p:nvSpPr>
          <p:cNvPr id="28" name="Rectangle 27"/>
          <p:cNvSpPr/>
          <p:nvPr/>
        </p:nvSpPr>
        <p:spPr>
          <a:xfrm>
            <a:off x="6447395" y="3668834"/>
            <a:ext cx="338916" cy="672156"/>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dirty="0">
              <a:latin typeface="Cambria Math" panose="02040503050406030204" pitchFamily="18" charset="0"/>
              <a:ea typeface="Cambria Math" panose="02040503050406030204" pitchFamily="18" charset="0"/>
            </a:endParaRPr>
          </a:p>
        </p:txBody>
      </p:sp>
      <p:sp>
        <p:nvSpPr>
          <p:cNvPr id="29" name="Rectangle 28"/>
          <p:cNvSpPr/>
          <p:nvPr/>
        </p:nvSpPr>
        <p:spPr>
          <a:xfrm>
            <a:off x="6447395" y="5108540"/>
            <a:ext cx="338916" cy="672156"/>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dirty="0">
              <a:latin typeface="Cambria Math" panose="02040503050406030204" pitchFamily="18" charset="0"/>
              <a:ea typeface="Cambria Math" panose="02040503050406030204" pitchFamily="18" charset="0"/>
            </a:endParaRPr>
          </a:p>
        </p:txBody>
      </p:sp>
      <p:sp>
        <p:nvSpPr>
          <p:cNvPr id="30" name="Rectangle 29"/>
          <p:cNvSpPr/>
          <p:nvPr/>
        </p:nvSpPr>
        <p:spPr>
          <a:xfrm>
            <a:off x="5319563" y="5011623"/>
            <a:ext cx="338916" cy="672156"/>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dirty="0">
              <a:latin typeface="Cambria Math" panose="02040503050406030204" pitchFamily="18" charset="0"/>
              <a:ea typeface="Cambria Math" panose="02040503050406030204" pitchFamily="18" charset="0"/>
            </a:endParaRPr>
          </a:p>
        </p:txBody>
      </p:sp>
      <p:cxnSp>
        <p:nvCxnSpPr>
          <p:cNvPr id="31" name="Straight Arrow Connector 30"/>
          <p:cNvCxnSpPr>
            <a:stCxn id="27" idx="3"/>
            <a:endCxn id="28" idx="1"/>
          </p:cNvCxnSpPr>
          <p:nvPr/>
        </p:nvCxnSpPr>
        <p:spPr>
          <a:xfrm>
            <a:off x="5654246" y="3884168"/>
            <a:ext cx="793149" cy="120744"/>
          </a:xfrm>
          <a:prstGeom prst="straightConnector1">
            <a:avLst/>
          </a:prstGeom>
          <a:ln w="82550">
            <a:solidFill>
              <a:schemeClr val="accent1">
                <a:shade val="95000"/>
                <a:satMod val="105000"/>
                <a:alpha val="5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a:stCxn id="27" idx="2"/>
            <a:endCxn id="30" idx="0"/>
          </p:cNvCxnSpPr>
          <p:nvPr/>
        </p:nvCxnSpPr>
        <p:spPr>
          <a:xfrm>
            <a:off x="5484788" y="4220246"/>
            <a:ext cx="4233" cy="791377"/>
          </a:xfrm>
          <a:prstGeom prst="straightConnector1">
            <a:avLst/>
          </a:prstGeom>
          <a:ln w="82550">
            <a:solidFill>
              <a:schemeClr val="accent1">
                <a:shade val="95000"/>
                <a:satMod val="105000"/>
                <a:alpha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a:stCxn id="30" idx="3"/>
            <a:endCxn id="29" idx="1"/>
          </p:cNvCxnSpPr>
          <p:nvPr/>
        </p:nvCxnSpPr>
        <p:spPr>
          <a:xfrm>
            <a:off x="5658479" y="5347701"/>
            <a:ext cx="788916" cy="96917"/>
          </a:xfrm>
          <a:prstGeom prst="straightConnector1">
            <a:avLst/>
          </a:prstGeom>
          <a:ln w="82550">
            <a:solidFill>
              <a:schemeClr val="accent1">
                <a:shade val="95000"/>
                <a:satMod val="105000"/>
                <a:alpha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p:nvPr/>
        </p:nvCxnSpPr>
        <p:spPr>
          <a:xfrm flipV="1">
            <a:off x="9139568" y="5360605"/>
            <a:ext cx="426417" cy="6500"/>
          </a:xfrm>
          <a:prstGeom prst="straightConnector1">
            <a:avLst/>
          </a:prstGeom>
          <a:ln w="41275">
            <a:prstDash val="sysDash"/>
            <a:tailEnd type="triangle"/>
          </a:ln>
        </p:spPr>
        <p:style>
          <a:lnRef idx="1">
            <a:schemeClr val="accent1"/>
          </a:lnRef>
          <a:fillRef idx="0">
            <a:schemeClr val="accent1"/>
          </a:fillRef>
          <a:effectRef idx="0">
            <a:schemeClr val="accent1"/>
          </a:effectRef>
          <a:fontRef idx="minor">
            <a:schemeClr val="tx1"/>
          </a:fontRef>
        </p:style>
      </p:cxnSp>
      <p:sp>
        <p:nvSpPr>
          <p:cNvPr id="35" name="Rectangle 34"/>
          <p:cNvSpPr/>
          <p:nvPr/>
        </p:nvSpPr>
        <p:spPr>
          <a:xfrm>
            <a:off x="6167560" y="2428211"/>
            <a:ext cx="930300" cy="624386"/>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CA" sz="1600" dirty="0" smtClean="0">
                <a:ln w="0"/>
                <a:solidFill>
                  <a:schemeClr val="tx1"/>
                </a:solidFill>
                <a:effectLst>
                  <a:outerShdw blurRad="38100" dist="19050" dir="2700000" algn="tl" rotWithShape="0">
                    <a:schemeClr val="dk1">
                      <a:alpha val="40000"/>
                    </a:schemeClr>
                  </a:outerShdw>
                </a:effectLst>
                <a:latin typeface="Cambria Math" panose="02040503050406030204" pitchFamily="18" charset="0"/>
                <a:ea typeface="Cambria Math" panose="02040503050406030204" pitchFamily="18" charset="0"/>
              </a:rPr>
              <a:t>PnP Agent2</a:t>
            </a:r>
            <a:endParaRPr lang="en-CA" sz="1600" dirty="0">
              <a:ln w="0"/>
              <a:solidFill>
                <a:schemeClr val="tx1"/>
              </a:solidFill>
              <a:effectLst>
                <a:outerShdw blurRad="38100" dist="19050" dir="2700000" algn="tl" rotWithShape="0">
                  <a:schemeClr val="dk1">
                    <a:alpha val="40000"/>
                  </a:schemeClr>
                </a:outerShdw>
              </a:effectLst>
              <a:latin typeface="Cambria Math" panose="02040503050406030204" pitchFamily="18" charset="0"/>
              <a:ea typeface="Cambria Math" panose="02040503050406030204" pitchFamily="18" charset="0"/>
            </a:endParaRPr>
          </a:p>
        </p:txBody>
      </p:sp>
      <p:cxnSp>
        <p:nvCxnSpPr>
          <p:cNvPr id="36" name="Straight Arrow Connector 35"/>
          <p:cNvCxnSpPr/>
          <p:nvPr/>
        </p:nvCxnSpPr>
        <p:spPr>
          <a:xfrm flipV="1">
            <a:off x="2680417" y="3864128"/>
            <a:ext cx="426417" cy="6500"/>
          </a:xfrm>
          <a:prstGeom prst="straightConnector1">
            <a:avLst/>
          </a:prstGeom>
          <a:ln w="41275">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p:nvPr/>
        </p:nvCxnSpPr>
        <p:spPr>
          <a:xfrm flipV="1">
            <a:off x="2632588" y="5352871"/>
            <a:ext cx="426417" cy="6500"/>
          </a:xfrm>
          <a:prstGeom prst="straightConnector1">
            <a:avLst/>
          </a:prstGeom>
          <a:ln w="41275">
            <a:prstDash val="sysDash"/>
            <a:tailEnd type="triangle"/>
          </a:ln>
        </p:spPr>
        <p:style>
          <a:lnRef idx="1">
            <a:schemeClr val="accent1"/>
          </a:lnRef>
          <a:fillRef idx="0">
            <a:schemeClr val="accent1"/>
          </a:fillRef>
          <a:effectRef idx="0">
            <a:schemeClr val="accent1"/>
          </a:effectRef>
          <a:fontRef idx="minor">
            <a:schemeClr val="tx1"/>
          </a:fontRef>
        </p:style>
      </p:cxnSp>
      <p:sp>
        <p:nvSpPr>
          <p:cNvPr id="39" name="Rectangle 38"/>
          <p:cNvSpPr/>
          <p:nvPr/>
        </p:nvSpPr>
        <p:spPr>
          <a:xfrm>
            <a:off x="559091" y="4901234"/>
            <a:ext cx="11133647" cy="1286702"/>
          </a:xfrm>
          <a:prstGeom prst="rect">
            <a:avLst/>
          </a:prstGeom>
          <a:noFill/>
          <a:ln w="50800">
            <a:solidFill>
              <a:schemeClr val="accent1">
                <a:shade val="50000"/>
                <a:alpha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40" name="TextBox 39"/>
          <p:cNvSpPr txBox="1"/>
          <p:nvPr/>
        </p:nvSpPr>
        <p:spPr>
          <a:xfrm>
            <a:off x="632037" y="4252131"/>
            <a:ext cx="4473721" cy="339315"/>
          </a:xfrm>
          <a:prstGeom prst="rect">
            <a:avLst/>
          </a:prstGeom>
          <a:noFill/>
        </p:spPr>
        <p:txBody>
          <a:bodyPr wrap="square" rtlCol="0">
            <a:spAutoFit/>
          </a:bodyPr>
          <a:lstStyle/>
          <a:p>
            <a:r>
              <a:rPr lang="en-CA" spc="300" dirty="0"/>
              <a:t>TCP/IP Socket initialization </a:t>
            </a:r>
          </a:p>
        </p:txBody>
      </p:sp>
      <p:sp>
        <p:nvSpPr>
          <p:cNvPr id="41" name="Rectangle 40"/>
          <p:cNvSpPr/>
          <p:nvPr/>
        </p:nvSpPr>
        <p:spPr>
          <a:xfrm>
            <a:off x="584194" y="5810920"/>
            <a:ext cx="2364837" cy="339315"/>
          </a:xfrm>
          <a:prstGeom prst="rect">
            <a:avLst/>
          </a:prstGeom>
        </p:spPr>
        <p:txBody>
          <a:bodyPr wrap="none">
            <a:spAutoFit/>
          </a:bodyPr>
          <a:lstStyle/>
          <a:p>
            <a:r>
              <a:rPr lang="en-CA" spc="300" dirty="0"/>
              <a:t>One byte transfer </a:t>
            </a:r>
          </a:p>
        </p:txBody>
      </p:sp>
      <p:cxnSp>
        <p:nvCxnSpPr>
          <p:cNvPr id="42" name="Straight Arrow Connector 41"/>
          <p:cNvCxnSpPr/>
          <p:nvPr/>
        </p:nvCxnSpPr>
        <p:spPr>
          <a:xfrm flipV="1">
            <a:off x="9098068" y="3921330"/>
            <a:ext cx="426417" cy="6500"/>
          </a:xfrm>
          <a:prstGeom prst="straightConnector1">
            <a:avLst/>
          </a:prstGeom>
          <a:ln w="41275">
            <a:prstDash val="sys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2913136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p:cNvGraphicFramePr>
            <a:graphicFrameLocks noGrp="1"/>
          </p:cNvGraphicFramePr>
          <p:nvPr>
            <p:ph idx="1"/>
            <p:extLst>
              <p:ext uri="{D42A27DB-BD31-4B8C-83A1-F6EECF244321}">
                <p14:modId xmlns:p14="http://schemas.microsoft.com/office/powerpoint/2010/main" val="1728480662"/>
              </p:ext>
            </p:extLst>
          </p:nvPr>
        </p:nvGraphicFramePr>
        <p:xfrm>
          <a:off x="469900" y="1414463"/>
          <a:ext cx="11283950" cy="49403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ext Placeholder 2"/>
          <p:cNvSpPr>
            <a:spLocks noGrp="1"/>
          </p:cNvSpPr>
          <p:nvPr>
            <p:ph type="body" sz="quarter" idx="12"/>
          </p:nvPr>
        </p:nvSpPr>
        <p:spPr/>
        <p:txBody>
          <a:bodyPr/>
          <a:lstStyle/>
          <a:p>
            <a:endParaRPr lang="en-CA"/>
          </a:p>
        </p:txBody>
      </p:sp>
      <p:sp>
        <p:nvSpPr>
          <p:cNvPr id="4" name="Title 3"/>
          <p:cNvSpPr>
            <a:spLocks noGrp="1"/>
          </p:cNvSpPr>
          <p:nvPr>
            <p:ph type="title"/>
          </p:nvPr>
        </p:nvSpPr>
        <p:spPr/>
        <p:txBody>
          <a:bodyPr/>
          <a:lstStyle/>
          <a:p>
            <a:endParaRPr lang="en-CA"/>
          </a:p>
        </p:txBody>
      </p:sp>
    </p:spTree>
    <p:extLst>
      <p:ext uri="{BB962C8B-B14F-4D97-AF65-F5344CB8AC3E}">
        <p14:creationId xmlns:p14="http://schemas.microsoft.com/office/powerpoint/2010/main" val="20024557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p:cNvGraphicFramePr>
            <a:graphicFrameLocks noGrp="1"/>
          </p:cNvGraphicFramePr>
          <p:nvPr>
            <p:ph idx="1"/>
            <p:extLst>
              <p:ext uri="{D42A27DB-BD31-4B8C-83A1-F6EECF244321}">
                <p14:modId xmlns:p14="http://schemas.microsoft.com/office/powerpoint/2010/main" val="3004069910"/>
              </p:ext>
            </p:extLst>
          </p:nvPr>
        </p:nvGraphicFramePr>
        <p:xfrm>
          <a:off x="220337" y="2278655"/>
          <a:ext cx="3947863" cy="408725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ext Placeholder 2"/>
          <p:cNvSpPr>
            <a:spLocks noGrp="1"/>
          </p:cNvSpPr>
          <p:nvPr>
            <p:ph type="body" sz="quarter" idx="12"/>
          </p:nvPr>
        </p:nvSpPr>
        <p:spPr>
          <a:xfrm>
            <a:off x="381766" y="867120"/>
            <a:ext cx="11722100" cy="457200"/>
          </a:xfrm>
        </p:spPr>
        <p:txBody>
          <a:bodyPr/>
          <a:lstStyle/>
          <a:p>
            <a:endParaRPr lang="en-CA"/>
          </a:p>
        </p:txBody>
      </p:sp>
      <p:sp>
        <p:nvSpPr>
          <p:cNvPr id="4" name="Title 3"/>
          <p:cNvSpPr>
            <a:spLocks noGrp="1"/>
          </p:cNvSpPr>
          <p:nvPr>
            <p:ph type="title"/>
          </p:nvPr>
        </p:nvSpPr>
        <p:spPr/>
        <p:txBody>
          <a:bodyPr/>
          <a:lstStyle/>
          <a:p>
            <a:endParaRPr lang="en-CA"/>
          </a:p>
        </p:txBody>
      </p:sp>
      <p:graphicFrame>
        <p:nvGraphicFramePr>
          <p:cNvPr id="6" name="Content Placeholder 4"/>
          <p:cNvGraphicFramePr>
            <a:graphicFrameLocks/>
          </p:cNvGraphicFramePr>
          <p:nvPr>
            <p:extLst>
              <p:ext uri="{D42A27DB-BD31-4B8C-83A1-F6EECF244321}">
                <p14:modId xmlns:p14="http://schemas.microsoft.com/office/powerpoint/2010/main" val="1917552600"/>
              </p:ext>
            </p:extLst>
          </p:nvPr>
        </p:nvGraphicFramePr>
        <p:xfrm>
          <a:off x="7730015" y="2278656"/>
          <a:ext cx="3947863" cy="4087257"/>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aphicFrame>
        <p:nvGraphicFramePr>
          <p:cNvPr id="8" name="Diagram 7"/>
          <p:cNvGraphicFramePr/>
          <p:nvPr>
            <p:extLst>
              <p:ext uri="{D42A27DB-BD31-4B8C-83A1-F6EECF244321}">
                <p14:modId xmlns:p14="http://schemas.microsoft.com/office/powerpoint/2010/main" val="1176575973"/>
              </p:ext>
            </p:extLst>
          </p:nvPr>
        </p:nvGraphicFramePr>
        <p:xfrm>
          <a:off x="4516915" y="1421176"/>
          <a:ext cx="2864385" cy="5436823"/>
        </p:xfrm>
        <a:graphic>
          <a:graphicData uri="http://schemas.openxmlformats.org/drawingml/2006/diagram">
            <dgm:relIds xmlns:dgm="http://schemas.openxmlformats.org/drawingml/2006/diagram" xmlns:r="http://schemas.openxmlformats.org/officeDocument/2006/relationships" r:dm="rId12" r:lo="rId13" r:qs="rId14" r:cs="rId15"/>
          </a:graphicData>
        </a:graphic>
      </p:graphicFrame>
      <p:sp>
        <p:nvSpPr>
          <p:cNvPr id="2" name="TextBox 1"/>
          <p:cNvSpPr txBox="1"/>
          <p:nvPr/>
        </p:nvSpPr>
        <p:spPr>
          <a:xfrm>
            <a:off x="1520525" y="1399142"/>
            <a:ext cx="1347485" cy="369332"/>
          </a:xfrm>
          <a:prstGeom prst="rect">
            <a:avLst/>
          </a:prstGeom>
          <a:noFill/>
        </p:spPr>
        <p:txBody>
          <a:bodyPr wrap="none" rtlCol="0">
            <a:spAutoFit/>
          </a:bodyPr>
          <a:lstStyle/>
          <a:p>
            <a:r>
              <a:rPr lang="en-CA" dirty="0" smtClean="0"/>
              <a:t>API Thread</a:t>
            </a:r>
            <a:endParaRPr lang="en-CA" dirty="0"/>
          </a:p>
        </p:txBody>
      </p:sp>
      <p:sp>
        <p:nvSpPr>
          <p:cNvPr id="9" name="TextBox 8"/>
          <p:cNvSpPr txBox="1"/>
          <p:nvPr/>
        </p:nvSpPr>
        <p:spPr>
          <a:xfrm>
            <a:off x="9092240" y="1421176"/>
            <a:ext cx="1223412" cy="369332"/>
          </a:xfrm>
          <a:prstGeom prst="rect">
            <a:avLst/>
          </a:prstGeom>
          <a:noFill/>
        </p:spPr>
        <p:txBody>
          <a:bodyPr wrap="none" rtlCol="0">
            <a:spAutoFit/>
          </a:bodyPr>
          <a:lstStyle/>
          <a:p>
            <a:r>
              <a:rPr lang="en-CA" dirty="0" smtClean="0"/>
              <a:t>DB thread</a:t>
            </a:r>
            <a:endParaRPr lang="en-CA" dirty="0"/>
          </a:p>
        </p:txBody>
      </p:sp>
      <p:cxnSp>
        <p:nvCxnSpPr>
          <p:cNvPr id="11" name="Straight Arrow Connector 10"/>
          <p:cNvCxnSpPr/>
          <p:nvPr/>
        </p:nvCxnSpPr>
        <p:spPr>
          <a:xfrm flipV="1">
            <a:off x="4168200" y="2293643"/>
            <a:ext cx="871284" cy="1612754"/>
          </a:xfrm>
          <a:prstGeom prst="straightConnector1">
            <a:avLst/>
          </a:prstGeom>
          <a:ln w="146050" cmpd="sng">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a:off x="6796206" y="2333984"/>
            <a:ext cx="933809" cy="1572413"/>
          </a:xfrm>
          <a:prstGeom prst="straightConnector1">
            <a:avLst/>
          </a:prstGeom>
          <a:ln w="146050" cmpd="sng">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816759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Introduction</a:t>
            </a:r>
          </a:p>
        </p:txBody>
      </p:sp>
      <p:sp>
        <p:nvSpPr>
          <p:cNvPr id="5" name="Content Placeholder 4"/>
          <p:cNvSpPr>
            <a:spLocks noGrp="1"/>
          </p:cNvSpPr>
          <p:nvPr>
            <p:ph sz="half" idx="1"/>
          </p:nvPr>
        </p:nvSpPr>
        <p:spPr>
          <a:xfrm>
            <a:off x="469901" y="1778145"/>
            <a:ext cx="5416149" cy="4066309"/>
          </a:xfrm>
        </p:spPr>
        <p:txBody>
          <a:bodyPr/>
          <a:lstStyle/>
          <a:p>
            <a:r>
              <a:rPr lang="fr-FR" dirty="0"/>
              <a:t>Multi Chip, Multi </a:t>
            </a:r>
            <a:r>
              <a:rPr lang="en-CA" dirty="0"/>
              <a:t>Environment </a:t>
            </a:r>
            <a:r>
              <a:rPr lang="fr-FR" dirty="0"/>
              <a:t>Simulation</a:t>
            </a:r>
          </a:p>
          <a:p>
            <a:r>
              <a:rPr lang="en-CA" dirty="0"/>
              <a:t>Hardware/Software Co-Simulation</a:t>
            </a:r>
          </a:p>
          <a:p>
            <a:r>
              <a:rPr lang="en-CA" dirty="0"/>
              <a:t>Software Driven Hardware Verification Test Environment</a:t>
            </a:r>
          </a:p>
          <a:p>
            <a:r>
              <a:rPr lang="en-CA" dirty="0"/>
              <a:t>IP evaluation over the Internet</a:t>
            </a:r>
          </a:p>
          <a:p>
            <a:r>
              <a:rPr lang="en-CA" dirty="0"/>
              <a:t>Statistic driven tests (Regression  Management) </a:t>
            </a:r>
          </a:p>
        </p:txBody>
      </p:sp>
      <p:sp>
        <p:nvSpPr>
          <p:cNvPr id="6" name="Text Placeholder 5"/>
          <p:cNvSpPr>
            <a:spLocks noGrp="1"/>
          </p:cNvSpPr>
          <p:nvPr>
            <p:ph type="body" sz="quarter" idx="12"/>
          </p:nvPr>
        </p:nvSpPr>
        <p:spPr/>
        <p:txBody>
          <a:bodyPr/>
          <a:lstStyle/>
          <a:p>
            <a:r>
              <a:rPr lang="en-US" dirty="0"/>
              <a:t>TCP Socket </a:t>
            </a:r>
            <a:r>
              <a:rPr lang="en-CA" dirty="0"/>
              <a:t>,What is it good for?</a:t>
            </a:r>
            <a:endParaRPr lang="en-US" dirty="0"/>
          </a:p>
        </p:txBody>
      </p:sp>
      <p:graphicFrame>
        <p:nvGraphicFramePr>
          <p:cNvPr id="3" name="Content Placeholder 2"/>
          <p:cNvGraphicFramePr>
            <a:graphicFrameLocks noGrp="1"/>
          </p:cNvGraphicFramePr>
          <p:nvPr>
            <p:ph sz="half" idx="2"/>
            <p:extLst>
              <p:ext uri="{D42A27DB-BD31-4B8C-83A1-F6EECF244321}">
                <p14:modId xmlns:p14="http://schemas.microsoft.com/office/powerpoint/2010/main" val="1233946868"/>
              </p:ext>
            </p:extLst>
          </p:nvPr>
        </p:nvGraphicFramePr>
        <p:xfrm>
          <a:off x="6197600" y="1414463"/>
          <a:ext cx="5556250" cy="49403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459615389"/>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1158"/>
            <a:ext cx="11721596" cy="1143000"/>
          </a:xfrm>
        </p:spPr>
        <p:txBody>
          <a:bodyPr/>
          <a:lstStyle/>
          <a:p>
            <a:r>
              <a:rPr lang="en-CA" dirty="0" smtClean="0"/>
              <a:t>Fringe Put</a:t>
            </a:r>
            <a:endParaRPr lang="en-CA" dirty="0"/>
          </a:p>
        </p:txBody>
      </p:sp>
      <p:grpSp>
        <p:nvGrpSpPr>
          <p:cNvPr id="3" name="Group 2"/>
          <p:cNvGrpSpPr/>
          <p:nvPr/>
        </p:nvGrpSpPr>
        <p:grpSpPr>
          <a:xfrm>
            <a:off x="308572" y="728353"/>
            <a:ext cx="11883428" cy="6028962"/>
            <a:chOff x="308572" y="728353"/>
            <a:chExt cx="11883428" cy="6028962"/>
          </a:xfrm>
        </p:grpSpPr>
        <p:sp>
          <p:nvSpPr>
            <p:cNvPr id="6" name="Rectangle 5"/>
            <p:cNvSpPr/>
            <p:nvPr/>
          </p:nvSpPr>
          <p:spPr>
            <a:xfrm>
              <a:off x="2446142" y="747721"/>
              <a:ext cx="1233094" cy="338554"/>
            </a:xfrm>
            <a:prstGeom prst="rect">
              <a:avLst/>
            </a:prstGeom>
          </p:spPr>
          <p:txBody>
            <a:bodyPr wrap="none">
              <a:spAutoFit/>
            </a:bodyPr>
            <a:lstStyle/>
            <a:p>
              <a:pPr algn="ctr"/>
              <a:r>
                <a:rPr lang="en-CA" sz="1600" b="1" dirty="0" smtClean="0">
                  <a:ln w="0"/>
                  <a:solidFill>
                    <a:prstClr val="black"/>
                  </a:solidFill>
                  <a:effectLst>
                    <a:outerShdw blurRad="38100" dist="19050" dir="2700000" algn="tl" rotWithShape="0">
                      <a:prstClr val="black">
                        <a:alpha val="40000"/>
                      </a:prstClr>
                    </a:outerShdw>
                  </a:effectLst>
                  <a:latin typeface="Trebuchet MS" panose="020B0603020202020204" pitchFamily="34" charset="0"/>
                </a:rPr>
                <a:t>RTL thread</a:t>
              </a:r>
              <a:endParaRPr lang="en-CA" sz="1400" b="1" dirty="0">
                <a:ln w="0"/>
                <a:solidFill>
                  <a:prstClr val="black"/>
                </a:solidFill>
                <a:effectLst>
                  <a:outerShdw blurRad="38100" dist="19050" dir="2700000" algn="tl" rotWithShape="0">
                    <a:prstClr val="black">
                      <a:alpha val="40000"/>
                    </a:prstClr>
                  </a:outerShdw>
                </a:effectLst>
                <a:latin typeface="Trebuchet MS" panose="020B0603020202020204" pitchFamily="34" charset="0"/>
              </a:endParaRPr>
            </a:p>
          </p:txBody>
        </p:sp>
        <p:sp>
          <p:nvSpPr>
            <p:cNvPr id="78" name="Rectangle 77"/>
            <p:cNvSpPr/>
            <p:nvPr/>
          </p:nvSpPr>
          <p:spPr>
            <a:xfrm>
              <a:off x="2724831" y="4668945"/>
              <a:ext cx="6289523" cy="2088370"/>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b="1" dirty="0">
                <a:solidFill>
                  <a:prstClr val="black"/>
                </a:solidFill>
                <a:latin typeface="Trebuchet MS" panose="020B0603020202020204" pitchFamily="34" charset="0"/>
              </a:endParaRPr>
            </a:p>
          </p:txBody>
        </p:sp>
        <p:cxnSp>
          <p:nvCxnSpPr>
            <p:cNvPr id="86" name="Straight Arrow Connector 85"/>
            <p:cNvCxnSpPr>
              <a:stCxn id="91" idx="2"/>
              <a:endCxn id="2" idx="1"/>
            </p:cNvCxnSpPr>
            <p:nvPr/>
          </p:nvCxnSpPr>
          <p:spPr>
            <a:xfrm rot="16200000" flipH="1">
              <a:off x="3303850" y="1606082"/>
              <a:ext cx="475179" cy="1336994"/>
            </a:xfrm>
            <a:prstGeom prst="bentConnector2">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1" name="Rectangle 90"/>
            <p:cNvSpPr/>
            <p:nvPr/>
          </p:nvSpPr>
          <p:spPr>
            <a:xfrm>
              <a:off x="958467" y="1398706"/>
              <a:ext cx="3828950" cy="638284"/>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b="1" dirty="0">
                <a:solidFill>
                  <a:prstClr val="black"/>
                </a:solidFill>
                <a:latin typeface="Trebuchet MS" panose="020B0603020202020204" pitchFamily="34" charset="0"/>
              </a:endParaRPr>
            </a:p>
          </p:txBody>
        </p:sp>
        <p:cxnSp>
          <p:nvCxnSpPr>
            <p:cNvPr id="111" name="Straight Arrow Connector 110"/>
            <p:cNvCxnSpPr>
              <a:stCxn id="2" idx="2"/>
              <a:endCxn id="158" idx="1"/>
            </p:cNvCxnSpPr>
            <p:nvPr/>
          </p:nvCxnSpPr>
          <p:spPr>
            <a:xfrm rot="5400000">
              <a:off x="3136277" y="2556359"/>
              <a:ext cx="1455138" cy="2295621"/>
            </a:xfrm>
            <a:prstGeom prst="bentConnector4">
              <a:avLst>
                <a:gd name="adj1" fmla="val 39486"/>
                <a:gd name="adj2" fmla="val 109958"/>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6" name="Rectangle 25"/>
            <p:cNvSpPr/>
            <p:nvPr/>
          </p:nvSpPr>
          <p:spPr>
            <a:xfrm>
              <a:off x="308572" y="2984120"/>
              <a:ext cx="6096000" cy="369332"/>
            </a:xfrm>
            <a:prstGeom prst="rect">
              <a:avLst/>
            </a:prstGeom>
          </p:spPr>
          <p:txBody>
            <a:bodyPr>
              <a:spAutoFit/>
            </a:bodyPr>
            <a:lstStyle/>
            <a:p>
              <a:r>
                <a:rPr lang="en-CA" dirty="0" err="1" smtClean="0"/>
                <a:t>signals_db</a:t>
              </a:r>
              <a:r>
                <a:rPr lang="en-CA" dirty="0" smtClean="0"/>
                <a:t>[</a:t>
              </a:r>
              <a:r>
                <a:rPr lang="en-CA" dirty="0" err="1" smtClean="0"/>
                <a:t>i</a:t>
              </a:r>
              <a:r>
                <a:rPr lang="en-CA" dirty="0" smtClean="0"/>
                <a:t>].</a:t>
              </a:r>
              <a:r>
                <a:rPr lang="en-CA" dirty="0" err="1"/>
                <a:t>signal_valid</a:t>
              </a:r>
              <a:r>
                <a:rPr lang="en-CA" dirty="0"/>
                <a:t> </a:t>
              </a:r>
              <a:r>
                <a:rPr lang="en-CA" dirty="0" smtClean="0"/>
                <a:t>== FRNG_SIGNAL_IDLE</a:t>
              </a:r>
              <a:endParaRPr lang="en-CA" dirty="0"/>
            </a:p>
          </p:txBody>
        </p:sp>
        <p:cxnSp>
          <p:nvCxnSpPr>
            <p:cNvPr id="59" name="Straight Arrow Connector 58"/>
            <p:cNvCxnSpPr>
              <a:stCxn id="2" idx="0"/>
              <a:endCxn id="91" idx="0"/>
            </p:cNvCxnSpPr>
            <p:nvPr/>
          </p:nvCxnSpPr>
          <p:spPr>
            <a:xfrm rot="16200000" flipV="1">
              <a:off x="3617784" y="653865"/>
              <a:ext cx="649031" cy="2138714"/>
            </a:xfrm>
            <a:prstGeom prst="bentConnector3">
              <a:avLst>
                <a:gd name="adj1" fmla="val 135222"/>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3" name="Rectangle 42"/>
            <p:cNvSpPr/>
            <p:nvPr/>
          </p:nvSpPr>
          <p:spPr>
            <a:xfrm>
              <a:off x="988959" y="1519001"/>
              <a:ext cx="3846087" cy="369332"/>
            </a:xfrm>
            <a:prstGeom prst="rect">
              <a:avLst/>
            </a:prstGeom>
          </p:spPr>
          <p:txBody>
            <a:bodyPr wrap="square">
              <a:spAutoFit/>
            </a:bodyPr>
            <a:lstStyle/>
            <a:p>
              <a:r>
                <a:rPr lang="en-CA" dirty="0" smtClean="0"/>
                <a:t> </a:t>
              </a:r>
              <a:r>
                <a:rPr lang="en-CA" dirty="0" err="1" smtClean="0"/>
                <a:t>fringe_api_put</a:t>
              </a:r>
              <a:r>
                <a:rPr lang="en-CA" dirty="0" smtClean="0"/>
                <a:t>(</a:t>
              </a:r>
              <a:r>
                <a:rPr lang="en-CA" dirty="0" err="1" smtClean="0"/>
                <a:t>dst,signal,type,data</a:t>
              </a:r>
              <a:r>
                <a:rPr lang="en-CA" dirty="0" smtClean="0"/>
                <a:t>)</a:t>
              </a:r>
              <a:endParaRPr lang="en-CA" dirty="0"/>
            </a:p>
          </p:txBody>
        </p:sp>
        <p:sp>
          <p:nvSpPr>
            <p:cNvPr id="46" name="Rectangle 45"/>
            <p:cNvSpPr/>
            <p:nvPr/>
          </p:nvSpPr>
          <p:spPr>
            <a:xfrm>
              <a:off x="2853392" y="6187816"/>
              <a:ext cx="6152166" cy="369332"/>
            </a:xfrm>
            <a:prstGeom prst="rect">
              <a:avLst/>
            </a:prstGeom>
          </p:spPr>
          <p:txBody>
            <a:bodyPr wrap="square">
              <a:spAutoFit/>
            </a:bodyPr>
            <a:lstStyle/>
            <a:p>
              <a:r>
                <a:rPr lang="en-CA" dirty="0" smtClean="0"/>
                <a:t>Set by RTL: </a:t>
              </a:r>
              <a:r>
                <a:rPr lang="en-CA" dirty="0" err="1" smtClean="0"/>
                <a:t>signals_db_payloads</a:t>
              </a:r>
              <a:r>
                <a:rPr lang="en-CA" dirty="0" smtClean="0"/>
                <a:t>[</a:t>
              </a:r>
              <a:r>
                <a:rPr lang="en-CA" dirty="0" err="1" smtClean="0"/>
                <a:t>index_payloads+i</a:t>
              </a:r>
              <a:r>
                <a:rPr lang="en-CA" dirty="0" smtClean="0"/>
                <a:t>]=data</a:t>
              </a:r>
              <a:endParaRPr lang="en-CA" dirty="0"/>
            </a:p>
          </p:txBody>
        </p:sp>
        <p:sp>
          <p:nvSpPr>
            <p:cNvPr id="74" name="Rectangle 73"/>
            <p:cNvSpPr/>
            <p:nvPr/>
          </p:nvSpPr>
          <p:spPr>
            <a:xfrm>
              <a:off x="2941512" y="4895022"/>
              <a:ext cx="6202488" cy="369332"/>
            </a:xfrm>
            <a:prstGeom prst="rect">
              <a:avLst/>
            </a:prstGeom>
          </p:spPr>
          <p:txBody>
            <a:bodyPr wrap="square">
              <a:spAutoFit/>
            </a:bodyPr>
            <a:lstStyle/>
            <a:p>
              <a:r>
                <a:rPr lang="en-CA" dirty="0" smtClean="0"/>
                <a:t>Set by RTL:    </a:t>
              </a:r>
              <a:r>
                <a:rPr lang="en-CA" dirty="0" err="1" smtClean="0"/>
                <a:t>signal_valid</a:t>
              </a:r>
              <a:r>
                <a:rPr lang="en-CA" dirty="0" smtClean="0"/>
                <a:t>=FRNG_SIGNAL_VALID_PUT</a:t>
              </a:r>
              <a:endParaRPr lang="en-CA" dirty="0"/>
            </a:p>
          </p:txBody>
        </p:sp>
        <p:sp>
          <p:nvSpPr>
            <p:cNvPr id="2" name="Diamond 1"/>
            <p:cNvSpPr/>
            <p:nvPr/>
          </p:nvSpPr>
          <p:spPr>
            <a:xfrm>
              <a:off x="4209936" y="2047737"/>
              <a:ext cx="1603439" cy="928863"/>
            </a:xfrm>
            <a:prstGeom prst="diamond">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smtClean="0">
                  <a:ln w="0"/>
                  <a:solidFill>
                    <a:schemeClr val="tx1"/>
                  </a:solidFill>
                  <a:effectLst>
                    <a:outerShdw blurRad="38100" dist="19050" dir="2700000" algn="tl" rotWithShape="0">
                      <a:schemeClr val="dk1">
                        <a:alpha val="40000"/>
                      </a:schemeClr>
                    </a:outerShdw>
                  </a:effectLst>
                </a:rPr>
                <a:t>If</a:t>
              </a:r>
              <a:endParaRPr lang="en-CA" dirty="0">
                <a:ln w="0"/>
                <a:solidFill>
                  <a:schemeClr val="tx1"/>
                </a:solidFill>
                <a:effectLst>
                  <a:outerShdw blurRad="38100" dist="19050" dir="2700000" algn="tl" rotWithShape="0">
                    <a:schemeClr val="dk1">
                      <a:alpha val="40000"/>
                    </a:schemeClr>
                  </a:outerShdw>
                </a:effectLst>
              </a:endParaRPr>
            </a:p>
          </p:txBody>
        </p:sp>
        <p:sp>
          <p:nvSpPr>
            <p:cNvPr id="158" name="Rectangle 157"/>
            <p:cNvSpPr/>
            <p:nvPr/>
          </p:nvSpPr>
          <p:spPr>
            <a:xfrm>
              <a:off x="2716035" y="4125763"/>
              <a:ext cx="6289523" cy="611950"/>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CA" sz="1600"/>
                <a:t>signals_db[i].</a:t>
              </a:r>
              <a:endParaRPr lang="en-CA" sz="1600" b="1" dirty="0">
                <a:solidFill>
                  <a:prstClr val="black"/>
                </a:solidFill>
                <a:latin typeface="Trebuchet MS" panose="020B0603020202020204" pitchFamily="34" charset="0"/>
              </a:endParaRPr>
            </a:p>
          </p:txBody>
        </p:sp>
        <p:cxnSp>
          <p:nvCxnSpPr>
            <p:cNvPr id="175" name="Straight Arrow Connector 85"/>
            <p:cNvCxnSpPr>
              <a:stCxn id="176" idx="0"/>
              <a:endCxn id="180" idx="0"/>
            </p:cNvCxnSpPr>
            <p:nvPr/>
          </p:nvCxnSpPr>
          <p:spPr>
            <a:xfrm rot="16200000" flipH="1" flipV="1">
              <a:off x="7326414" y="745555"/>
              <a:ext cx="621483" cy="1949277"/>
            </a:xfrm>
            <a:prstGeom prst="bentConnector3">
              <a:avLst>
                <a:gd name="adj1" fmla="val -36783"/>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6" name="Rectangle 175"/>
            <p:cNvSpPr/>
            <p:nvPr/>
          </p:nvSpPr>
          <p:spPr>
            <a:xfrm>
              <a:off x="7003331" y="1409453"/>
              <a:ext cx="3216925" cy="638284"/>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b="1" dirty="0">
                <a:solidFill>
                  <a:prstClr val="black"/>
                </a:solidFill>
                <a:latin typeface="Trebuchet MS" panose="020B0603020202020204" pitchFamily="34" charset="0"/>
              </a:endParaRPr>
            </a:p>
          </p:txBody>
        </p:sp>
        <p:cxnSp>
          <p:nvCxnSpPr>
            <p:cNvPr id="177" name="Straight Arrow Connector 110"/>
            <p:cNvCxnSpPr>
              <a:stCxn id="158" idx="3"/>
              <a:endCxn id="180" idx="2"/>
            </p:cNvCxnSpPr>
            <p:nvPr/>
          </p:nvCxnSpPr>
          <p:spPr>
            <a:xfrm flipH="1" flipV="1">
              <a:off x="6662517" y="2959799"/>
              <a:ext cx="2343041" cy="1471939"/>
            </a:xfrm>
            <a:prstGeom prst="bentConnector4">
              <a:avLst>
                <a:gd name="adj1" fmla="val -9757"/>
                <a:gd name="adj2" fmla="val 60394"/>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78" name="Straight Arrow Connector 58"/>
            <p:cNvCxnSpPr>
              <a:stCxn id="180" idx="3"/>
              <a:endCxn id="176" idx="2"/>
            </p:cNvCxnSpPr>
            <p:nvPr/>
          </p:nvCxnSpPr>
          <p:spPr>
            <a:xfrm flipV="1">
              <a:off x="7464236" y="2047737"/>
              <a:ext cx="1147558" cy="447631"/>
            </a:xfrm>
            <a:prstGeom prst="bentConnector2">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80" name="Diamond 179"/>
            <p:cNvSpPr/>
            <p:nvPr/>
          </p:nvSpPr>
          <p:spPr>
            <a:xfrm>
              <a:off x="5860797" y="2030936"/>
              <a:ext cx="1603439" cy="928863"/>
            </a:xfrm>
            <a:prstGeom prst="diamond">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smtClean="0">
                  <a:ln w="0"/>
                  <a:solidFill>
                    <a:schemeClr val="tx1"/>
                  </a:solidFill>
                  <a:effectLst>
                    <a:outerShdw blurRad="38100" dist="19050" dir="2700000" algn="tl" rotWithShape="0">
                      <a:schemeClr val="dk1">
                        <a:alpha val="40000"/>
                      </a:schemeClr>
                    </a:outerShdw>
                  </a:effectLst>
                </a:rPr>
                <a:t>If</a:t>
              </a:r>
              <a:endParaRPr lang="en-CA" dirty="0">
                <a:ln w="0"/>
                <a:solidFill>
                  <a:schemeClr val="tx1"/>
                </a:solidFill>
                <a:effectLst>
                  <a:outerShdw blurRad="38100" dist="19050" dir="2700000" algn="tl" rotWithShape="0">
                    <a:schemeClr val="dk1">
                      <a:alpha val="40000"/>
                    </a:schemeClr>
                  </a:outerShdw>
                </a:effectLst>
              </a:endParaRPr>
            </a:p>
          </p:txBody>
        </p:sp>
        <p:sp>
          <p:nvSpPr>
            <p:cNvPr id="202" name="Rectangle 201"/>
            <p:cNvSpPr/>
            <p:nvPr/>
          </p:nvSpPr>
          <p:spPr>
            <a:xfrm>
              <a:off x="5813375" y="2965631"/>
              <a:ext cx="6096000" cy="369332"/>
            </a:xfrm>
            <a:prstGeom prst="rect">
              <a:avLst/>
            </a:prstGeom>
          </p:spPr>
          <p:txBody>
            <a:bodyPr>
              <a:spAutoFit/>
            </a:bodyPr>
            <a:lstStyle/>
            <a:p>
              <a:r>
                <a:rPr lang="en-CA" dirty="0" err="1" smtClean="0"/>
                <a:t>signals_db</a:t>
              </a:r>
              <a:r>
                <a:rPr lang="en-CA" dirty="0" smtClean="0"/>
                <a:t>[</a:t>
              </a:r>
              <a:r>
                <a:rPr lang="en-CA" dirty="0" err="1" smtClean="0"/>
                <a:t>i</a:t>
              </a:r>
              <a:r>
                <a:rPr lang="en-CA" dirty="0" smtClean="0"/>
                <a:t>].</a:t>
              </a:r>
              <a:r>
                <a:rPr lang="en-CA" dirty="0" err="1"/>
                <a:t>signal_valid</a:t>
              </a:r>
              <a:r>
                <a:rPr lang="en-CA" dirty="0"/>
                <a:t> </a:t>
              </a:r>
              <a:r>
                <a:rPr lang="en-CA" dirty="0" smtClean="0"/>
                <a:t>== FRNG_VALID_PUT</a:t>
              </a:r>
              <a:endParaRPr lang="en-CA" dirty="0"/>
            </a:p>
          </p:txBody>
        </p:sp>
        <p:sp>
          <p:nvSpPr>
            <p:cNvPr id="214" name="Rectangle 213"/>
            <p:cNvSpPr/>
            <p:nvPr/>
          </p:nvSpPr>
          <p:spPr>
            <a:xfrm>
              <a:off x="6908486" y="1552489"/>
              <a:ext cx="3846087" cy="369332"/>
            </a:xfrm>
            <a:prstGeom prst="rect">
              <a:avLst/>
            </a:prstGeom>
          </p:spPr>
          <p:txBody>
            <a:bodyPr wrap="square">
              <a:spAutoFit/>
            </a:bodyPr>
            <a:lstStyle/>
            <a:p>
              <a:r>
                <a:rPr lang="en-CA" dirty="0" smtClean="0"/>
                <a:t> </a:t>
              </a:r>
              <a:r>
                <a:rPr lang="en-CA" dirty="0" err="1" smtClean="0"/>
                <a:t>fringe_put</a:t>
              </a:r>
              <a:r>
                <a:rPr lang="en-CA" dirty="0" smtClean="0"/>
                <a:t>(</a:t>
              </a:r>
              <a:r>
                <a:rPr lang="en-CA" dirty="0" err="1" smtClean="0"/>
                <a:t>dst,signal,type,data</a:t>
              </a:r>
              <a:r>
                <a:rPr lang="en-CA" dirty="0" smtClean="0"/>
                <a:t>)</a:t>
              </a:r>
              <a:endParaRPr lang="en-CA" dirty="0"/>
            </a:p>
          </p:txBody>
        </p:sp>
        <p:cxnSp>
          <p:nvCxnSpPr>
            <p:cNvPr id="264" name="Straight Arrow Connector 85"/>
            <p:cNvCxnSpPr>
              <a:stCxn id="176" idx="3"/>
            </p:cNvCxnSpPr>
            <p:nvPr/>
          </p:nvCxnSpPr>
          <p:spPr>
            <a:xfrm>
              <a:off x="10220256" y="1728595"/>
              <a:ext cx="629162" cy="2843405"/>
            </a:xfrm>
            <a:prstGeom prst="bentConnector2">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69" name="TextBox 268"/>
            <p:cNvSpPr txBox="1"/>
            <p:nvPr/>
          </p:nvSpPr>
          <p:spPr>
            <a:xfrm>
              <a:off x="9694521" y="4571999"/>
              <a:ext cx="2497479" cy="646331"/>
            </a:xfrm>
            <a:prstGeom prst="rect">
              <a:avLst/>
            </a:prstGeom>
            <a:noFill/>
          </p:spPr>
          <p:txBody>
            <a:bodyPr wrap="none" rtlCol="0">
              <a:spAutoFit/>
            </a:bodyPr>
            <a:lstStyle/>
            <a:p>
              <a:r>
                <a:rPr lang="en-CA" dirty="0" smtClean="0"/>
                <a:t>Send data to </a:t>
              </a:r>
            </a:p>
            <a:p>
              <a:r>
                <a:rPr lang="en-CA" dirty="0" smtClean="0"/>
                <a:t>External TCP endpoint</a:t>
              </a:r>
              <a:endParaRPr lang="en-CA" dirty="0"/>
            </a:p>
          </p:txBody>
        </p:sp>
        <p:sp>
          <p:nvSpPr>
            <p:cNvPr id="270" name="Rectangle 269"/>
            <p:cNvSpPr/>
            <p:nvPr/>
          </p:nvSpPr>
          <p:spPr>
            <a:xfrm>
              <a:off x="2941512" y="5343798"/>
              <a:ext cx="5838567" cy="369332"/>
            </a:xfrm>
            <a:prstGeom prst="rect">
              <a:avLst/>
            </a:prstGeom>
          </p:spPr>
          <p:txBody>
            <a:bodyPr wrap="square">
              <a:spAutoFit/>
            </a:bodyPr>
            <a:lstStyle/>
            <a:p>
              <a:r>
                <a:rPr lang="en-CA" dirty="0" smtClean="0"/>
                <a:t>Set by Fringe: </a:t>
              </a:r>
              <a:r>
                <a:rPr lang="en-CA" dirty="0" err="1" smtClean="0"/>
                <a:t>signal_valid</a:t>
              </a:r>
              <a:r>
                <a:rPr lang="en-CA" dirty="0" smtClean="0"/>
                <a:t>=FRNG_SIGNAL_IDLE</a:t>
              </a:r>
              <a:endParaRPr lang="en-CA" dirty="0"/>
            </a:p>
          </p:txBody>
        </p:sp>
        <p:sp>
          <p:nvSpPr>
            <p:cNvPr id="277" name="Rectangle 276"/>
            <p:cNvSpPr/>
            <p:nvPr/>
          </p:nvSpPr>
          <p:spPr>
            <a:xfrm>
              <a:off x="2716035" y="4731845"/>
              <a:ext cx="6307117" cy="1255805"/>
            </a:xfrm>
            <a:prstGeom prst="rect">
              <a:avLst/>
            </a:prstGeom>
            <a:noFill/>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b="1" dirty="0">
                <a:solidFill>
                  <a:prstClr val="black"/>
                </a:solidFill>
                <a:latin typeface="Trebuchet MS" panose="020B0603020202020204" pitchFamily="34" charset="0"/>
              </a:endParaRPr>
            </a:p>
          </p:txBody>
        </p:sp>
        <p:sp>
          <p:nvSpPr>
            <p:cNvPr id="280" name="Rectangle 279"/>
            <p:cNvSpPr/>
            <p:nvPr/>
          </p:nvSpPr>
          <p:spPr>
            <a:xfrm>
              <a:off x="6715474" y="728353"/>
              <a:ext cx="1497526" cy="338554"/>
            </a:xfrm>
            <a:prstGeom prst="rect">
              <a:avLst/>
            </a:prstGeom>
          </p:spPr>
          <p:txBody>
            <a:bodyPr wrap="none">
              <a:spAutoFit/>
            </a:bodyPr>
            <a:lstStyle/>
            <a:p>
              <a:pPr algn="ctr"/>
              <a:r>
                <a:rPr lang="en-CA" sz="1600" b="1" dirty="0" smtClean="0">
                  <a:ln w="0"/>
                  <a:solidFill>
                    <a:prstClr val="black"/>
                  </a:solidFill>
                  <a:effectLst>
                    <a:outerShdw blurRad="38100" dist="19050" dir="2700000" algn="tl" rotWithShape="0">
                      <a:prstClr val="black">
                        <a:alpha val="40000"/>
                      </a:prstClr>
                    </a:outerShdw>
                  </a:effectLst>
                  <a:latin typeface="Trebuchet MS" panose="020B0603020202020204" pitchFamily="34" charset="0"/>
                </a:rPr>
                <a:t>Fringe thread</a:t>
              </a:r>
              <a:endParaRPr lang="en-CA" sz="1400" b="1" dirty="0">
                <a:ln w="0"/>
                <a:solidFill>
                  <a:prstClr val="black"/>
                </a:solidFill>
                <a:effectLst>
                  <a:outerShdw blurRad="38100" dist="19050" dir="2700000" algn="tl" rotWithShape="0">
                    <a:prstClr val="black">
                      <a:alpha val="40000"/>
                    </a:prstClr>
                  </a:outerShdw>
                </a:effectLst>
                <a:latin typeface="Trebuchet MS" panose="020B0603020202020204" pitchFamily="34" charset="0"/>
              </a:endParaRPr>
            </a:p>
          </p:txBody>
        </p:sp>
      </p:grpSp>
    </p:spTree>
    <p:extLst>
      <p:ext uri="{BB962C8B-B14F-4D97-AF65-F5344CB8AC3E}">
        <p14:creationId xmlns:p14="http://schemas.microsoft.com/office/powerpoint/2010/main" val="2392606414"/>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1158"/>
            <a:ext cx="11721596" cy="1143000"/>
          </a:xfrm>
        </p:spPr>
        <p:txBody>
          <a:bodyPr/>
          <a:lstStyle/>
          <a:p>
            <a:r>
              <a:rPr lang="en-CA" dirty="0" smtClean="0"/>
              <a:t>Fringe Get</a:t>
            </a:r>
            <a:endParaRPr lang="en-CA" dirty="0"/>
          </a:p>
        </p:txBody>
      </p:sp>
      <p:grpSp>
        <p:nvGrpSpPr>
          <p:cNvPr id="3" name="Group 2"/>
          <p:cNvGrpSpPr/>
          <p:nvPr/>
        </p:nvGrpSpPr>
        <p:grpSpPr>
          <a:xfrm>
            <a:off x="308572" y="728353"/>
            <a:ext cx="11883428" cy="6028962"/>
            <a:chOff x="308572" y="728353"/>
            <a:chExt cx="11883428" cy="6028962"/>
          </a:xfrm>
        </p:grpSpPr>
        <p:sp>
          <p:nvSpPr>
            <p:cNvPr id="6" name="Rectangle 5"/>
            <p:cNvSpPr/>
            <p:nvPr/>
          </p:nvSpPr>
          <p:spPr>
            <a:xfrm>
              <a:off x="2446142" y="747721"/>
              <a:ext cx="1233094" cy="338554"/>
            </a:xfrm>
            <a:prstGeom prst="rect">
              <a:avLst/>
            </a:prstGeom>
          </p:spPr>
          <p:txBody>
            <a:bodyPr wrap="none">
              <a:spAutoFit/>
            </a:bodyPr>
            <a:lstStyle/>
            <a:p>
              <a:pPr algn="ctr"/>
              <a:r>
                <a:rPr lang="en-CA" sz="1600" b="1" dirty="0" smtClean="0">
                  <a:ln w="0"/>
                  <a:solidFill>
                    <a:prstClr val="black"/>
                  </a:solidFill>
                  <a:effectLst>
                    <a:outerShdw blurRad="38100" dist="19050" dir="2700000" algn="tl" rotWithShape="0">
                      <a:prstClr val="black">
                        <a:alpha val="40000"/>
                      </a:prstClr>
                    </a:outerShdw>
                  </a:effectLst>
                  <a:latin typeface="Trebuchet MS" panose="020B0603020202020204" pitchFamily="34" charset="0"/>
                </a:rPr>
                <a:t>RTL thread</a:t>
              </a:r>
              <a:endParaRPr lang="en-CA" sz="1400" b="1" dirty="0">
                <a:ln w="0"/>
                <a:solidFill>
                  <a:prstClr val="black"/>
                </a:solidFill>
                <a:effectLst>
                  <a:outerShdw blurRad="38100" dist="19050" dir="2700000" algn="tl" rotWithShape="0">
                    <a:prstClr val="black">
                      <a:alpha val="40000"/>
                    </a:prstClr>
                  </a:outerShdw>
                </a:effectLst>
                <a:latin typeface="Trebuchet MS" panose="020B0603020202020204" pitchFamily="34" charset="0"/>
              </a:endParaRPr>
            </a:p>
          </p:txBody>
        </p:sp>
        <p:sp>
          <p:nvSpPr>
            <p:cNvPr id="78" name="Rectangle 77"/>
            <p:cNvSpPr/>
            <p:nvPr/>
          </p:nvSpPr>
          <p:spPr>
            <a:xfrm>
              <a:off x="2724831" y="4668945"/>
              <a:ext cx="6289523" cy="2088370"/>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b="1" dirty="0">
                <a:solidFill>
                  <a:prstClr val="black"/>
                </a:solidFill>
                <a:latin typeface="Trebuchet MS" panose="020B0603020202020204" pitchFamily="34" charset="0"/>
              </a:endParaRPr>
            </a:p>
          </p:txBody>
        </p:sp>
        <p:cxnSp>
          <p:nvCxnSpPr>
            <p:cNvPr id="86" name="Straight Arrow Connector 85"/>
            <p:cNvCxnSpPr>
              <a:stCxn id="91" idx="2"/>
              <a:endCxn id="2" idx="1"/>
            </p:cNvCxnSpPr>
            <p:nvPr/>
          </p:nvCxnSpPr>
          <p:spPr>
            <a:xfrm rot="16200000" flipH="1">
              <a:off x="3303850" y="1606082"/>
              <a:ext cx="475179" cy="1336994"/>
            </a:xfrm>
            <a:prstGeom prst="bentConnector2">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1" name="Rectangle 90"/>
            <p:cNvSpPr/>
            <p:nvPr/>
          </p:nvSpPr>
          <p:spPr>
            <a:xfrm>
              <a:off x="958467" y="1398706"/>
              <a:ext cx="3828950" cy="638284"/>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b="1" dirty="0">
                <a:solidFill>
                  <a:prstClr val="black"/>
                </a:solidFill>
                <a:latin typeface="Trebuchet MS" panose="020B0603020202020204" pitchFamily="34" charset="0"/>
              </a:endParaRPr>
            </a:p>
          </p:txBody>
        </p:sp>
        <p:cxnSp>
          <p:nvCxnSpPr>
            <p:cNvPr id="111" name="Straight Arrow Connector 110"/>
            <p:cNvCxnSpPr>
              <a:stCxn id="158" idx="1"/>
              <a:endCxn id="2" idx="2"/>
            </p:cNvCxnSpPr>
            <p:nvPr/>
          </p:nvCxnSpPr>
          <p:spPr>
            <a:xfrm rot="10800000" flipH="1">
              <a:off x="2716034" y="2976600"/>
              <a:ext cx="2295621" cy="1455138"/>
            </a:xfrm>
            <a:prstGeom prst="bentConnector4">
              <a:avLst>
                <a:gd name="adj1" fmla="val -9958"/>
                <a:gd name="adj2" fmla="val 60514"/>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6" name="Rectangle 25"/>
            <p:cNvSpPr/>
            <p:nvPr/>
          </p:nvSpPr>
          <p:spPr>
            <a:xfrm>
              <a:off x="308572" y="2984120"/>
              <a:ext cx="6096000" cy="369332"/>
            </a:xfrm>
            <a:prstGeom prst="rect">
              <a:avLst/>
            </a:prstGeom>
          </p:spPr>
          <p:txBody>
            <a:bodyPr>
              <a:spAutoFit/>
            </a:bodyPr>
            <a:lstStyle/>
            <a:p>
              <a:r>
                <a:rPr lang="en-CA" dirty="0" err="1" smtClean="0"/>
                <a:t>signals_db</a:t>
              </a:r>
              <a:r>
                <a:rPr lang="en-CA" dirty="0" smtClean="0"/>
                <a:t>[</a:t>
              </a:r>
              <a:r>
                <a:rPr lang="en-CA" dirty="0" err="1" smtClean="0"/>
                <a:t>i</a:t>
              </a:r>
              <a:r>
                <a:rPr lang="en-CA" dirty="0" smtClean="0"/>
                <a:t>].</a:t>
              </a:r>
              <a:r>
                <a:rPr lang="en-CA" dirty="0" err="1"/>
                <a:t>signal_valid</a:t>
              </a:r>
              <a:r>
                <a:rPr lang="en-CA" dirty="0"/>
                <a:t> </a:t>
              </a:r>
              <a:r>
                <a:rPr lang="en-CA" dirty="0" smtClean="0"/>
                <a:t>== FRNG_SIGNAL_GET</a:t>
              </a:r>
              <a:endParaRPr lang="en-CA" dirty="0"/>
            </a:p>
          </p:txBody>
        </p:sp>
        <p:cxnSp>
          <p:nvCxnSpPr>
            <p:cNvPr id="59" name="Straight Arrow Connector 58"/>
            <p:cNvCxnSpPr>
              <a:stCxn id="2" idx="0"/>
              <a:endCxn id="91" idx="0"/>
            </p:cNvCxnSpPr>
            <p:nvPr/>
          </p:nvCxnSpPr>
          <p:spPr>
            <a:xfrm rot="16200000" flipV="1">
              <a:off x="3617784" y="653865"/>
              <a:ext cx="649031" cy="2138714"/>
            </a:xfrm>
            <a:prstGeom prst="bentConnector3">
              <a:avLst>
                <a:gd name="adj1" fmla="val 135222"/>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3" name="Rectangle 42"/>
            <p:cNvSpPr/>
            <p:nvPr/>
          </p:nvSpPr>
          <p:spPr>
            <a:xfrm>
              <a:off x="988959" y="1519001"/>
              <a:ext cx="3846087" cy="369332"/>
            </a:xfrm>
            <a:prstGeom prst="rect">
              <a:avLst/>
            </a:prstGeom>
          </p:spPr>
          <p:txBody>
            <a:bodyPr wrap="square">
              <a:spAutoFit/>
            </a:bodyPr>
            <a:lstStyle/>
            <a:p>
              <a:r>
                <a:rPr lang="en-CA" dirty="0" smtClean="0"/>
                <a:t> </a:t>
              </a:r>
              <a:r>
                <a:rPr lang="en-CA" dirty="0" err="1" smtClean="0"/>
                <a:t>fringe_api_get</a:t>
              </a:r>
              <a:r>
                <a:rPr lang="en-CA" dirty="0" smtClean="0"/>
                <a:t>(</a:t>
              </a:r>
              <a:r>
                <a:rPr lang="en-CA" dirty="0" err="1" smtClean="0"/>
                <a:t>src,signal,type,data</a:t>
              </a:r>
              <a:r>
                <a:rPr lang="en-CA" dirty="0" smtClean="0"/>
                <a:t>)</a:t>
              </a:r>
              <a:endParaRPr lang="en-CA" dirty="0"/>
            </a:p>
          </p:txBody>
        </p:sp>
        <p:sp>
          <p:nvSpPr>
            <p:cNvPr id="46" name="Rectangle 45"/>
            <p:cNvSpPr/>
            <p:nvPr/>
          </p:nvSpPr>
          <p:spPr>
            <a:xfrm>
              <a:off x="2793509" y="6067094"/>
              <a:ext cx="6152166" cy="646331"/>
            </a:xfrm>
            <a:prstGeom prst="rect">
              <a:avLst/>
            </a:prstGeom>
          </p:spPr>
          <p:txBody>
            <a:bodyPr wrap="square">
              <a:spAutoFit/>
            </a:bodyPr>
            <a:lstStyle/>
            <a:p>
              <a:r>
                <a:rPr lang="en-CA" dirty="0" smtClean="0"/>
                <a:t>Set by Fringe: </a:t>
              </a:r>
              <a:r>
                <a:rPr lang="en-CA" dirty="0" err="1" smtClean="0"/>
                <a:t>signals_db_payloads</a:t>
              </a:r>
              <a:r>
                <a:rPr lang="en-CA" dirty="0" smtClean="0"/>
                <a:t>[</a:t>
              </a:r>
              <a:r>
                <a:rPr lang="en-CA" dirty="0" err="1" smtClean="0"/>
                <a:t>index_payloads+i</a:t>
              </a:r>
              <a:r>
                <a:rPr lang="en-CA" dirty="0" smtClean="0"/>
                <a:t>]=data</a:t>
              </a:r>
              <a:endParaRPr lang="en-CA" dirty="0"/>
            </a:p>
          </p:txBody>
        </p:sp>
        <p:sp>
          <p:nvSpPr>
            <p:cNvPr id="74" name="Rectangle 73"/>
            <p:cNvSpPr/>
            <p:nvPr/>
          </p:nvSpPr>
          <p:spPr>
            <a:xfrm>
              <a:off x="2941512" y="4895022"/>
              <a:ext cx="6202488" cy="369332"/>
            </a:xfrm>
            <a:prstGeom prst="rect">
              <a:avLst/>
            </a:prstGeom>
          </p:spPr>
          <p:txBody>
            <a:bodyPr wrap="square">
              <a:spAutoFit/>
            </a:bodyPr>
            <a:lstStyle/>
            <a:p>
              <a:r>
                <a:rPr lang="en-CA" dirty="0" smtClean="0"/>
                <a:t>Set by Fringe:    </a:t>
              </a:r>
              <a:r>
                <a:rPr lang="en-CA" dirty="0" err="1" smtClean="0"/>
                <a:t>signal_valid</a:t>
              </a:r>
              <a:r>
                <a:rPr lang="en-CA" dirty="0" smtClean="0"/>
                <a:t>=FRNG_SIGNAL_GET</a:t>
              </a:r>
              <a:endParaRPr lang="en-CA" dirty="0"/>
            </a:p>
          </p:txBody>
        </p:sp>
        <p:sp>
          <p:nvSpPr>
            <p:cNvPr id="2" name="Diamond 1"/>
            <p:cNvSpPr/>
            <p:nvPr/>
          </p:nvSpPr>
          <p:spPr>
            <a:xfrm>
              <a:off x="4209936" y="2047737"/>
              <a:ext cx="1603439" cy="928863"/>
            </a:xfrm>
            <a:prstGeom prst="diamond">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smtClean="0">
                  <a:ln w="0"/>
                  <a:solidFill>
                    <a:schemeClr val="tx1"/>
                  </a:solidFill>
                  <a:effectLst>
                    <a:outerShdw blurRad="38100" dist="19050" dir="2700000" algn="tl" rotWithShape="0">
                      <a:schemeClr val="dk1">
                        <a:alpha val="40000"/>
                      </a:schemeClr>
                    </a:outerShdw>
                  </a:effectLst>
                </a:rPr>
                <a:t>If</a:t>
              </a:r>
              <a:endParaRPr lang="en-CA" dirty="0">
                <a:ln w="0"/>
                <a:solidFill>
                  <a:schemeClr val="tx1"/>
                </a:solidFill>
                <a:effectLst>
                  <a:outerShdw blurRad="38100" dist="19050" dir="2700000" algn="tl" rotWithShape="0">
                    <a:schemeClr val="dk1">
                      <a:alpha val="40000"/>
                    </a:schemeClr>
                  </a:outerShdw>
                </a:effectLst>
              </a:endParaRPr>
            </a:p>
          </p:txBody>
        </p:sp>
        <p:sp>
          <p:nvSpPr>
            <p:cNvPr id="158" name="Rectangle 157"/>
            <p:cNvSpPr/>
            <p:nvPr/>
          </p:nvSpPr>
          <p:spPr>
            <a:xfrm>
              <a:off x="2716035" y="4125763"/>
              <a:ext cx="6289523" cy="611950"/>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CA" sz="1600"/>
                <a:t>signals_db[i].</a:t>
              </a:r>
              <a:endParaRPr lang="en-CA" sz="1600" b="1" dirty="0">
                <a:solidFill>
                  <a:prstClr val="black"/>
                </a:solidFill>
                <a:latin typeface="Trebuchet MS" panose="020B0603020202020204" pitchFamily="34" charset="0"/>
              </a:endParaRPr>
            </a:p>
          </p:txBody>
        </p:sp>
        <p:cxnSp>
          <p:nvCxnSpPr>
            <p:cNvPr id="175" name="Straight Arrow Connector 85"/>
            <p:cNvCxnSpPr>
              <a:stCxn id="176" idx="0"/>
              <a:endCxn id="180" idx="0"/>
            </p:cNvCxnSpPr>
            <p:nvPr/>
          </p:nvCxnSpPr>
          <p:spPr>
            <a:xfrm rot="16200000" flipH="1" flipV="1">
              <a:off x="7326414" y="745555"/>
              <a:ext cx="621483" cy="1949277"/>
            </a:xfrm>
            <a:prstGeom prst="bentConnector3">
              <a:avLst>
                <a:gd name="adj1" fmla="val -36783"/>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6" name="Rectangle 175"/>
            <p:cNvSpPr/>
            <p:nvPr/>
          </p:nvSpPr>
          <p:spPr>
            <a:xfrm>
              <a:off x="7003331" y="1409453"/>
              <a:ext cx="3216925" cy="638284"/>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b="1" dirty="0">
                <a:solidFill>
                  <a:prstClr val="black"/>
                </a:solidFill>
                <a:latin typeface="Trebuchet MS" panose="020B0603020202020204" pitchFamily="34" charset="0"/>
              </a:endParaRPr>
            </a:p>
          </p:txBody>
        </p:sp>
        <p:cxnSp>
          <p:nvCxnSpPr>
            <p:cNvPr id="177" name="Straight Arrow Connector 110"/>
            <p:cNvCxnSpPr>
              <a:stCxn id="180" idx="2"/>
              <a:endCxn id="158" idx="3"/>
            </p:cNvCxnSpPr>
            <p:nvPr/>
          </p:nvCxnSpPr>
          <p:spPr>
            <a:xfrm rot="16200000" flipH="1">
              <a:off x="7098068" y="2524247"/>
              <a:ext cx="1471939" cy="2343041"/>
            </a:xfrm>
            <a:prstGeom prst="bentConnector4">
              <a:avLst>
                <a:gd name="adj1" fmla="val 39606"/>
                <a:gd name="adj2" fmla="val 109757"/>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78" name="Straight Arrow Connector 58"/>
            <p:cNvCxnSpPr>
              <a:stCxn id="180" idx="3"/>
              <a:endCxn id="176" idx="2"/>
            </p:cNvCxnSpPr>
            <p:nvPr/>
          </p:nvCxnSpPr>
          <p:spPr>
            <a:xfrm flipV="1">
              <a:off x="7464236" y="2047737"/>
              <a:ext cx="1147558" cy="447631"/>
            </a:xfrm>
            <a:prstGeom prst="bentConnector2">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80" name="Diamond 179"/>
            <p:cNvSpPr/>
            <p:nvPr/>
          </p:nvSpPr>
          <p:spPr>
            <a:xfrm>
              <a:off x="5860797" y="2030936"/>
              <a:ext cx="1603439" cy="928863"/>
            </a:xfrm>
            <a:prstGeom prst="diamond">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smtClean="0">
                  <a:ln w="0"/>
                  <a:solidFill>
                    <a:schemeClr val="tx1"/>
                  </a:solidFill>
                  <a:effectLst>
                    <a:outerShdw blurRad="38100" dist="19050" dir="2700000" algn="tl" rotWithShape="0">
                      <a:schemeClr val="dk1">
                        <a:alpha val="40000"/>
                      </a:schemeClr>
                    </a:outerShdw>
                  </a:effectLst>
                </a:rPr>
                <a:t>If</a:t>
              </a:r>
              <a:endParaRPr lang="en-CA" dirty="0">
                <a:ln w="0"/>
                <a:solidFill>
                  <a:schemeClr val="tx1"/>
                </a:solidFill>
                <a:effectLst>
                  <a:outerShdw blurRad="38100" dist="19050" dir="2700000" algn="tl" rotWithShape="0">
                    <a:schemeClr val="dk1">
                      <a:alpha val="40000"/>
                    </a:schemeClr>
                  </a:outerShdw>
                </a:effectLst>
              </a:endParaRPr>
            </a:p>
          </p:txBody>
        </p:sp>
        <p:sp>
          <p:nvSpPr>
            <p:cNvPr id="202" name="Rectangle 201"/>
            <p:cNvSpPr/>
            <p:nvPr/>
          </p:nvSpPr>
          <p:spPr>
            <a:xfrm>
              <a:off x="5813375" y="2965631"/>
              <a:ext cx="6096000" cy="369332"/>
            </a:xfrm>
            <a:prstGeom prst="rect">
              <a:avLst/>
            </a:prstGeom>
          </p:spPr>
          <p:txBody>
            <a:bodyPr>
              <a:spAutoFit/>
            </a:bodyPr>
            <a:lstStyle/>
            <a:p>
              <a:r>
                <a:rPr lang="en-CA" dirty="0" err="1" smtClean="0"/>
                <a:t>signals_db</a:t>
              </a:r>
              <a:r>
                <a:rPr lang="en-CA" dirty="0" smtClean="0"/>
                <a:t>[</a:t>
              </a:r>
              <a:r>
                <a:rPr lang="en-CA" dirty="0" err="1" smtClean="0"/>
                <a:t>i</a:t>
              </a:r>
              <a:r>
                <a:rPr lang="en-CA" dirty="0" smtClean="0"/>
                <a:t>].</a:t>
              </a:r>
              <a:r>
                <a:rPr lang="en-CA" dirty="0" err="1"/>
                <a:t>signal_valid</a:t>
              </a:r>
              <a:r>
                <a:rPr lang="en-CA" dirty="0"/>
                <a:t> </a:t>
              </a:r>
              <a:r>
                <a:rPr lang="en-CA" dirty="0" smtClean="0"/>
                <a:t>== FRNG_SINAL_IDLE</a:t>
              </a:r>
              <a:endParaRPr lang="en-CA" dirty="0"/>
            </a:p>
          </p:txBody>
        </p:sp>
        <p:sp>
          <p:nvSpPr>
            <p:cNvPr id="214" name="Rectangle 213"/>
            <p:cNvSpPr/>
            <p:nvPr/>
          </p:nvSpPr>
          <p:spPr>
            <a:xfrm>
              <a:off x="6908486" y="1552489"/>
              <a:ext cx="3846087" cy="369332"/>
            </a:xfrm>
            <a:prstGeom prst="rect">
              <a:avLst/>
            </a:prstGeom>
          </p:spPr>
          <p:txBody>
            <a:bodyPr wrap="square">
              <a:spAutoFit/>
            </a:bodyPr>
            <a:lstStyle/>
            <a:p>
              <a:r>
                <a:rPr lang="en-CA" dirty="0" smtClean="0"/>
                <a:t> </a:t>
              </a:r>
              <a:r>
                <a:rPr lang="en-CA" dirty="0" err="1" smtClean="0"/>
                <a:t>fringe_get</a:t>
              </a:r>
              <a:r>
                <a:rPr lang="en-CA" dirty="0" smtClean="0"/>
                <a:t>(</a:t>
              </a:r>
              <a:r>
                <a:rPr lang="en-CA" dirty="0" err="1" smtClean="0"/>
                <a:t>dst,signal,type,data</a:t>
              </a:r>
              <a:r>
                <a:rPr lang="en-CA" dirty="0" smtClean="0"/>
                <a:t>)</a:t>
              </a:r>
              <a:endParaRPr lang="en-CA" dirty="0"/>
            </a:p>
          </p:txBody>
        </p:sp>
        <p:cxnSp>
          <p:nvCxnSpPr>
            <p:cNvPr id="264" name="Straight Arrow Connector 85"/>
            <p:cNvCxnSpPr>
              <a:endCxn id="176" idx="3"/>
            </p:cNvCxnSpPr>
            <p:nvPr/>
          </p:nvCxnSpPr>
          <p:spPr>
            <a:xfrm rot="16200000" flipV="1">
              <a:off x="9065713" y="2883138"/>
              <a:ext cx="2843404" cy="534317"/>
            </a:xfrm>
            <a:prstGeom prst="bentConnector2">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69" name="TextBox 268"/>
            <p:cNvSpPr txBox="1"/>
            <p:nvPr/>
          </p:nvSpPr>
          <p:spPr>
            <a:xfrm>
              <a:off x="9694521" y="4571999"/>
              <a:ext cx="2497479" cy="646331"/>
            </a:xfrm>
            <a:prstGeom prst="rect">
              <a:avLst/>
            </a:prstGeom>
            <a:noFill/>
          </p:spPr>
          <p:txBody>
            <a:bodyPr wrap="none" rtlCol="0">
              <a:spAutoFit/>
            </a:bodyPr>
            <a:lstStyle/>
            <a:p>
              <a:r>
                <a:rPr lang="en-CA" dirty="0" smtClean="0"/>
                <a:t>Get data from </a:t>
              </a:r>
            </a:p>
            <a:p>
              <a:r>
                <a:rPr lang="en-CA" dirty="0" smtClean="0"/>
                <a:t>External TCP endpoint</a:t>
              </a:r>
              <a:endParaRPr lang="en-CA" dirty="0"/>
            </a:p>
          </p:txBody>
        </p:sp>
        <p:sp>
          <p:nvSpPr>
            <p:cNvPr id="270" name="Rectangle 269"/>
            <p:cNvSpPr/>
            <p:nvPr/>
          </p:nvSpPr>
          <p:spPr>
            <a:xfrm>
              <a:off x="2941512" y="5343798"/>
              <a:ext cx="5838567" cy="369332"/>
            </a:xfrm>
            <a:prstGeom prst="rect">
              <a:avLst/>
            </a:prstGeom>
          </p:spPr>
          <p:txBody>
            <a:bodyPr wrap="square">
              <a:spAutoFit/>
            </a:bodyPr>
            <a:lstStyle/>
            <a:p>
              <a:r>
                <a:rPr lang="en-CA" dirty="0" smtClean="0"/>
                <a:t>Set by RTL: </a:t>
              </a:r>
              <a:r>
                <a:rPr lang="en-CA" dirty="0" err="1" smtClean="0"/>
                <a:t>signal_valid</a:t>
              </a:r>
              <a:r>
                <a:rPr lang="en-CA" dirty="0" smtClean="0"/>
                <a:t>=FRNG_SIGNAL_IDLE</a:t>
              </a:r>
              <a:endParaRPr lang="en-CA" dirty="0"/>
            </a:p>
          </p:txBody>
        </p:sp>
        <p:sp>
          <p:nvSpPr>
            <p:cNvPr id="277" name="Rectangle 276"/>
            <p:cNvSpPr/>
            <p:nvPr/>
          </p:nvSpPr>
          <p:spPr>
            <a:xfrm>
              <a:off x="2716035" y="4731845"/>
              <a:ext cx="6307117" cy="1255805"/>
            </a:xfrm>
            <a:prstGeom prst="rect">
              <a:avLst/>
            </a:prstGeom>
            <a:noFill/>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b="1" dirty="0">
                <a:solidFill>
                  <a:prstClr val="black"/>
                </a:solidFill>
                <a:latin typeface="Trebuchet MS" panose="020B0603020202020204" pitchFamily="34" charset="0"/>
              </a:endParaRPr>
            </a:p>
          </p:txBody>
        </p:sp>
        <p:sp>
          <p:nvSpPr>
            <p:cNvPr id="280" name="Rectangle 279"/>
            <p:cNvSpPr/>
            <p:nvPr/>
          </p:nvSpPr>
          <p:spPr>
            <a:xfrm>
              <a:off x="6715474" y="728353"/>
              <a:ext cx="1497526" cy="338554"/>
            </a:xfrm>
            <a:prstGeom prst="rect">
              <a:avLst/>
            </a:prstGeom>
          </p:spPr>
          <p:txBody>
            <a:bodyPr wrap="none">
              <a:spAutoFit/>
            </a:bodyPr>
            <a:lstStyle/>
            <a:p>
              <a:pPr algn="ctr"/>
              <a:r>
                <a:rPr lang="en-CA" sz="1600" b="1" dirty="0" smtClean="0">
                  <a:ln w="0"/>
                  <a:solidFill>
                    <a:prstClr val="black"/>
                  </a:solidFill>
                  <a:effectLst>
                    <a:outerShdw blurRad="38100" dist="19050" dir="2700000" algn="tl" rotWithShape="0">
                      <a:prstClr val="black">
                        <a:alpha val="40000"/>
                      </a:prstClr>
                    </a:outerShdw>
                  </a:effectLst>
                  <a:latin typeface="Trebuchet MS" panose="020B0603020202020204" pitchFamily="34" charset="0"/>
                </a:rPr>
                <a:t>Fringe thread</a:t>
              </a:r>
              <a:endParaRPr lang="en-CA" sz="1400" b="1" dirty="0">
                <a:ln w="0"/>
                <a:solidFill>
                  <a:prstClr val="black"/>
                </a:solidFill>
                <a:effectLst>
                  <a:outerShdw blurRad="38100" dist="19050" dir="2700000" algn="tl" rotWithShape="0">
                    <a:prstClr val="black">
                      <a:alpha val="40000"/>
                    </a:prstClr>
                  </a:outerShdw>
                </a:effectLst>
                <a:latin typeface="Trebuchet MS" panose="020B0603020202020204" pitchFamily="34" charset="0"/>
              </a:endParaRPr>
            </a:p>
          </p:txBody>
        </p:sp>
      </p:grpSp>
    </p:spTree>
    <p:extLst>
      <p:ext uri="{BB962C8B-B14F-4D97-AF65-F5344CB8AC3E}">
        <p14:creationId xmlns:p14="http://schemas.microsoft.com/office/powerpoint/2010/main" val="255656221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7" name="Group 96"/>
          <p:cNvGrpSpPr/>
          <p:nvPr/>
        </p:nvGrpSpPr>
        <p:grpSpPr>
          <a:xfrm>
            <a:off x="1002569" y="1867335"/>
            <a:ext cx="3828950" cy="2466992"/>
            <a:chOff x="310674" y="1644391"/>
            <a:chExt cx="3828950" cy="2466992"/>
          </a:xfrm>
        </p:grpSpPr>
        <p:cxnSp>
          <p:nvCxnSpPr>
            <p:cNvPr id="86" name="Straight Arrow Connector 85"/>
            <p:cNvCxnSpPr>
              <a:stCxn id="91" idx="1"/>
              <a:endCxn id="50" idx="1"/>
            </p:cNvCxnSpPr>
            <p:nvPr/>
          </p:nvCxnSpPr>
          <p:spPr>
            <a:xfrm rot="10800000" flipH="1" flipV="1">
              <a:off x="310674" y="1963533"/>
              <a:ext cx="878968" cy="1432334"/>
            </a:xfrm>
            <a:prstGeom prst="bentConnector3">
              <a:avLst>
                <a:gd name="adj1" fmla="val -26008"/>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1" name="Rectangle 90"/>
            <p:cNvSpPr/>
            <p:nvPr/>
          </p:nvSpPr>
          <p:spPr>
            <a:xfrm>
              <a:off x="310674" y="1644391"/>
              <a:ext cx="3828950" cy="638284"/>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b="1" dirty="0">
                <a:solidFill>
                  <a:prstClr val="black"/>
                </a:solidFill>
                <a:latin typeface="Trebuchet MS" panose="020B0603020202020204" pitchFamily="34" charset="0"/>
              </a:endParaRPr>
            </a:p>
          </p:txBody>
        </p:sp>
        <p:cxnSp>
          <p:nvCxnSpPr>
            <p:cNvPr id="59" name="Straight Arrow Connector 58"/>
            <p:cNvCxnSpPr>
              <a:stCxn id="50" idx="3"/>
              <a:endCxn id="91" idx="3"/>
            </p:cNvCxnSpPr>
            <p:nvPr/>
          </p:nvCxnSpPr>
          <p:spPr>
            <a:xfrm flipV="1">
              <a:off x="3260657" y="1963533"/>
              <a:ext cx="878967" cy="1432334"/>
            </a:xfrm>
            <a:prstGeom prst="bentConnector3">
              <a:avLst>
                <a:gd name="adj1" fmla="val 126008"/>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50" name="Rectangle 49"/>
            <p:cNvSpPr/>
            <p:nvPr/>
          </p:nvSpPr>
          <p:spPr>
            <a:xfrm>
              <a:off x="1189642" y="2680351"/>
              <a:ext cx="2071015" cy="1431032"/>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smtClean="0">
                  <a:ln w="0"/>
                  <a:solidFill>
                    <a:schemeClr val="tx1"/>
                  </a:solidFill>
                  <a:effectLst>
                    <a:outerShdw blurRad="38100" dist="19050" dir="2700000" algn="tl" rotWithShape="0">
                      <a:schemeClr val="dk1">
                        <a:alpha val="40000"/>
                      </a:schemeClr>
                    </a:outerShdw>
                  </a:effectLst>
                </a:rPr>
                <a:t>Fringe</a:t>
              </a:r>
              <a:endParaRPr lang="en-CA" dirty="0">
                <a:ln w="0"/>
                <a:solidFill>
                  <a:schemeClr val="tx1"/>
                </a:solidFill>
                <a:effectLst>
                  <a:outerShdw blurRad="38100" dist="19050" dir="2700000" algn="tl" rotWithShape="0">
                    <a:schemeClr val="dk1">
                      <a:alpha val="40000"/>
                    </a:schemeClr>
                  </a:outerShdw>
                </a:effectLst>
              </a:endParaRPr>
            </a:p>
          </p:txBody>
        </p:sp>
      </p:grpSp>
      <p:grpSp>
        <p:nvGrpSpPr>
          <p:cNvPr id="117" name="Group 116"/>
          <p:cNvGrpSpPr/>
          <p:nvPr/>
        </p:nvGrpSpPr>
        <p:grpSpPr>
          <a:xfrm>
            <a:off x="7036435" y="1867335"/>
            <a:ext cx="3828950" cy="2466992"/>
            <a:chOff x="310674" y="1644391"/>
            <a:chExt cx="3828950" cy="2466992"/>
          </a:xfrm>
        </p:grpSpPr>
        <p:cxnSp>
          <p:nvCxnSpPr>
            <p:cNvPr id="118" name="Straight Arrow Connector 85"/>
            <p:cNvCxnSpPr>
              <a:stCxn id="119" idx="1"/>
              <a:endCxn id="121" idx="1"/>
            </p:cNvCxnSpPr>
            <p:nvPr/>
          </p:nvCxnSpPr>
          <p:spPr>
            <a:xfrm rot="10800000" flipH="1" flipV="1">
              <a:off x="310674" y="1963533"/>
              <a:ext cx="878968" cy="1432334"/>
            </a:xfrm>
            <a:prstGeom prst="bentConnector3">
              <a:avLst>
                <a:gd name="adj1" fmla="val -26008"/>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19" name="Rectangle 118"/>
            <p:cNvSpPr/>
            <p:nvPr/>
          </p:nvSpPr>
          <p:spPr>
            <a:xfrm>
              <a:off x="310674" y="1644391"/>
              <a:ext cx="3828950" cy="638284"/>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b="1" dirty="0">
                <a:solidFill>
                  <a:prstClr val="black"/>
                </a:solidFill>
                <a:latin typeface="Trebuchet MS" panose="020B0603020202020204" pitchFamily="34" charset="0"/>
              </a:endParaRPr>
            </a:p>
          </p:txBody>
        </p:sp>
        <p:cxnSp>
          <p:nvCxnSpPr>
            <p:cNvPr id="120" name="Straight Arrow Connector 58"/>
            <p:cNvCxnSpPr>
              <a:stCxn id="121" idx="3"/>
              <a:endCxn id="119" idx="3"/>
            </p:cNvCxnSpPr>
            <p:nvPr/>
          </p:nvCxnSpPr>
          <p:spPr>
            <a:xfrm flipV="1">
              <a:off x="3260657" y="1963533"/>
              <a:ext cx="878967" cy="1432334"/>
            </a:xfrm>
            <a:prstGeom prst="bentConnector3">
              <a:avLst>
                <a:gd name="adj1" fmla="val 126008"/>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21" name="Rectangle 120"/>
            <p:cNvSpPr/>
            <p:nvPr/>
          </p:nvSpPr>
          <p:spPr>
            <a:xfrm>
              <a:off x="1189642" y="2680351"/>
              <a:ext cx="2071015" cy="1431032"/>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smtClean="0">
                  <a:ln w="0"/>
                  <a:solidFill>
                    <a:schemeClr val="tx1"/>
                  </a:solidFill>
                  <a:effectLst>
                    <a:outerShdw blurRad="38100" dist="19050" dir="2700000" algn="tl" rotWithShape="0">
                      <a:schemeClr val="dk1">
                        <a:alpha val="40000"/>
                      </a:schemeClr>
                    </a:outerShdw>
                  </a:effectLst>
                </a:rPr>
                <a:t>Fringe</a:t>
              </a:r>
              <a:endParaRPr lang="en-CA" dirty="0">
                <a:ln w="0"/>
                <a:solidFill>
                  <a:schemeClr val="tx1"/>
                </a:solidFill>
                <a:effectLst>
                  <a:outerShdw blurRad="38100" dist="19050" dir="2700000" algn="tl" rotWithShape="0">
                    <a:schemeClr val="dk1">
                      <a:alpha val="40000"/>
                    </a:schemeClr>
                  </a:outerShdw>
                </a:effectLst>
              </a:endParaRPr>
            </a:p>
          </p:txBody>
        </p:sp>
      </p:grpSp>
      <p:sp>
        <p:nvSpPr>
          <p:cNvPr id="98" name="Rectangle 97"/>
          <p:cNvSpPr/>
          <p:nvPr/>
        </p:nvSpPr>
        <p:spPr>
          <a:xfrm>
            <a:off x="6423661" y="1073146"/>
            <a:ext cx="5036819" cy="490176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9" name="TextBox 98"/>
          <p:cNvSpPr txBox="1"/>
          <p:nvPr/>
        </p:nvSpPr>
        <p:spPr>
          <a:xfrm>
            <a:off x="2006708" y="1179718"/>
            <a:ext cx="1778000" cy="369332"/>
          </a:xfrm>
          <a:prstGeom prst="rect">
            <a:avLst/>
          </a:prstGeom>
          <a:noFill/>
        </p:spPr>
        <p:txBody>
          <a:bodyPr wrap="square" rtlCol="0">
            <a:spAutoFit/>
          </a:bodyPr>
          <a:lstStyle/>
          <a:p>
            <a:r>
              <a:rPr lang="en-CA" dirty="0" smtClean="0"/>
              <a:t>Source EP RTL</a:t>
            </a:r>
            <a:endParaRPr lang="en-CA" dirty="0"/>
          </a:p>
        </p:txBody>
      </p:sp>
      <p:sp>
        <p:nvSpPr>
          <p:cNvPr id="124" name="Rectangle 123"/>
          <p:cNvSpPr/>
          <p:nvPr/>
        </p:nvSpPr>
        <p:spPr>
          <a:xfrm>
            <a:off x="581661" y="1073147"/>
            <a:ext cx="5036819" cy="490176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25" name="TextBox 124"/>
          <p:cNvSpPr txBox="1"/>
          <p:nvPr/>
        </p:nvSpPr>
        <p:spPr>
          <a:xfrm>
            <a:off x="7733615" y="1179718"/>
            <a:ext cx="3122930" cy="369332"/>
          </a:xfrm>
          <a:prstGeom prst="rect">
            <a:avLst/>
          </a:prstGeom>
          <a:noFill/>
        </p:spPr>
        <p:txBody>
          <a:bodyPr wrap="square" rtlCol="0">
            <a:spAutoFit/>
          </a:bodyPr>
          <a:lstStyle/>
          <a:p>
            <a:r>
              <a:rPr lang="en-CA" dirty="0" smtClean="0"/>
              <a:t>Destination  EP RTL</a:t>
            </a:r>
            <a:endParaRPr lang="en-CA" dirty="0"/>
          </a:p>
        </p:txBody>
      </p:sp>
      <p:sp>
        <p:nvSpPr>
          <p:cNvPr id="100" name="Rectangle 99"/>
          <p:cNvSpPr/>
          <p:nvPr/>
        </p:nvSpPr>
        <p:spPr>
          <a:xfrm>
            <a:off x="1022936" y="1998539"/>
            <a:ext cx="3788217" cy="369332"/>
          </a:xfrm>
          <a:prstGeom prst="rect">
            <a:avLst/>
          </a:prstGeom>
        </p:spPr>
        <p:txBody>
          <a:bodyPr wrap="none">
            <a:spAutoFit/>
          </a:bodyPr>
          <a:lstStyle/>
          <a:p>
            <a:r>
              <a:rPr lang="en-CA" dirty="0" err="1" smtClean="0"/>
              <a:t>fringe_api_put</a:t>
            </a:r>
            <a:r>
              <a:rPr lang="en-CA" dirty="0" smtClean="0"/>
              <a:t>(</a:t>
            </a:r>
            <a:r>
              <a:rPr lang="en-CA" dirty="0" err="1" smtClean="0"/>
              <a:t>dst,signal,type,data</a:t>
            </a:r>
            <a:r>
              <a:rPr lang="en-CA" dirty="0"/>
              <a:t>)</a:t>
            </a:r>
          </a:p>
        </p:txBody>
      </p:sp>
      <p:sp>
        <p:nvSpPr>
          <p:cNvPr id="101" name="Rectangle 100"/>
          <p:cNvSpPr/>
          <p:nvPr/>
        </p:nvSpPr>
        <p:spPr>
          <a:xfrm>
            <a:off x="7036433" y="1994715"/>
            <a:ext cx="3852337" cy="369332"/>
          </a:xfrm>
          <a:prstGeom prst="rect">
            <a:avLst/>
          </a:prstGeom>
        </p:spPr>
        <p:txBody>
          <a:bodyPr wrap="none">
            <a:spAutoFit/>
          </a:bodyPr>
          <a:lstStyle/>
          <a:p>
            <a:r>
              <a:rPr lang="en-CA" dirty="0"/>
              <a:t> </a:t>
            </a:r>
            <a:r>
              <a:rPr lang="en-CA" dirty="0" err="1" smtClean="0"/>
              <a:t>fringe_api_get</a:t>
            </a:r>
            <a:r>
              <a:rPr lang="en-CA" dirty="0" smtClean="0"/>
              <a:t>(</a:t>
            </a:r>
            <a:r>
              <a:rPr lang="en-CA" dirty="0" err="1" smtClean="0"/>
              <a:t>src,signal,type,data</a:t>
            </a:r>
            <a:r>
              <a:rPr lang="en-CA" dirty="0"/>
              <a:t>)</a:t>
            </a:r>
          </a:p>
        </p:txBody>
      </p:sp>
      <p:cxnSp>
        <p:nvCxnSpPr>
          <p:cNvPr id="109" name="Elbow Connector 108"/>
          <p:cNvCxnSpPr>
            <a:stCxn id="50" idx="2"/>
            <a:endCxn id="121" idx="2"/>
          </p:cNvCxnSpPr>
          <p:nvPr/>
        </p:nvCxnSpPr>
        <p:spPr>
          <a:xfrm rot="16200000" flipH="1">
            <a:off x="5933978" y="1317394"/>
            <a:ext cx="12700" cy="6033866"/>
          </a:xfrm>
          <a:prstGeom prst="bentConnector3">
            <a:avLst>
              <a:gd name="adj1" fmla="val 14840000"/>
            </a:avLst>
          </a:prstGeom>
          <a:ln w="285750">
            <a:solidFill>
              <a:schemeClr val="accent1">
                <a:lumMod val="60000"/>
                <a:lumOff val="40000"/>
                <a:alpha val="32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14" name="TextBox 113"/>
          <p:cNvSpPr txBox="1"/>
          <p:nvPr/>
        </p:nvSpPr>
        <p:spPr>
          <a:xfrm>
            <a:off x="5461494" y="6046266"/>
            <a:ext cx="928459" cy="369332"/>
          </a:xfrm>
          <a:prstGeom prst="rect">
            <a:avLst/>
          </a:prstGeom>
          <a:noFill/>
        </p:spPr>
        <p:txBody>
          <a:bodyPr wrap="none" rtlCol="0">
            <a:spAutoFit/>
          </a:bodyPr>
          <a:lstStyle/>
          <a:p>
            <a:r>
              <a:rPr lang="en-CA" dirty="0" smtClean="0"/>
              <a:t>TCP/IP</a:t>
            </a:r>
            <a:endParaRPr lang="en-CA" dirty="0"/>
          </a:p>
        </p:txBody>
      </p:sp>
    </p:spTree>
    <p:extLst>
      <p:ext uri="{BB962C8B-B14F-4D97-AF65-F5344CB8AC3E}">
        <p14:creationId xmlns:p14="http://schemas.microsoft.com/office/powerpoint/2010/main" val="1824708152"/>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581662" y="1073147"/>
            <a:ext cx="11099061" cy="5342451"/>
            <a:chOff x="581662" y="1073147"/>
            <a:chExt cx="11099061" cy="5342451"/>
          </a:xfrm>
        </p:grpSpPr>
        <p:cxnSp>
          <p:nvCxnSpPr>
            <p:cNvPr id="86" name="Straight Arrow Connector 85"/>
            <p:cNvCxnSpPr>
              <a:stCxn id="91" idx="1"/>
              <a:endCxn id="50" idx="1"/>
            </p:cNvCxnSpPr>
            <p:nvPr/>
          </p:nvCxnSpPr>
          <p:spPr>
            <a:xfrm rot="10800000" flipH="1" flipV="1">
              <a:off x="1002569" y="2186477"/>
              <a:ext cx="878968" cy="1432334"/>
            </a:xfrm>
            <a:prstGeom prst="bentConnector3">
              <a:avLst>
                <a:gd name="adj1" fmla="val -26008"/>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1" name="Rectangle 90"/>
            <p:cNvSpPr/>
            <p:nvPr/>
          </p:nvSpPr>
          <p:spPr>
            <a:xfrm>
              <a:off x="1002569" y="1867335"/>
              <a:ext cx="3828950" cy="638284"/>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b="1" dirty="0">
                <a:solidFill>
                  <a:prstClr val="black"/>
                </a:solidFill>
                <a:latin typeface="Trebuchet MS" panose="020B0603020202020204" pitchFamily="34" charset="0"/>
              </a:endParaRPr>
            </a:p>
          </p:txBody>
        </p:sp>
        <p:cxnSp>
          <p:nvCxnSpPr>
            <p:cNvPr id="59" name="Straight Arrow Connector 58"/>
            <p:cNvCxnSpPr>
              <a:stCxn id="50" idx="3"/>
              <a:endCxn id="91" idx="3"/>
            </p:cNvCxnSpPr>
            <p:nvPr/>
          </p:nvCxnSpPr>
          <p:spPr>
            <a:xfrm flipV="1">
              <a:off x="3952552" y="2186477"/>
              <a:ext cx="878967" cy="1432334"/>
            </a:xfrm>
            <a:prstGeom prst="bentConnector3">
              <a:avLst>
                <a:gd name="adj1" fmla="val 126008"/>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50" name="Rectangle 49"/>
            <p:cNvSpPr/>
            <p:nvPr/>
          </p:nvSpPr>
          <p:spPr>
            <a:xfrm>
              <a:off x="1881537" y="2903295"/>
              <a:ext cx="2071015" cy="1431032"/>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smtClean="0">
                  <a:ln w="0"/>
                  <a:solidFill>
                    <a:schemeClr val="tx1"/>
                  </a:solidFill>
                  <a:effectLst>
                    <a:outerShdw blurRad="38100" dist="19050" dir="2700000" algn="tl" rotWithShape="0">
                      <a:schemeClr val="dk1">
                        <a:alpha val="40000"/>
                      </a:schemeClr>
                    </a:outerShdw>
                  </a:effectLst>
                </a:rPr>
                <a:t>Fringe DB</a:t>
              </a:r>
              <a:endParaRPr lang="en-CA" dirty="0">
                <a:ln w="0"/>
                <a:solidFill>
                  <a:schemeClr val="tx1"/>
                </a:solidFill>
                <a:effectLst>
                  <a:outerShdw blurRad="38100" dist="19050" dir="2700000" algn="tl" rotWithShape="0">
                    <a:schemeClr val="dk1">
                      <a:alpha val="40000"/>
                    </a:schemeClr>
                  </a:outerShdw>
                </a:effectLst>
              </a:endParaRPr>
            </a:p>
          </p:txBody>
        </p:sp>
        <p:grpSp>
          <p:nvGrpSpPr>
            <p:cNvPr id="117" name="Group 116"/>
            <p:cNvGrpSpPr/>
            <p:nvPr/>
          </p:nvGrpSpPr>
          <p:grpSpPr>
            <a:xfrm>
              <a:off x="7036435" y="1867335"/>
              <a:ext cx="3828950" cy="2466992"/>
              <a:chOff x="310674" y="1644391"/>
              <a:chExt cx="3828950" cy="2466992"/>
            </a:xfrm>
          </p:grpSpPr>
          <p:cxnSp>
            <p:nvCxnSpPr>
              <p:cNvPr id="118" name="Straight Arrow Connector 85"/>
              <p:cNvCxnSpPr>
                <a:stCxn id="119" idx="1"/>
                <a:endCxn id="121" idx="1"/>
              </p:cNvCxnSpPr>
              <p:nvPr/>
            </p:nvCxnSpPr>
            <p:spPr>
              <a:xfrm rot="10800000" flipH="1" flipV="1">
                <a:off x="310674" y="1963533"/>
                <a:ext cx="878968" cy="1432334"/>
              </a:xfrm>
              <a:prstGeom prst="bentConnector3">
                <a:avLst>
                  <a:gd name="adj1" fmla="val -26008"/>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19" name="Rectangle 118"/>
              <p:cNvSpPr/>
              <p:nvPr/>
            </p:nvSpPr>
            <p:spPr>
              <a:xfrm>
                <a:off x="310674" y="1644391"/>
                <a:ext cx="3828950" cy="638284"/>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b="1" dirty="0">
                  <a:solidFill>
                    <a:prstClr val="black"/>
                  </a:solidFill>
                  <a:latin typeface="Trebuchet MS" panose="020B0603020202020204" pitchFamily="34" charset="0"/>
                </a:endParaRPr>
              </a:p>
            </p:txBody>
          </p:sp>
          <p:cxnSp>
            <p:nvCxnSpPr>
              <p:cNvPr id="120" name="Straight Arrow Connector 58"/>
              <p:cNvCxnSpPr>
                <a:stCxn id="121" idx="3"/>
                <a:endCxn id="119" idx="3"/>
              </p:cNvCxnSpPr>
              <p:nvPr/>
            </p:nvCxnSpPr>
            <p:spPr>
              <a:xfrm flipV="1">
                <a:off x="3260657" y="1963533"/>
                <a:ext cx="878967" cy="1432334"/>
              </a:xfrm>
              <a:prstGeom prst="bentConnector3">
                <a:avLst>
                  <a:gd name="adj1" fmla="val 126008"/>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21" name="Rectangle 120"/>
              <p:cNvSpPr/>
              <p:nvPr/>
            </p:nvSpPr>
            <p:spPr>
              <a:xfrm>
                <a:off x="1189642" y="2680351"/>
                <a:ext cx="2071015" cy="1431032"/>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smtClean="0">
                    <a:ln w="0"/>
                    <a:solidFill>
                      <a:schemeClr val="tx1"/>
                    </a:solidFill>
                    <a:effectLst>
                      <a:outerShdw blurRad="38100" dist="19050" dir="2700000" algn="tl" rotWithShape="0">
                        <a:schemeClr val="dk1">
                          <a:alpha val="40000"/>
                        </a:schemeClr>
                      </a:outerShdw>
                    </a:effectLst>
                  </a:rPr>
                  <a:t>Fringe DB</a:t>
                </a:r>
                <a:endParaRPr lang="en-CA" dirty="0">
                  <a:ln w="0"/>
                  <a:solidFill>
                    <a:schemeClr val="tx1"/>
                  </a:solidFill>
                  <a:effectLst>
                    <a:outerShdw blurRad="38100" dist="19050" dir="2700000" algn="tl" rotWithShape="0">
                      <a:schemeClr val="dk1">
                        <a:alpha val="40000"/>
                      </a:schemeClr>
                    </a:outerShdw>
                  </a:effectLst>
                </a:endParaRPr>
              </a:p>
            </p:txBody>
          </p:sp>
        </p:grpSp>
        <p:sp>
          <p:nvSpPr>
            <p:cNvPr id="98" name="Rectangle 97"/>
            <p:cNvSpPr/>
            <p:nvPr/>
          </p:nvSpPr>
          <p:spPr>
            <a:xfrm>
              <a:off x="6423661" y="1073147"/>
              <a:ext cx="5257062" cy="281059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9" name="TextBox 98"/>
            <p:cNvSpPr txBox="1"/>
            <p:nvPr/>
          </p:nvSpPr>
          <p:spPr>
            <a:xfrm>
              <a:off x="1442053" y="1153766"/>
              <a:ext cx="3253550" cy="369332"/>
            </a:xfrm>
            <a:prstGeom prst="rect">
              <a:avLst/>
            </a:prstGeom>
            <a:noFill/>
          </p:spPr>
          <p:txBody>
            <a:bodyPr wrap="square" rtlCol="0">
              <a:spAutoFit/>
            </a:bodyPr>
            <a:lstStyle/>
            <a:p>
              <a:r>
                <a:rPr lang="en-CA" dirty="0" smtClean="0"/>
                <a:t>Front-End API thread</a:t>
              </a:r>
              <a:endParaRPr lang="en-CA" dirty="0"/>
            </a:p>
          </p:txBody>
        </p:sp>
        <p:sp>
          <p:nvSpPr>
            <p:cNvPr id="124" name="Rectangle 123"/>
            <p:cNvSpPr/>
            <p:nvPr/>
          </p:nvSpPr>
          <p:spPr>
            <a:xfrm>
              <a:off x="581662" y="1073147"/>
              <a:ext cx="4980709" cy="281059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25" name="TextBox 124"/>
            <p:cNvSpPr txBox="1"/>
            <p:nvPr/>
          </p:nvSpPr>
          <p:spPr>
            <a:xfrm>
              <a:off x="7729733" y="1153766"/>
              <a:ext cx="2436772" cy="369332"/>
            </a:xfrm>
            <a:prstGeom prst="rect">
              <a:avLst/>
            </a:prstGeom>
            <a:noFill/>
          </p:spPr>
          <p:txBody>
            <a:bodyPr wrap="square" rtlCol="0">
              <a:spAutoFit/>
            </a:bodyPr>
            <a:lstStyle/>
            <a:p>
              <a:r>
                <a:rPr lang="en-CA" dirty="0" smtClean="0"/>
                <a:t>Front-End API thread</a:t>
              </a:r>
              <a:endParaRPr lang="en-CA" dirty="0"/>
            </a:p>
          </p:txBody>
        </p:sp>
        <p:sp>
          <p:nvSpPr>
            <p:cNvPr id="100" name="Rectangle 99"/>
            <p:cNvSpPr/>
            <p:nvPr/>
          </p:nvSpPr>
          <p:spPr>
            <a:xfrm>
              <a:off x="1022936" y="1998539"/>
              <a:ext cx="3788217" cy="369332"/>
            </a:xfrm>
            <a:prstGeom prst="rect">
              <a:avLst/>
            </a:prstGeom>
          </p:spPr>
          <p:txBody>
            <a:bodyPr wrap="none">
              <a:spAutoFit/>
            </a:bodyPr>
            <a:lstStyle/>
            <a:p>
              <a:r>
                <a:rPr lang="en-CA" dirty="0" err="1" smtClean="0"/>
                <a:t>fringe_api_put</a:t>
              </a:r>
              <a:r>
                <a:rPr lang="en-CA" dirty="0" smtClean="0"/>
                <a:t>(</a:t>
              </a:r>
              <a:r>
                <a:rPr lang="en-CA" dirty="0" err="1" smtClean="0"/>
                <a:t>dst,signal,type,data</a:t>
              </a:r>
              <a:r>
                <a:rPr lang="en-CA" dirty="0"/>
                <a:t>)</a:t>
              </a:r>
            </a:p>
          </p:txBody>
        </p:sp>
        <p:sp>
          <p:nvSpPr>
            <p:cNvPr id="101" name="Rectangle 100"/>
            <p:cNvSpPr/>
            <p:nvPr/>
          </p:nvSpPr>
          <p:spPr>
            <a:xfrm>
              <a:off x="7036433" y="1994715"/>
              <a:ext cx="3852337" cy="369332"/>
            </a:xfrm>
            <a:prstGeom prst="rect">
              <a:avLst/>
            </a:prstGeom>
          </p:spPr>
          <p:txBody>
            <a:bodyPr wrap="none">
              <a:spAutoFit/>
            </a:bodyPr>
            <a:lstStyle/>
            <a:p>
              <a:r>
                <a:rPr lang="en-CA" dirty="0"/>
                <a:t> </a:t>
              </a:r>
              <a:r>
                <a:rPr lang="en-CA" dirty="0" err="1" smtClean="0"/>
                <a:t>fringe_api_get</a:t>
              </a:r>
              <a:r>
                <a:rPr lang="en-CA" dirty="0" smtClean="0"/>
                <a:t>(</a:t>
              </a:r>
              <a:r>
                <a:rPr lang="en-CA" dirty="0" err="1" smtClean="0"/>
                <a:t>src,signal,type,data</a:t>
              </a:r>
              <a:r>
                <a:rPr lang="en-CA" dirty="0"/>
                <a:t>)</a:t>
              </a:r>
            </a:p>
          </p:txBody>
        </p:sp>
        <p:cxnSp>
          <p:nvCxnSpPr>
            <p:cNvPr id="109" name="Elbow Connector 108"/>
            <p:cNvCxnSpPr>
              <a:stCxn id="50" idx="2"/>
              <a:endCxn id="121" idx="2"/>
            </p:cNvCxnSpPr>
            <p:nvPr/>
          </p:nvCxnSpPr>
          <p:spPr>
            <a:xfrm rot="16200000" flipH="1">
              <a:off x="5933978" y="1317394"/>
              <a:ext cx="12700" cy="6033866"/>
            </a:xfrm>
            <a:prstGeom prst="bentConnector3">
              <a:avLst>
                <a:gd name="adj1" fmla="val 14840000"/>
              </a:avLst>
            </a:prstGeom>
            <a:ln w="285750">
              <a:solidFill>
                <a:schemeClr val="accent1">
                  <a:lumMod val="60000"/>
                  <a:lumOff val="40000"/>
                  <a:alpha val="32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14" name="TextBox 113"/>
            <p:cNvSpPr txBox="1"/>
            <p:nvPr/>
          </p:nvSpPr>
          <p:spPr>
            <a:xfrm>
              <a:off x="5461494" y="6046266"/>
              <a:ext cx="928459" cy="369332"/>
            </a:xfrm>
            <a:prstGeom prst="rect">
              <a:avLst/>
            </a:prstGeom>
            <a:noFill/>
          </p:spPr>
          <p:txBody>
            <a:bodyPr wrap="none" rtlCol="0">
              <a:spAutoFit/>
            </a:bodyPr>
            <a:lstStyle/>
            <a:p>
              <a:r>
                <a:rPr lang="en-CA" dirty="0" smtClean="0"/>
                <a:t>TCP/IP</a:t>
              </a:r>
              <a:endParaRPr lang="en-CA" dirty="0"/>
            </a:p>
          </p:txBody>
        </p:sp>
        <p:sp>
          <p:nvSpPr>
            <p:cNvPr id="23" name="Rectangle 22"/>
            <p:cNvSpPr/>
            <p:nvPr/>
          </p:nvSpPr>
          <p:spPr>
            <a:xfrm>
              <a:off x="581662" y="4071680"/>
              <a:ext cx="5071886" cy="137539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5" name="TextBox 24"/>
            <p:cNvSpPr txBox="1"/>
            <p:nvPr/>
          </p:nvSpPr>
          <p:spPr>
            <a:xfrm>
              <a:off x="1702901" y="4677930"/>
              <a:ext cx="2422415" cy="369332"/>
            </a:xfrm>
            <a:prstGeom prst="rect">
              <a:avLst/>
            </a:prstGeom>
            <a:noFill/>
          </p:spPr>
          <p:txBody>
            <a:bodyPr wrap="square" rtlCol="0">
              <a:spAutoFit/>
            </a:bodyPr>
            <a:lstStyle/>
            <a:p>
              <a:r>
                <a:rPr lang="en-CA" dirty="0" smtClean="0"/>
                <a:t>Back-End API thread</a:t>
              </a:r>
              <a:endParaRPr lang="en-CA" dirty="0"/>
            </a:p>
          </p:txBody>
        </p:sp>
        <p:sp>
          <p:nvSpPr>
            <p:cNvPr id="26" name="TextBox 25"/>
            <p:cNvSpPr txBox="1"/>
            <p:nvPr/>
          </p:nvSpPr>
          <p:spPr>
            <a:xfrm>
              <a:off x="7759922" y="4677930"/>
              <a:ext cx="2376393" cy="369332"/>
            </a:xfrm>
            <a:prstGeom prst="rect">
              <a:avLst/>
            </a:prstGeom>
            <a:noFill/>
          </p:spPr>
          <p:txBody>
            <a:bodyPr wrap="square" rtlCol="0">
              <a:spAutoFit/>
            </a:bodyPr>
            <a:lstStyle/>
            <a:p>
              <a:r>
                <a:rPr lang="en-CA" dirty="0" smtClean="0"/>
                <a:t>Back-End API thread</a:t>
              </a:r>
              <a:endParaRPr lang="en-CA" dirty="0"/>
            </a:p>
          </p:txBody>
        </p:sp>
        <p:sp>
          <p:nvSpPr>
            <p:cNvPr id="27" name="Rectangle 26"/>
            <p:cNvSpPr/>
            <p:nvPr/>
          </p:nvSpPr>
          <p:spPr>
            <a:xfrm>
              <a:off x="6412175" y="4071647"/>
              <a:ext cx="5268548" cy="137539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extBox 1"/>
            <p:cNvSpPr txBox="1"/>
            <p:nvPr/>
          </p:nvSpPr>
          <p:spPr>
            <a:xfrm>
              <a:off x="2456292" y="2520458"/>
              <a:ext cx="966931" cy="369332"/>
            </a:xfrm>
            <a:prstGeom prst="rect">
              <a:avLst/>
            </a:prstGeom>
            <a:noFill/>
          </p:spPr>
          <p:txBody>
            <a:bodyPr wrap="none" rtlCol="0">
              <a:spAutoFit/>
            </a:bodyPr>
            <a:lstStyle/>
            <a:p>
              <a:r>
                <a:rPr lang="en-CA" b="1" dirty="0" smtClean="0"/>
                <a:t>Source</a:t>
              </a:r>
              <a:endParaRPr lang="en-CA" b="1" dirty="0"/>
            </a:p>
          </p:txBody>
        </p:sp>
        <p:sp>
          <p:nvSpPr>
            <p:cNvPr id="24" name="TextBox 23"/>
            <p:cNvSpPr txBox="1"/>
            <p:nvPr/>
          </p:nvSpPr>
          <p:spPr>
            <a:xfrm>
              <a:off x="8278705" y="2519791"/>
              <a:ext cx="1441420" cy="369332"/>
            </a:xfrm>
            <a:prstGeom prst="rect">
              <a:avLst/>
            </a:prstGeom>
            <a:noFill/>
          </p:spPr>
          <p:txBody>
            <a:bodyPr wrap="none" rtlCol="0">
              <a:spAutoFit/>
            </a:bodyPr>
            <a:lstStyle/>
            <a:p>
              <a:r>
                <a:rPr lang="en-CA" b="1" dirty="0" smtClean="0"/>
                <a:t>Destination</a:t>
              </a:r>
              <a:endParaRPr lang="en-CA" b="1" dirty="0"/>
            </a:p>
          </p:txBody>
        </p:sp>
      </p:grpSp>
    </p:spTree>
    <p:extLst>
      <p:ext uri="{BB962C8B-B14F-4D97-AF65-F5344CB8AC3E}">
        <p14:creationId xmlns:p14="http://schemas.microsoft.com/office/powerpoint/2010/main" val="1083964125"/>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6" name="Straight Arrow Connector 85"/>
          <p:cNvCxnSpPr>
            <a:stCxn id="91" idx="1"/>
            <a:endCxn id="50" idx="1"/>
          </p:cNvCxnSpPr>
          <p:nvPr/>
        </p:nvCxnSpPr>
        <p:spPr>
          <a:xfrm rot="10800000" flipH="1" flipV="1">
            <a:off x="982985" y="1997364"/>
            <a:ext cx="842104" cy="1141622"/>
          </a:xfrm>
          <a:prstGeom prst="bentConnector3">
            <a:avLst>
              <a:gd name="adj1" fmla="val -26008"/>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1" name="Rectangle 90"/>
          <p:cNvSpPr/>
          <p:nvPr/>
        </p:nvSpPr>
        <p:spPr>
          <a:xfrm>
            <a:off x="982985" y="1742996"/>
            <a:ext cx="3668364" cy="508735"/>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b="1" dirty="0">
              <a:solidFill>
                <a:prstClr val="black"/>
              </a:solidFill>
              <a:latin typeface="Trebuchet MS" panose="020B0603020202020204" pitchFamily="34" charset="0"/>
            </a:endParaRPr>
          </a:p>
        </p:txBody>
      </p:sp>
      <p:cxnSp>
        <p:nvCxnSpPr>
          <p:cNvPr id="59" name="Straight Arrow Connector 58"/>
          <p:cNvCxnSpPr>
            <a:stCxn id="50" idx="3"/>
            <a:endCxn id="91" idx="3"/>
          </p:cNvCxnSpPr>
          <p:nvPr/>
        </p:nvCxnSpPr>
        <p:spPr>
          <a:xfrm flipV="1">
            <a:off x="3809246" y="1997364"/>
            <a:ext cx="842103" cy="1141622"/>
          </a:xfrm>
          <a:prstGeom prst="bentConnector3">
            <a:avLst>
              <a:gd name="adj1" fmla="val 126008"/>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50" name="Rectangle 49"/>
          <p:cNvSpPr/>
          <p:nvPr/>
        </p:nvSpPr>
        <p:spPr>
          <a:xfrm>
            <a:off x="1825089" y="2568693"/>
            <a:ext cx="1984157" cy="1140584"/>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smtClean="0">
                <a:ln w="0"/>
                <a:solidFill>
                  <a:schemeClr val="tx1"/>
                </a:solidFill>
                <a:effectLst>
                  <a:outerShdw blurRad="38100" dist="19050" dir="2700000" algn="tl" rotWithShape="0">
                    <a:schemeClr val="dk1">
                      <a:alpha val="40000"/>
                    </a:schemeClr>
                  </a:outerShdw>
                </a:effectLst>
              </a:rPr>
              <a:t>Fringe DB</a:t>
            </a:r>
            <a:endParaRPr lang="en-CA" dirty="0">
              <a:ln w="0"/>
              <a:solidFill>
                <a:schemeClr val="tx1"/>
              </a:solidFill>
              <a:effectLst>
                <a:outerShdw blurRad="38100" dist="19050" dir="2700000" algn="tl" rotWithShape="0">
                  <a:schemeClr val="dk1">
                    <a:alpha val="40000"/>
                  </a:schemeClr>
                </a:outerShdw>
              </a:effectLst>
            </a:endParaRPr>
          </a:p>
        </p:txBody>
      </p:sp>
      <p:grpSp>
        <p:nvGrpSpPr>
          <p:cNvPr id="16" name="Group 15"/>
          <p:cNvGrpSpPr/>
          <p:nvPr/>
        </p:nvGrpSpPr>
        <p:grpSpPr>
          <a:xfrm>
            <a:off x="6763791" y="1742996"/>
            <a:ext cx="3668364" cy="1966281"/>
            <a:chOff x="6763791" y="1742996"/>
            <a:chExt cx="3668364" cy="1966281"/>
          </a:xfrm>
        </p:grpSpPr>
        <p:cxnSp>
          <p:nvCxnSpPr>
            <p:cNvPr id="118" name="Straight Arrow Connector 85"/>
            <p:cNvCxnSpPr>
              <a:stCxn id="119" idx="1"/>
              <a:endCxn id="121" idx="1"/>
            </p:cNvCxnSpPr>
            <p:nvPr/>
          </p:nvCxnSpPr>
          <p:spPr>
            <a:xfrm rot="10800000" flipH="1" flipV="1">
              <a:off x="6763791" y="1997364"/>
              <a:ext cx="842104" cy="1141622"/>
            </a:xfrm>
            <a:prstGeom prst="bentConnector3">
              <a:avLst>
                <a:gd name="adj1" fmla="val -26008"/>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19" name="Rectangle 118"/>
            <p:cNvSpPr/>
            <p:nvPr/>
          </p:nvSpPr>
          <p:spPr>
            <a:xfrm>
              <a:off x="6763791" y="1742996"/>
              <a:ext cx="3668364" cy="508735"/>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b="1" dirty="0">
                <a:solidFill>
                  <a:prstClr val="black"/>
                </a:solidFill>
                <a:latin typeface="Trebuchet MS" panose="020B0603020202020204" pitchFamily="34" charset="0"/>
              </a:endParaRPr>
            </a:p>
          </p:txBody>
        </p:sp>
        <p:cxnSp>
          <p:nvCxnSpPr>
            <p:cNvPr id="120" name="Straight Arrow Connector 58"/>
            <p:cNvCxnSpPr>
              <a:stCxn id="121" idx="3"/>
              <a:endCxn id="119" idx="3"/>
            </p:cNvCxnSpPr>
            <p:nvPr/>
          </p:nvCxnSpPr>
          <p:spPr>
            <a:xfrm flipV="1">
              <a:off x="9590052" y="1997364"/>
              <a:ext cx="842103" cy="1141622"/>
            </a:xfrm>
            <a:prstGeom prst="bentConnector3">
              <a:avLst>
                <a:gd name="adj1" fmla="val 126008"/>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21" name="Rectangle 120"/>
            <p:cNvSpPr/>
            <p:nvPr/>
          </p:nvSpPr>
          <p:spPr>
            <a:xfrm>
              <a:off x="7605895" y="2568693"/>
              <a:ext cx="1984157" cy="1140584"/>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smtClean="0">
                  <a:ln w="0"/>
                  <a:solidFill>
                    <a:schemeClr val="tx1"/>
                  </a:solidFill>
                  <a:effectLst>
                    <a:outerShdw blurRad="38100" dist="19050" dir="2700000" algn="tl" rotWithShape="0">
                      <a:schemeClr val="dk1">
                        <a:alpha val="40000"/>
                      </a:schemeClr>
                    </a:outerShdw>
                  </a:effectLst>
                </a:rPr>
                <a:t>Fringe DB</a:t>
              </a:r>
              <a:endParaRPr lang="en-CA" dirty="0">
                <a:ln w="0"/>
                <a:solidFill>
                  <a:schemeClr val="tx1"/>
                </a:solidFill>
                <a:effectLst>
                  <a:outerShdw blurRad="38100" dist="19050" dir="2700000" algn="tl" rotWithShape="0">
                    <a:schemeClr val="dk1">
                      <a:alpha val="40000"/>
                    </a:schemeClr>
                  </a:outerShdw>
                </a:effectLst>
              </a:endParaRPr>
            </a:p>
          </p:txBody>
        </p:sp>
      </p:grpSp>
      <p:sp>
        <p:nvSpPr>
          <p:cNvPr id="98" name="Rectangle 97"/>
          <p:cNvSpPr/>
          <p:nvPr/>
        </p:nvSpPr>
        <p:spPr>
          <a:xfrm>
            <a:off x="6196386" y="1302011"/>
            <a:ext cx="4825575" cy="390688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24" name="Rectangle 123"/>
          <p:cNvSpPr/>
          <p:nvPr/>
        </p:nvSpPr>
        <p:spPr>
          <a:xfrm>
            <a:off x="535614" y="1254716"/>
            <a:ext cx="4825575" cy="390688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0" name="Rectangle 99"/>
          <p:cNvSpPr/>
          <p:nvPr/>
        </p:nvSpPr>
        <p:spPr>
          <a:xfrm>
            <a:off x="963470" y="1802057"/>
            <a:ext cx="3903799" cy="369332"/>
          </a:xfrm>
          <a:prstGeom prst="rect">
            <a:avLst/>
          </a:prstGeom>
        </p:spPr>
        <p:txBody>
          <a:bodyPr wrap="square">
            <a:spAutoFit/>
          </a:bodyPr>
          <a:lstStyle/>
          <a:p>
            <a:r>
              <a:rPr lang="en-CA" dirty="0" err="1" smtClean="0"/>
              <a:t>fringe_api_put</a:t>
            </a:r>
            <a:r>
              <a:rPr lang="en-CA" dirty="0" smtClean="0"/>
              <a:t>(</a:t>
            </a:r>
            <a:r>
              <a:rPr lang="en-CA" dirty="0" err="1" smtClean="0"/>
              <a:t>dst,signal,type,data</a:t>
            </a:r>
            <a:r>
              <a:rPr lang="en-CA" dirty="0"/>
              <a:t>)</a:t>
            </a:r>
          </a:p>
        </p:txBody>
      </p:sp>
      <p:sp>
        <p:nvSpPr>
          <p:cNvPr id="101" name="Rectangle 100"/>
          <p:cNvSpPr/>
          <p:nvPr/>
        </p:nvSpPr>
        <p:spPr>
          <a:xfrm>
            <a:off x="6755321" y="1806570"/>
            <a:ext cx="4022198" cy="369332"/>
          </a:xfrm>
          <a:prstGeom prst="rect">
            <a:avLst/>
          </a:prstGeom>
        </p:spPr>
        <p:txBody>
          <a:bodyPr wrap="square">
            <a:spAutoFit/>
          </a:bodyPr>
          <a:lstStyle/>
          <a:p>
            <a:r>
              <a:rPr lang="en-CA" dirty="0"/>
              <a:t> </a:t>
            </a:r>
            <a:r>
              <a:rPr lang="en-CA" dirty="0" err="1" smtClean="0"/>
              <a:t>fringe_api_get</a:t>
            </a:r>
            <a:r>
              <a:rPr lang="en-CA" dirty="0" smtClean="0"/>
              <a:t>(</a:t>
            </a:r>
            <a:r>
              <a:rPr lang="en-CA" dirty="0" err="1" smtClean="0"/>
              <a:t>src,signal,type,data</a:t>
            </a:r>
            <a:r>
              <a:rPr lang="en-CA" dirty="0"/>
              <a:t>)</a:t>
            </a:r>
          </a:p>
        </p:txBody>
      </p:sp>
      <p:cxnSp>
        <p:nvCxnSpPr>
          <p:cNvPr id="109" name="Elbow Connector 108"/>
          <p:cNvCxnSpPr>
            <a:stCxn id="50" idx="2"/>
            <a:endCxn id="121" idx="2"/>
          </p:cNvCxnSpPr>
          <p:nvPr/>
        </p:nvCxnSpPr>
        <p:spPr>
          <a:xfrm rot="16200000" flipH="1">
            <a:off x="5707571" y="818874"/>
            <a:ext cx="12700" cy="5780806"/>
          </a:xfrm>
          <a:prstGeom prst="bentConnector3">
            <a:avLst>
              <a:gd name="adj1" fmla="val 16587094"/>
            </a:avLst>
          </a:prstGeom>
          <a:ln w="285750">
            <a:solidFill>
              <a:schemeClr val="accent1">
                <a:lumMod val="60000"/>
                <a:lumOff val="40000"/>
                <a:alpha val="32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14" name="TextBox 113"/>
          <p:cNvSpPr txBox="1"/>
          <p:nvPr/>
        </p:nvSpPr>
        <p:spPr>
          <a:xfrm>
            <a:off x="5210607" y="5619991"/>
            <a:ext cx="985779" cy="369332"/>
          </a:xfrm>
          <a:prstGeom prst="rect">
            <a:avLst/>
          </a:prstGeom>
          <a:noFill/>
        </p:spPr>
        <p:txBody>
          <a:bodyPr wrap="square" rtlCol="0">
            <a:spAutoFit/>
          </a:bodyPr>
          <a:lstStyle/>
          <a:p>
            <a:r>
              <a:rPr lang="en-CA" dirty="0" smtClean="0"/>
              <a:t>TCP/IP</a:t>
            </a:r>
            <a:endParaRPr lang="en-CA" dirty="0"/>
          </a:p>
        </p:txBody>
      </p:sp>
      <p:cxnSp>
        <p:nvCxnSpPr>
          <p:cNvPr id="22" name="Straight Arrow Connector 85"/>
          <p:cNvCxnSpPr>
            <a:stCxn id="23" idx="1"/>
          </p:cNvCxnSpPr>
          <p:nvPr/>
        </p:nvCxnSpPr>
        <p:spPr>
          <a:xfrm flipH="1" flipV="1">
            <a:off x="3789731" y="3328244"/>
            <a:ext cx="842104" cy="1141621"/>
          </a:xfrm>
          <a:prstGeom prst="bentConnector3">
            <a:avLst>
              <a:gd name="adj1" fmla="val -26008"/>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3" name="Rectangle 22"/>
          <p:cNvSpPr/>
          <p:nvPr/>
        </p:nvSpPr>
        <p:spPr>
          <a:xfrm rot="10800000">
            <a:off x="963471" y="4215498"/>
            <a:ext cx="3668364" cy="508735"/>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b="1" dirty="0">
              <a:solidFill>
                <a:prstClr val="black"/>
              </a:solidFill>
              <a:latin typeface="Trebuchet MS" panose="020B0603020202020204" pitchFamily="34" charset="0"/>
            </a:endParaRPr>
          </a:p>
        </p:txBody>
      </p:sp>
      <p:cxnSp>
        <p:nvCxnSpPr>
          <p:cNvPr id="24" name="Straight Arrow Connector 58"/>
          <p:cNvCxnSpPr>
            <a:endCxn id="23" idx="3"/>
          </p:cNvCxnSpPr>
          <p:nvPr/>
        </p:nvCxnSpPr>
        <p:spPr>
          <a:xfrm rot="10800000" flipV="1">
            <a:off x="963471" y="3328244"/>
            <a:ext cx="842103" cy="1141621"/>
          </a:xfrm>
          <a:prstGeom prst="bentConnector3">
            <a:avLst>
              <a:gd name="adj1" fmla="val 126008"/>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5" name="Rectangle 24"/>
          <p:cNvSpPr/>
          <p:nvPr/>
        </p:nvSpPr>
        <p:spPr>
          <a:xfrm>
            <a:off x="941067" y="4328336"/>
            <a:ext cx="3690770" cy="294371"/>
          </a:xfrm>
          <a:prstGeom prst="rect">
            <a:avLst/>
          </a:prstGeom>
        </p:spPr>
        <p:txBody>
          <a:bodyPr wrap="none">
            <a:spAutoFit/>
          </a:bodyPr>
          <a:lstStyle/>
          <a:p>
            <a:r>
              <a:rPr lang="en-CA" dirty="0"/>
              <a:t> </a:t>
            </a:r>
            <a:r>
              <a:rPr lang="en-CA" dirty="0" err="1" smtClean="0"/>
              <a:t>fringe_api_get</a:t>
            </a:r>
            <a:r>
              <a:rPr lang="en-CA" dirty="0" smtClean="0"/>
              <a:t>(</a:t>
            </a:r>
            <a:r>
              <a:rPr lang="en-CA" dirty="0" err="1" smtClean="0"/>
              <a:t>src,signal,type,data</a:t>
            </a:r>
            <a:r>
              <a:rPr lang="en-CA" dirty="0"/>
              <a:t>)</a:t>
            </a:r>
          </a:p>
        </p:txBody>
      </p:sp>
      <p:grpSp>
        <p:nvGrpSpPr>
          <p:cNvPr id="18" name="Group 17"/>
          <p:cNvGrpSpPr/>
          <p:nvPr/>
        </p:nvGrpSpPr>
        <p:grpSpPr>
          <a:xfrm>
            <a:off x="6755322" y="3291826"/>
            <a:ext cx="3668364" cy="1395989"/>
            <a:chOff x="6755322" y="3291826"/>
            <a:chExt cx="3668364" cy="1395989"/>
          </a:xfrm>
        </p:grpSpPr>
        <p:cxnSp>
          <p:nvCxnSpPr>
            <p:cNvPr id="28" name="Straight Arrow Connector 85"/>
            <p:cNvCxnSpPr>
              <a:stCxn id="29" idx="1"/>
            </p:cNvCxnSpPr>
            <p:nvPr/>
          </p:nvCxnSpPr>
          <p:spPr>
            <a:xfrm flipH="1" flipV="1">
              <a:off x="9581582" y="3291826"/>
              <a:ext cx="842104" cy="1141621"/>
            </a:xfrm>
            <a:prstGeom prst="bentConnector3">
              <a:avLst>
                <a:gd name="adj1" fmla="val -26008"/>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9" name="Rectangle 28"/>
            <p:cNvSpPr/>
            <p:nvPr/>
          </p:nvSpPr>
          <p:spPr>
            <a:xfrm rot="10800000">
              <a:off x="6755322" y="4179080"/>
              <a:ext cx="3668364" cy="508735"/>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b="1" dirty="0">
                <a:solidFill>
                  <a:prstClr val="black"/>
                </a:solidFill>
                <a:latin typeface="Trebuchet MS" panose="020B0603020202020204" pitchFamily="34" charset="0"/>
              </a:endParaRPr>
            </a:p>
          </p:txBody>
        </p:sp>
        <p:cxnSp>
          <p:nvCxnSpPr>
            <p:cNvPr id="30" name="Straight Arrow Connector 58"/>
            <p:cNvCxnSpPr>
              <a:endCxn id="29" idx="3"/>
            </p:cNvCxnSpPr>
            <p:nvPr/>
          </p:nvCxnSpPr>
          <p:spPr>
            <a:xfrm rot="10800000" flipV="1">
              <a:off x="6755322" y="3291826"/>
              <a:ext cx="842103" cy="1141621"/>
            </a:xfrm>
            <a:prstGeom prst="bentConnector3">
              <a:avLst>
                <a:gd name="adj1" fmla="val 126008"/>
              </a:avLst>
            </a:prstGeom>
            <a:ln w="41275">
              <a:solidFill>
                <a:schemeClr val="accent1">
                  <a:alpha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1" name="Rectangle 30"/>
            <p:cNvSpPr/>
            <p:nvPr/>
          </p:nvSpPr>
          <p:spPr>
            <a:xfrm>
              <a:off x="6774834" y="4288870"/>
              <a:ext cx="3629339" cy="294371"/>
            </a:xfrm>
            <a:prstGeom prst="rect">
              <a:avLst/>
            </a:prstGeom>
          </p:spPr>
          <p:txBody>
            <a:bodyPr wrap="none">
              <a:spAutoFit/>
            </a:bodyPr>
            <a:lstStyle/>
            <a:p>
              <a:r>
                <a:rPr lang="en-CA" dirty="0" err="1" smtClean="0"/>
                <a:t>fringe_api_put</a:t>
              </a:r>
              <a:r>
                <a:rPr lang="en-CA" dirty="0" smtClean="0"/>
                <a:t>(</a:t>
              </a:r>
              <a:r>
                <a:rPr lang="en-CA" dirty="0" err="1" smtClean="0"/>
                <a:t>dst,signal,type,data</a:t>
              </a:r>
              <a:r>
                <a:rPr lang="en-CA" dirty="0"/>
                <a:t>)</a:t>
              </a:r>
            </a:p>
          </p:txBody>
        </p:sp>
      </p:grpSp>
    </p:spTree>
    <p:extLst>
      <p:ext uri="{BB962C8B-B14F-4D97-AF65-F5344CB8AC3E}">
        <p14:creationId xmlns:p14="http://schemas.microsoft.com/office/powerpoint/2010/main" val="278077026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Introduction</a:t>
            </a:r>
            <a:r>
              <a:rPr lang="ru-RU" dirty="0"/>
              <a:t> </a:t>
            </a:r>
            <a:endParaRPr lang="en-US" dirty="0"/>
          </a:p>
        </p:txBody>
      </p:sp>
      <p:sp>
        <p:nvSpPr>
          <p:cNvPr id="6" name="Text Placeholder 5"/>
          <p:cNvSpPr>
            <a:spLocks noGrp="1"/>
          </p:cNvSpPr>
          <p:nvPr>
            <p:ph sz="half" idx="1"/>
          </p:nvPr>
        </p:nvSpPr>
        <p:spPr/>
        <p:txBody>
          <a:bodyPr/>
          <a:lstStyle/>
          <a:p>
            <a:r>
              <a:rPr lang="en-US" sz="2000" dirty="0"/>
              <a:t>An idea to establish communication with RTL simulations by using TCP has been around for nearly as long as Verilog </a:t>
            </a:r>
          </a:p>
          <a:p>
            <a:pPr marL="0" indent="0">
              <a:buNone/>
            </a:pPr>
            <a:r>
              <a:rPr lang="en-CA" sz="1800" i="1" dirty="0"/>
              <a:t>“Our solution implements the software components as separate programs that use Unix interprocess communication (IPC) mechanisms to interact with the hardware simulation” D. Becker, R.K. Singh, and S.G. Tell, “An Engineering Environment for Hardware Software CO-Simulation,”</a:t>
            </a:r>
            <a:r>
              <a:rPr lang="en-CA" sz="1800" dirty="0"/>
              <a:t> </a:t>
            </a:r>
            <a:r>
              <a:rPr lang="en-CA" sz="1800" dirty="0">
                <a:solidFill>
                  <a:srgbClr val="FF0000"/>
                </a:solidFill>
              </a:rPr>
              <a:t>DAC 1992 </a:t>
            </a:r>
          </a:p>
          <a:p>
            <a:pPr marL="0" indent="0">
              <a:buNone/>
            </a:pPr>
            <a:endParaRPr lang="en-CA" sz="1800" i="1" dirty="0"/>
          </a:p>
          <a:p>
            <a:pPr marL="0" indent="0">
              <a:buNone/>
            </a:pPr>
            <a:r>
              <a:rPr lang="en-CA" sz="1800" i="1" dirty="0"/>
              <a:t>“For debugging purposes, a simple C++ code opens an Ethernet socket and exchanges Ethernet packets between the socket and the verification environment (over DPI).” A. Fiergolski “Simulation environment based on the Universal Verification Methodology” </a:t>
            </a:r>
            <a:r>
              <a:rPr lang="en-CA" sz="1800" dirty="0">
                <a:solidFill>
                  <a:srgbClr val="FF0000"/>
                </a:solidFill>
              </a:rPr>
              <a:t>2017 JINST </a:t>
            </a:r>
            <a:r>
              <a:rPr lang="en-CA" sz="1800" dirty="0"/>
              <a:t>12 C0100</a:t>
            </a:r>
          </a:p>
        </p:txBody>
      </p:sp>
      <p:sp>
        <p:nvSpPr>
          <p:cNvPr id="46" name="Content Placeholder 45"/>
          <p:cNvSpPr>
            <a:spLocks noGrp="1"/>
          </p:cNvSpPr>
          <p:nvPr>
            <p:ph sz="half" idx="2"/>
          </p:nvPr>
        </p:nvSpPr>
        <p:spPr/>
        <p:txBody>
          <a:bodyPr/>
          <a:lstStyle/>
          <a:p>
            <a:pPr marL="0" indent="0">
              <a:buNone/>
            </a:pPr>
            <a:endParaRPr lang="en-CA" dirty="0"/>
          </a:p>
          <a:p>
            <a:pPr marL="0" indent="0">
              <a:buNone/>
            </a:pPr>
            <a:endParaRPr lang="en-CA" dirty="0"/>
          </a:p>
        </p:txBody>
      </p:sp>
      <p:sp>
        <p:nvSpPr>
          <p:cNvPr id="47" name="Text Placeholder 46"/>
          <p:cNvSpPr>
            <a:spLocks noGrp="1"/>
          </p:cNvSpPr>
          <p:nvPr>
            <p:ph type="body" sz="quarter" idx="12"/>
          </p:nvPr>
        </p:nvSpPr>
        <p:spPr/>
        <p:txBody>
          <a:bodyPr/>
          <a:lstStyle/>
          <a:p>
            <a:r>
              <a:rPr lang="en-US" dirty="0"/>
              <a:t>History</a:t>
            </a:r>
            <a:endParaRPr lang="en-CA" dirty="0"/>
          </a:p>
        </p:txBody>
      </p:sp>
      <p:sp>
        <p:nvSpPr>
          <p:cNvPr id="28" name="Content Placeholder 6"/>
          <p:cNvSpPr txBox="1">
            <a:spLocks/>
          </p:cNvSpPr>
          <p:nvPr/>
        </p:nvSpPr>
        <p:spPr>
          <a:xfrm>
            <a:off x="6396759" y="1295400"/>
            <a:ext cx="5556251" cy="4940301"/>
          </a:xfrm>
          <a:prstGeom prst="rect">
            <a:avLst/>
          </a:prstGeom>
        </p:spPr>
        <p:txBody>
          <a:bodyPr vert="horz" lIns="91440" tIns="45720" rIns="91440" bIns="45720" rtlCol="0">
            <a:noAutofit/>
          </a:bodyPr>
          <a:lstStyle>
            <a:lvl1pPr marL="342900" indent="-342900" algn="l" defTabSz="914400" rtl="0" eaLnBrk="1" latinLnBrk="0" hangingPunct="1">
              <a:spcBef>
                <a:spcPts val="600"/>
              </a:spcBef>
              <a:buFont typeface="Arial" pitchFamily="34" charset="0"/>
              <a:buChar char="•"/>
              <a:defRPr lang="en-US" sz="2400" kern="1200" dirty="0" smtClean="0">
                <a:solidFill>
                  <a:schemeClr val="tx1"/>
                </a:solidFill>
                <a:latin typeface="+mn-lt"/>
                <a:ea typeface="+mn-ea"/>
                <a:cs typeface="+mn-cs"/>
              </a:defRPr>
            </a:lvl1pPr>
            <a:lvl2pPr marL="690563" indent="-344488" algn="l" defTabSz="914400" rtl="0" eaLnBrk="1" latinLnBrk="0" hangingPunct="1">
              <a:spcBef>
                <a:spcPts val="600"/>
              </a:spcBef>
              <a:buFont typeface="Arial" pitchFamily="34" charset="0"/>
              <a:buChar char="–"/>
              <a:defRPr lang="en-US" sz="2000" kern="1200" dirty="0" smtClean="0">
                <a:solidFill>
                  <a:schemeClr val="tx1"/>
                </a:solidFill>
                <a:latin typeface="+mn-lt"/>
                <a:ea typeface="+mn-ea"/>
                <a:cs typeface="+mn-cs"/>
              </a:defRPr>
            </a:lvl2pPr>
            <a:lvl3pPr marL="1027113" indent="-341313" algn="l" defTabSz="914400" rtl="0" eaLnBrk="1" latinLnBrk="0" hangingPunct="1">
              <a:spcBef>
                <a:spcPts val="600"/>
              </a:spcBef>
              <a:buFont typeface="Arial" pitchFamily="34" charset="0"/>
              <a:buChar char="•"/>
              <a:defRPr lang="en-US" sz="1800" kern="1200" dirty="0" smtClean="0">
                <a:solidFill>
                  <a:schemeClr val="tx1"/>
                </a:solidFill>
                <a:latin typeface="+mn-lt"/>
                <a:ea typeface="+mn-ea"/>
                <a:cs typeface="+mn-cs"/>
              </a:defRPr>
            </a:lvl3pPr>
            <a:lvl4pPr marL="1027112" indent="0" algn="l" defTabSz="914400" rtl="0" eaLnBrk="1" latinLnBrk="0" hangingPunct="1">
              <a:spcBef>
                <a:spcPct val="20000"/>
              </a:spcBef>
              <a:buFont typeface="Arial" pitchFamily="34" charset="0"/>
              <a:buNone/>
              <a:defRPr sz="1600" b="1" kern="1200" baseline="0">
                <a:solidFill>
                  <a:schemeClr val="tx1"/>
                </a:solidFill>
                <a:latin typeface="Courier New" pitchFamily="49" charset="0"/>
                <a:ea typeface="+mn-ea"/>
                <a:cs typeface="Courier New" pitchFamily="49" charset="0"/>
              </a:defRPr>
            </a:lvl4pPr>
            <a:lvl5pPr marL="1712913" indent="-341313" algn="l" defTabSz="914400" rtl="0" eaLnBrk="1" latinLnBrk="0" hangingPunct="1">
              <a:spcBef>
                <a:spcPct val="20000"/>
              </a:spcBef>
              <a:buFont typeface="Arial" pitchFamily="34" charset="0"/>
              <a:buChar char="–"/>
              <a:defRPr sz="1600" kern="1200" baseline="0">
                <a:solidFill>
                  <a:schemeClr val="tx1"/>
                </a:solidFill>
                <a:latin typeface="+mn-lt"/>
                <a:ea typeface="+mn-ea"/>
                <a:cs typeface="+mn-cs"/>
              </a:defRPr>
            </a:lvl5pPr>
            <a:lvl6pPr marL="1716088" indent="0" algn="l" defTabSz="914400" rtl="0" eaLnBrk="1" latinLnBrk="0" hangingPunct="1">
              <a:spcBef>
                <a:spcPct val="20000"/>
              </a:spcBef>
              <a:buFont typeface="Arial" pitchFamily="34" charset="0"/>
              <a:buNone/>
              <a:defRPr sz="1600" kern="1200" baseline="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CA" dirty="0"/>
              <a:t>Smart Regression Manager </a:t>
            </a:r>
          </a:p>
        </p:txBody>
      </p:sp>
      <p:sp>
        <p:nvSpPr>
          <p:cNvPr id="29" name="Rectangle 28"/>
          <p:cNvSpPr/>
          <p:nvPr/>
        </p:nvSpPr>
        <p:spPr>
          <a:xfrm>
            <a:off x="5859165" y="1938369"/>
            <a:ext cx="5902495" cy="65185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CA" dirty="0">
                <a:ln w="0"/>
                <a:solidFill>
                  <a:schemeClr val="tx1"/>
                </a:solidFill>
                <a:effectLst>
                  <a:outerShdw blurRad="38100" dist="19050" dir="2700000" algn="tl" rotWithShape="0">
                    <a:schemeClr val="dk1">
                      <a:alpha val="40000"/>
                    </a:schemeClr>
                  </a:outerShdw>
                </a:effectLst>
              </a:rPr>
              <a:t>Regression Manager(C++)</a:t>
            </a:r>
          </a:p>
        </p:txBody>
      </p:sp>
      <p:sp>
        <p:nvSpPr>
          <p:cNvPr id="30" name="Rectangle 29"/>
          <p:cNvSpPr/>
          <p:nvPr/>
        </p:nvSpPr>
        <p:spPr>
          <a:xfrm>
            <a:off x="5924812" y="4423676"/>
            <a:ext cx="2002810" cy="289711"/>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CA" dirty="0">
                <a:ln w="0"/>
                <a:solidFill>
                  <a:schemeClr val="tx1"/>
                </a:solidFill>
                <a:effectLst>
                  <a:outerShdw blurRad="38100" dist="19050" dir="2700000" algn="tl" rotWithShape="0">
                    <a:schemeClr val="dk1">
                      <a:alpha val="40000"/>
                    </a:schemeClr>
                  </a:outerShdw>
                </a:effectLst>
              </a:rPr>
              <a:t>Simulation test 3</a:t>
            </a:r>
          </a:p>
        </p:txBody>
      </p:sp>
      <p:sp>
        <p:nvSpPr>
          <p:cNvPr id="31" name="Rectangle 30"/>
          <p:cNvSpPr/>
          <p:nvPr/>
        </p:nvSpPr>
        <p:spPr>
          <a:xfrm>
            <a:off x="7029999" y="3771627"/>
            <a:ext cx="2236206" cy="289711"/>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CA" dirty="0">
                <a:ln w="0"/>
                <a:solidFill>
                  <a:schemeClr val="tx1"/>
                </a:solidFill>
                <a:effectLst>
                  <a:outerShdw blurRad="38100" dist="19050" dir="2700000" algn="tl" rotWithShape="0">
                    <a:schemeClr val="dk1">
                      <a:alpha val="40000"/>
                    </a:schemeClr>
                  </a:outerShdw>
                </a:effectLst>
              </a:rPr>
              <a:t>Simulation test 2</a:t>
            </a:r>
          </a:p>
        </p:txBody>
      </p:sp>
      <p:sp>
        <p:nvSpPr>
          <p:cNvPr id="32" name="Rectangle 31"/>
          <p:cNvSpPr/>
          <p:nvPr/>
        </p:nvSpPr>
        <p:spPr>
          <a:xfrm>
            <a:off x="9266205" y="4713952"/>
            <a:ext cx="2236206" cy="289711"/>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CA" dirty="0">
                <a:ln w="0"/>
                <a:solidFill>
                  <a:schemeClr val="tx1"/>
                </a:solidFill>
                <a:effectLst>
                  <a:outerShdw blurRad="38100" dist="19050" dir="2700000" algn="tl" rotWithShape="0">
                    <a:schemeClr val="dk1">
                      <a:alpha val="40000"/>
                    </a:schemeClr>
                  </a:outerShdw>
                </a:effectLst>
              </a:rPr>
              <a:t>Simulation test 4</a:t>
            </a:r>
          </a:p>
        </p:txBody>
      </p:sp>
      <p:sp>
        <p:nvSpPr>
          <p:cNvPr id="33" name="Rectangle 32"/>
          <p:cNvSpPr/>
          <p:nvPr/>
        </p:nvSpPr>
        <p:spPr>
          <a:xfrm>
            <a:off x="8969763" y="3399258"/>
            <a:ext cx="2236206" cy="289711"/>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CA" dirty="0">
                <a:ln w="0"/>
                <a:solidFill>
                  <a:schemeClr val="tx1"/>
                </a:solidFill>
                <a:effectLst>
                  <a:outerShdw blurRad="38100" dist="19050" dir="2700000" algn="tl" rotWithShape="0">
                    <a:schemeClr val="dk1">
                      <a:alpha val="40000"/>
                    </a:schemeClr>
                  </a:outerShdw>
                </a:effectLst>
              </a:rPr>
              <a:t>Simulation test 1</a:t>
            </a:r>
          </a:p>
        </p:txBody>
      </p:sp>
      <p:sp>
        <p:nvSpPr>
          <p:cNvPr id="34" name="Rectangle 33"/>
          <p:cNvSpPr/>
          <p:nvPr/>
        </p:nvSpPr>
        <p:spPr>
          <a:xfrm>
            <a:off x="6330699" y="5318040"/>
            <a:ext cx="2236206" cy="289711"/>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CA" dirty="0">
                <a:ln w="0"/>
                <a:solidFill>
                  <a:schemeClr val="tx1"/>
                </a:solidFill>
                <a:effectLst>
                  <a:outerShdw blurRad="38100" dist="19050" dir="2700000" algn="tl" rotWithShape="0">
                    <a:schemeClr val="dk1">
                      <a:alpha val="40000"/>
                    </a:schemeClr>
                  </a:outerShdw>
                </a:effectLst>
              </a:rPr>
              <a:t>Simulation test N</a:t>
            </a:r>
          </a:p>
        </p:txBody>
      </p:sp>
      <p:sp>
        <p:nvSpPr>
          <p:cNvPr id="35" name="Up-Down Arrow 34"/>
          <p:cNvSpPr/>
          <p:nvPr/>
        </p:nvSpPr>
        <p:spPr>
          <a:xfrm>
            <a:off x="5859166" y="2575978"/>
            <a:ext cx="679010" cy="1850592"/>
          </a:xfrm>
          <a:prstGeom prst="upDownArrow">
            <a:avLst/>
          </a:prstGeom>
          <a:solidFill>
            <a:schemeClr val="accent1">
              <a:alpha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ln w="0"/>
              <a:solidFill>
                <a:schemeClr val="tx1"/>
              </a:solidFill>
              <a:effectLst>
                <a:outerShdw blurRad="38100" dist="19050" dir="2700000" algn="tl" rotWithShape="0">
                  <a:schemeClr val="dk1">
                    <a:alpha val="40000"/>
                  </a:schemeClr>
                </a:outerShdw>
              </a:effectLst>
            </a:endParaRPr>
          </a:p>
        </p:txBody>
      </p:sp>
      <p:sp>
        <p:nvSpPr>
          <p:cNvPr id="36" name="Up-Down Arrow 35"/>
          <p:cNvSpPr/>
          <p:nvPr/>
        </p:nvSpPr>
        <p:spPr>
          <a:xfrm>
            <a:off x="7131554" y="2590446"/>
            <a:ext cx="755964" cy="2740155"/>
          </a:xfrm>
          <a:prstGeom prst="upDownArrow">
            <a:avLst/>
          </a:prstGeom>
          <a:solidFill>
            <a:schemeClr val="accent1">
              <a:alpha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37" name="Up-Down Arrow 36"/>
          <p:cNvSpPr/>
          <p:nvPr/>
        </p:nvSpPr>
        <p:spPr>
          <a:xfrm>
            <a:off x="9424641" y="2578870"/>
            <a:ext cx="679010" cy="2135081"/>
          </a:xfrm>
          <a:prstGeom prst="upDownArrow">
            <a:avLst/>
          </a:prstGeom>
          <a:solidFill>
            <a:schemeClr val="accent1">
              <a:alpha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38" name="Up-Down Arrow 37"/>
          <p:cNvSpPr/>
          <p:nvPr/>
        </p:nvSpPr>
        <p:spPr>
          <a:xfrm>
            <a:off x="10568989" y="2578870"/>
            <a:ext cx="679010" cy="820771"/>
          </a:xfrm>
          <a:prstGeom prst="upDownArrow">
            <a:avLst/>
          </a:prstGeom>
          <a:solidFill>
            <a:schemeClr val="accent1">
              <a:alpha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39" name="Up-Down Arrow 38"/>
          <p:cNvSpPr/>
          <p:nvPr/>
        </p:nvSpPr>
        <p:spPr>
          <a:xfrm>
            <a:off x="8045213" y="2556982"/>
            <a:ext cx="679010" cy="1214645"/>
          </a:xfrm>
          <a:prstGeom prst="upDownArrow">
            <a:avLst/>
          </a:prstGeom>
          <a:solidFill>
            <a:schemeClr val="accent1">
              <a:alpha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41" name="Up-Down Arrow 40"/>
          <p:cNvSpPr/>
          <p:nvPr/>
        </p:nvSpPr>
        <p:spPr>
          <a:xfrm>
            <a:off x="11076735" y="1500282"/>
            <a:ext cx="755964" cy="4920481"/>
          </a:xfrm>
          <a:prstGeom prst="upDownArrow">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t>TCP/</a:t>
            </a:r>
          </a:p>
          <a:p>
            <a:pPr algn="ctr"/>
            <a:r>
              <a:rPr lang="en-CA" dirty="0"/>
              <a:t>IP</a:t>
            </a:r>
          </a:p>
        </p:txBody>
      </p:sp>
    </p:spTree>
    <p:extLst>
      <p:ext uri="{BB962C8B-B14F-4D97-AF65-F5344CB8AC3E}">
        <p14:creationId xmlns:p14="http://schemas.microsoft.com/office/powerpoint/2010/main" val="222640465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Introduction</a:t>
            </a:r>
          </a:p>
        </p:txBody>
      </p:sp>
      <p:sp>
        <p:nvSpPr>
          <p:cNvPr id="3" name="Content Placeholder 2"/>
          <p:cNvSpPr>
            <a:spLocks noGrp="1"/>
          </p:cNvSpPr>
          <p:nvPr>
            <p:ph sz="half" idx="1"/>
          </p:nvPr>
        </p:nvSpPr>
        <p:spPr/>
        <p:txBody>
          <a:bodyPr/>
          <a:lstStyle/>
          <a:p>
            <a:r>
              <a:rPr lang="en-CA" dirty="0"/>
              <a:t>TCP</a:t>
            </a:r>
          </a:p>
          <a:p>
            <a:pPr marL="0" indent="0">
              <a:buNone/>
            </a:pPr>
            <a:r>
              <a:rPr lang="en-CA" sz="1800" b="1" dirty="0"/>
              <a:t>What is the Best C/C++ Network Library?</a:t>
            </a:r>
          </a:p>
          <a:p>
            <a:pPr marL="0" indent="0">
              <a:buNone/>
            </a:pPr>
            <a:r>
              <a:rPr lang="en-CA" sz="1800" dirty="0">
                <a:hlinkClick r:id="rId3"/>
              </a:rPr>
              <a:t>https://stackoverflow.com/questions/118945/best-c-c-network-library</a:t>
            </a:r>
            <a:endParaRPr lang="en-CA" sz="1800" dirty="0"/>
          </a:p>
          <a:p>
            <a:r>
              <a:rPr lang="en-CA" sz="1800" dirty="0"/>
              <a:t>“Boost.Asio is really good.”</a:t>
            </a:r>
          </a:p>
          <a:p>
            <a:r>
              <a:rPr lang="en-CA" sz="1800" dirty="0"/>
              <a:t>“Asio is also available as a stand-alone library.”</a:t>
            </a:r>
          </a:p>
          <a:p>
            <a:r>
              <a:rPr lang="en-CA" sz="1800" dirty="0"/>
              <a:t>“ACE is also good, a bit more mature and has a couple of books to support it.”</a:t>
            </a:r>
          </a:p>
          <a:p>
            <a:pPr marL="0" indent="0">
              <a:buNone/>
            </a:pPr>
            <a:r>
              <a:rPr lang="en-CA" sz="1800" b="1" dirty="0"/>
              <a:t>Tutorial:</a:t>
            </a:r>
          </a:p>
          <a:p>
            <a:pPr marL="0" indent="0">
              <a:buNone/>
            </a:pPr>
            <a:r>
              <a:rPr lang="en-US" sz="1800" dirty="0">
                <a:hlinkClick r:id="rId4"/>
              </a:rPr>
              <a:t>https://beej.us/guide/bgipc</a:t>
            </a:r>
            <a:r>
              <a:rPr lang="en-US" sz="1800" dirty="0"/>
              <a:t> “Beej's Guide to Unix Interprocess Communication”</a:t>
            </a:r>
          </a:p>
          <a:p>
            <a:pPr marL="0" indent="0">
              <a:buNone/>
            </a:pPr>
            <a:r>
              <a:rPr lang="en-CA" sz="1800" dirty="0">
                <a:hlinkClick r:id="rId5"/>
              </a:rPr>
              <a:t>http://www.cs.cmu.edu/afs/cs/academic/class/15213-f00</a:t>
            </a:r>
            <a:r>
              <a:rPr lang="en-CA" sz="1800" dirty="0"/>
              <a:t> “Network programming”</a:t>
            </a:r>
          </a:p>
          <a:p>
            <a:pPr marL="0" indent="0">
              <a:buNone/>
            </a:pPr>
            <a:endParaRPr lang="en-CA" sz="2000" dirty="0"/>
          </a:p>
          <a:p>
            <a:pPr marL="0" indent="0">
              <a:buNone/>
            </a:pPr>
            <a:endParaRPr lang="en-CA" sz="2000" dirty="0"/>
          </a:p>
          <a:p>
            <a:pPr marL="0" indent="0">
              <a:buNone/>
            </a:pPr>
            <a:endParaRPr lang="en-CA" sz="2000" dirty="0"/>
          </a:p>
          <a:p>
            <a:pPr marL="0" indent="0">
              <a:buNone/>
            </a:pPr>
            <a:endParaRPr lang="en-CA" sz="2000" dirty="0"/>
          </a:p>
          <a:p>
            <a:pPr marL="0" indent="0">
              <a:buNone/>
            </a:pPr>
            <a:endParaRPr lang="en-CA" dirty="0"/>
          </a:p>
        </p:txBody>
      </p:sp>
      <p:sp>
        <p:nvSpPr>
          <p:cNvPr id="4" name="Content Placeholder 3"/>
          <p:cNvSpPr>
            <a:spLocks noGrp="1"/>
          </p:cNvSpPr>
          <p:nvPr>
            <p:ph sz="half" idx="2"/>
          </p:nvPr>
        </p:nvSpPr>
        <p:spPr/>
        <p:txBody>
          <a:bodyPr/>
          <a:lstStyle/>
          <a:p>
            <a:r>
              <a:rPr lang="en-CA" dirty="0"/>
              <a:t>DPI</a:t>
            </a:r>
          </a:p>
          <a:p>
            <a:pPr marL="0" indent="0">
              <a:buNone/>
            </a:pPr>
            <a:r>
              <a:rPr lang="en-CA" sz="1800" b="1" dirty="0"/>
              <a:t>Standard:</a:t>
            </a:r>
          </a:p>
          <a:p>
            <a:pPr marL="0" indent="0">
              <a:buNone/>
            </a:pPr>
            <a:r>
              <a:rPr lang="en-US" sz="1800" dirty="0"/>
              <a:t>IEEE Standard for SystemVerilog--Unified Hardware Design, Specification, and Verification Language (Annex H and Annex I )</a:t>
            </a:r>
          </a:p>
          <a:p>
            <a:pPr marL="0" indent="0">
              <a:buNone/>
            </a:pPr>
            <a:r>
              <a:rPr lang="en-US" sz="1800" b="1" dirty="0"/>
              <a:t>Wiki:</a:t>
            </a:r>
          </a:p>
          <a:p>
            <a:pPr marL="0" indent="0">
              <a:buNone/>
            </a:pPr>
            <a:r>
              <a:rPr lang="en-CA" sz="1800" dirty="0">
                <a:hlinkClick r:id="rId6"/>
              </a:rPr>
              <a:t>https://en.wikipedia.org/wiki/SystemVerilog_DPI</a:t>
            </a:r>
            <a:endParaRPr lang="en-CA" sz="1800" dirty="0"/>
          </a:p>
          <a:p>
            <a:pPr marL="0" indent="0" fontAlgn="base">
              <a:buNone/>
            </a:pPr>
            <a:r>
              <a:rPr lang="en-CA" sz="1800" b="1" dirty="0"/>
              <a:t>Tutorial:</a:t>
            </a:r>
          </a:p>
          <a:p>
            <a:pPr marL="0" indent="0" fontAlgn="base">
              <a:buNone/>
            </a:pPr>
            <a:r>
              <a:rPr lang="en-CA" sz="1800" dirty="0"/>
              <a:t>Book C.Spear, G.Tumbush “SystemVerilog for Verification”</a:t>
            </a:r>
          </a:p>
          <a:p>
            <a:pPr marL="0" indent="0" fontAlgn="base">
              <a:buNone/>
            </a:pPr>
            <a:r>
              <a:rPr lang="en-CA" sz="1800" dirty="0"/>
              <a:t>SystemVerilog DPI Tutorial </a:t>
            </a:r>
            <a:r>
              <a:rPr lang="en-CA" sz="1800" dirty="0">
                <a:hlinkClick r:id="rId7"/>
              </a:rPr>
              <a:t>https://www.doulos.com/knowhow/sysverilog/tutorial/dpi/</a:t>
            </a:r>
            <a:r>
              <a:rPr lang="en-CA" sz="1800" dirty="0"/>
              <a:t> </a:t>
            </a:r>
          </a:p>
          <a:p>
            <a:pPr marL="0" indent="0" fontAlgn="base">
              <a:buNone/>
            </a:pPr>
            <a:endParaRPr lang="en-CA" sz="1800" dirty="0"/>
          </a:p>
          <a:p>
            <a:pPr marL="0" indent="0" fontAlgn="base">
              <a:buNone/>
            </a:pPr>
            <a:endParaRPr lang="en-CA" sz="1800" b="1" dirty="0"/>
          </a:p>
          <a:p>
            <a:pPr marL="0" indent="0">
              <a:buNone/>
            </a:pPr>
            <a:r>
              <a:rPr lang="en-CA" sz="1800" dirty="0"/>
              <a:t> </a:t>
            </a:r>
          </a:p>
          <a:p>
            <a:pPr marL="0" indent="0">
              <a:buNone/>
            </a:pPr>
            <a:endParaRPr lang="en-CA" sz="1800" dirty="0"/>
          </a:p>
        </p:txBody>
      </p:sp>
      <p:sp>
        <p:nvSpPr>
          <p:cNvPr id="5" name="Text Placeholder 4"/>
          <p:cNvSpPr>
            <a:spLocks noGrp="1"/>
          </p:cNvSpPr>
          <p:nvPr>
            <p:ph type="body" sz="quarter" idx="12"/>
          </p:nvPr>
        </p:nvSpPr>
        <p:spPr/>
        <p:txBody>
          <a:bodyPr/>
          <a:lstStyle/>
          <a:p>
            <a:r>
              <a:rPr lang="en-CA" dirty="0"/>
              <a:t>Internet Resources</a:t>
            </a:r>
          </a:p>
        </p:txBody>
      </p:sp>
    </p:spTree>
    <p:extLst>
      <p:ext uri="{BB962C8B-B14F-4D97-AF65-F5344CB8AC3E}">
        <p14:creationId xmlns:p14="http://schemas.microsoft.com/office/powerpoint/2010/main" val="204165106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style>
          <a:lnRef idx="2">
            <a:schemeClr val="accent6"/>
          </a:lnRef>
          <a:fillRef idx="1">
            <a:schemeClr val="lt1"/>
          </a:fillRef>
          <a:effectRef idx="0">
            <a:schemeClr val="accent6"/>
          </a:effectRef>
          <a:fontRef idx="minor">
            <a:schemeClr val="dk1"/>
          </a:fontRef>
        </p:style>
        <p:txBody>
          <a:bodyPr/>
          <a:lstStyle/>
          <a:p>
            <a:pPr marL="0" indent="0">
              <a:buNone/>
            </a:pPr>
            <a:r>
              <a:rPr lang="en-CA" dirty="0"/>
              <a:t>Socket interface for RTL simulation still exists as a proprietary application-specific solution.</a:t>
            </a:r>
          </a:p>
          <a:p>
            <a:pPr marL="0" indent="0">
              <a:buNone/>
            </a:pPr>
            <a:r>
              <a:rPr lang="en-CA" dirty="0"/>
              <a:t>Just a few basic TCP/IP SV DPI code examples available on the internet:</a:t>
            </a:r>
          </a:p>
          <a:p>
            <a:r>
              <a:rPr lang="en-CA" dirty="0"/>
              <a:t>C. Spear. “Sockets, SystemVerilog </a:t>
            </a:r>
            <a:r>
              <a:rPr lang="en-CA" dirty="0">
                <a:hlinkClick r:id="rId3"/>
              </a:rPr>
              <a:t>http://spearzone.com/mb/systemverilog/examples/sockets_dpi.tar</a:t>
            </a:r>
            <a:endParaRPr lang="en-CA" dirty="0"/>
          </a:p>
          <a:p>
            <a:r>
              <a:rPr lang="en-CA" dirty="0"/>
              <a:t>SOLVNET ARTICLE: Modelling Multiple C Sockets Using SV-DPI</a:t>
            </a:r>
          </a:p>
          <a:p>
            <a:pPr marL="0" indent="0">
              <a:buNone/>
            </a:pPr>
            <a:endParaRPr lang="en-CA" dirty="0"/>
          </a:p>
          <a:p>
            <a:pPr marL="0" indent="0">
              <a:buNone/>
            </a:pPr>
            <a:endParaRPr lang="en-CA" dirty="0"/>
          </a:p>
          <a:p>
            <a:pPr marL="0" indent="0">
              <a:buNone/>
            </a:pPr>
            <a:endParaRPr lang="en-CA" dirty="0"/>
          </a:p>
          <a:p>
            <a:pPr marL="0" indent="0">
              <a:buNone/>
            </a:pPr>
            <a:endParaRPr lang="en-CA" dirty="0"/>
          </a:p>
        </p:txBody>
      </p:sp>
      <p:sp>
        <p:nvSpPr>
          <p:cNvPr id="3" name="Text Placeholder 2"/>
          <p:cNvSpPr>
            <a:spLocks noGrp="1"/>
          </p:cNvSpPr>
          <p:nvPr>
            <p:ph type="body" sz="quarter" idx="12"/>
          </p:nvPr>
        </p:nvSpPr>
        <p:spPr/>
        <p:txBody>
          <a:bodyPr/>
          <a:lstStyle/>
          <a:p>
            <a:r>
              <a:rPr lang="en-CA" dirty="0"/>
              <a:t>TCP+DPI</a:t>
            </a:r>
          </a:p>
          <a:p>
            <a:endParaRPr lang="en-CA" dirty="0"/>
          </a:p>
        </p:txBody>
      </p:sp>
      <p:sp>
        <p:nvSpPr>
          <p:cNvPr id="6" name="Title 5"/>
          <p:cNvSpPr>
            <a:spLocks noGrp="1"/>
          </p:cNvSpPr>
          <p:nvPr>
            <p:ph type="title"/>
          </p:nvPr>
        </p:nvSpPr>
        <p:spPr/>
        <p:txBody>
          <a:bodyPr/>
          <a:lstStyle/>
          <a:p>
            <a:r>
              <a:rPr lang="en-CA" sz="3200" dirty="0"/>
              <a:t>Introduction</a:t>
            </a:r>
          </a:p>
        </p:txBody>
      </p:sp>
    </p:spTree>
    <p:extLst>
      <p:ext uri="{BB962C8B-B14F-4D97-AF65-F5344CB8AC3E}">
        <p14:creationId xmlns:p14="http://schemas.microsoft.com/office/powerpoint/2010/main" val="403774390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068335" y="2390553"/>
            <a:ext cx="3433248" cy="1835188"/>
          </a:xfrm>
        </p:spPr>
      </p:pic>
      <p:sp>
        <p:nvSpPr>
          <p:cNvPr id="10" name="Text Placeholder 9"/>
          <p:cNvSpPr>
            <a:spLocks noGrp="1"/>
          </p:cNvSpPr>
          <p:nvPr>
            <p:ph type="body" sz="quarter" idx="12"/>
          </p:nvPr>
        </p:nvSpPr>
        <p:spPr/>
        <p:txBody>
          <a:bodyPr/>
          <a:lstStyle/>
          <a:p>
            <a:r>
              <a:rPr lang="en-CA" dirty="0"/>
              <a:t>Overview(Goals)</a:t>
            </a:r>
          </a:p>
        </p:txBody>
      </p:sp>
      <p:sp>
        <p:nvSpPr>
          <p:cNvPr id="6" name="Title 5"/>
          <p:cNvSpPr>
            <a:spLocks noGrp="1"/>
          </p:cNvSpPr>
          <p:nvPr>
            <p:ph type="title"/>
          </p:nvPr>
        </p:nvSpPr>
        <p:spPr/>
        <p:txBody>
          <a:bodyPr/>
          <a:lstStyle/>
          <a:p>
            <a:r>
              <a:rPr lang="en-CA" dirty="0"/>
              <a:t>“TCP/IP Shunt” Library</a:t>
            </a:r>
          </a:p>
        </p:txBody>
      </p:sp>
      <p:sp>
        <p:nvSpPr>
          <p:cNvPr id="12" name="Rectangle 11"/>
          <p:cNvSpPr/>
          <p:nvPr/>
        </p:nvSpPr>
        <p:spPr>
          <a:xfrm>
            <a:off x="469901" y="1446580"/>
            <a:ext cx="7598434" cy="3693319"/>
          </a:xfrm>
          <a:prstGeom prst="rect">
            <a:avLst/>
          </a:prstGeom>
        </p:spPr>
        <p:txBody>
          <a:bodyPr wrap="square">
            <a:spAutoFit/>
          </a:bodyPr>
          <a:lstStyle/>
          <a:p>
            <a:r>
              <a:rPr lang="en-CA" dirty="0"/>
              <a:t>The </a:t>
            </a:r>
            <a:r>
              <a:rPr lang="en-CA" b="1" dirty="0"/>
              <a:t>TCP/IP Shunt</a:t>
            </a:r>
            <a:r>
              <a:rPr lang="en-CA" dirty="0"/>
              <a:t> is Open Source Client/Server TCP/IP socket based communication library for SystemVerilog simulation.</a:t>
            </a:r>
          </a:p>
          <a:p>
            <a:endParaRPr lang="en-CA" dirty="0"/>
          </a:p>
          <a:p>
            <a:pPr marL="285750" indent="-285750">
              <a:buFont typeface="Arial" panose="020B0604020202020204" pitchFamily="34" charset="0"/>
              <a:buChar char="•"/>
            </a:pPr>
            <a:r>
              <a:rPr lang="en-CA" b="1" dirty="0"/>
              <a:t>Portability:</a:t>
            </a:r>
            <a:r>
              <a:rPr lang="en-CA" dirty="0"/>
              <a:t> It supports all known SystemVerilog (SV) 2012 data types and data structures. </a:t>
            </a:r>
          </a:p>
          <a:p>
            <a:pPr marL="285750" indent="-285750">
              <a:buFont typeface="Arial" panose="020B0604020202020204" pitchFamily="34" charset="0"/>
              <a:buChar char="•"/>
            </a:pPr>
            <a:r>
              <a:rPr lang="en-CA" b="1" dirty="0"/>
              <a:t>Simple API model:</a:t>
            </a:r>
            <a:r>
              <a:rPr lang="en-CA" dirty="0"/>
              <a:t> The Shunt provides a simple, consistent API.</a:t>
            </a:r>
          </a:p>
          <a:p>
            <a:pPr marL="285750" indent="-285750">
              <a:buFont typeface="Arial" panose="020B0604020202020204" pitchFamily="34" charset="0"/>
              <a:buChar char="•"/>
            </a:pPr>
            <a:r>
              <a:rPr lang="en-CA" b="1" dirty="0"/>
              <a:t>Extensibility.</a:t>
            </a:r>
            <a:r>
              <a:rPr lang="en-CA" dirty="0"/>
              <a:t> The Shunt enables a platform to build high level abstraction applications.</a:t>
            </a:r>
          </a:p>
          <a:p>
            <a:pPr marL="285750" indent="-285750">
              <a:buFont typeface="Arial" panose="020B0604020202020204" pitchFamily="34" charset="0"/>
              <a:buChar char="•"/>
            </a:pPr>
            <a:r>
              <a:rPr lang="en-CA" b="1" dirty="0"/>
              <a:t>Scalability and flexibility.</a:t>
            </a:r>
            <a:r>
              <a:rPr lang="en-CA" dirty="0"/>
              <a:t> The library facilitates the development of communication between multiple stand-alone SV simulations and/or external applications. (SV&lt;-&gt;SV,C&lt;-&gt;SV)</a:t>
            </a:r>
          </a:p>
          <a:p>
            <a:endParaRPr lang="en-CA" dirty="0"/>
          </a:p>
          <a:p>
            <a:pPr marL="285750" indent="-285750">
              <a:buFont typeface="Arial" panose="020B0604020202020204" pitchFamily="34" charset="0"/>
              <a:buChar char="•"/>
            </a:pPr>
            <a:endParaRPr lang="en-CA" dirty="0"/>
          </a:p>
        </p:txBody>
      </p:sp>
    </p:spTree>
    <p:extLst>
      <p:ext uri="{BB962C8B-B14F-4D97-AF65-F5344CB8AC3E}">
        <p14:creationId xmlns:p14="http://schemas.microsoft.com/office/powerpoint/2010/main" val="152487692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209968" y="244855"/>
            <a:ext cx="1384136" cy="739868"/>
          </a:xfrm>
        </p:spPr>
      </p:pic>
      <p:sp>
        <p:nvSpPr>
          <p:cNvPr id="149" name="Text Placeholder 148"/>
          <p:cNvSpPr>
            <a:spLocks noGrp="1"/>
          </p:cNvSpPr>
          <p:nvPr>
            <p:ph type="body" sz="quarter" idx="12"/>
          </p:nvPr>
        </p:nvSpPr>
        <p:spPr/>
        <p:txBody>
          <a:bodyPr/>
          <a:lstStyle/>
          <a:p>
            <a:r>
              <a:rPr lang="en-CA" dirty="0"/>
              <a:t>Structure</a:t>
            </a:r>
          </a:p>
        </p:txBody>
      </p:sp>
      <p:sp>
        <p:nvSpPr>
          <p:cNvPr id="4" name="Title 3"/>
          <p:cNvSpPr>
            <a:spLocks noGrp="1"/>
          </p:cNvSpPr>
          <p:nvPr>
            <p:ph type="title"/>
          </p:nvPr>
        </p:nvSpPr>
        <p:spPr/>
        <p:txBody>
          <a:bodyPr/>
          <a:lstStyle/>
          <a:p>
            <a:r>
              <a:rPr lang="en-CA" dirty="0"/>
              <a:t>“TCP/IP Shunt” Library</a:t>
            </a:r>
          </a:p>
        </p:txBody>
      </p:sp>
      <p:graphicFrame>
        <p:nvGraphicFramePr>
          <p:cNvPr id="48" name="Diagram 47"/>
          <p:cNvGraphicFramePr/>
          <p:nvPr>
            <p:extLst>
              <p:ext uri="{D42A27DB-BD31-4B8C-83A1-F6EECF244321}">
                <p14:modId xmlns:p14="http://schemas.microsoft.com/office/powerpoint/2010/main" val="3140962092"/>
              </p:ext>
            </p:extLst>
          </p:nvPr>
        </p:nvGraphicFramePr>
        <p:xfrm>
          <a:off x="3420919" y="1432562"/>
          <a:ext cx="4517735" cy="136640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59" name="Rectangle 58"/>
          <p:cNvSpPr/>
          <p:nvPr/>
        </p:nvSpPr>
        <p:spPr>
          <a:xfrm>
            <a:off x="557728" y="3245789"/>
            <a:ext cx="11059308" cy="2308324"/>
          </a:xfrm>
          <a:prstGeom prst="rect">
            <a:avLst/>
          </a:prstGeom>
        </p:spPr>
        <p:txBody>
          <a:bodyPr wrap="square">
            <a:spAutoFit/>
          </a:bodyPr>
          <a:lstStyle/>
          <a:p>
            <a:pPr marL="285750" indent="-285750">
              <a:buFont typeface="Arial" panose="020B0604020202020204" pitchFamily="34" charset="0"/>
              <a:buChar char="•"/>
            </a:pPr>
            <a:r>
              <a:rPr lang="en-CA" b="1" dirty="0"/>
              <a:t>The PRIM layer(basic data communication): </a:t>
            </a:r>
            <a:r>
              <a:rPr lang="en-CA" dirty="0"/>
              <a:t>TCP/IP socket initialization + elementary data exchange (singular variable ‎data types) </a:t>
            </a:r>
          </a:p>
          <a:p>
            <a:pPr marL="285750" indent="-285750">
              <a:buFont typeface="Arial" panose="020B0604020202020204" pitchFamily="34" charset="0"/>
              <a:buChar char="•"/>
            </a:pPr>
            <a:r>
              <a:rPr lang="en-CA" b="1" dirty="0"/>
              <a:t>The CS layer (advance data communication): </a:t>
            </a:r>
            <a:r>
              <a:rPr lang="en-CA" dirty="0"/>
              <a:t>one-dimensional arrays + vectors +transaction header structures </a:t>
            </a:r>
          </a:p>
          <a:p>
            <a:pPr marL="285750" indent="-285750">
              <a:buFont typeface="Arial" panose="020B0604020202020204" pitchFamily="34" charset="0"/>
              <a:buChar char="•"/>
            </a:pPr>
            <a:r>
              <a:rPr lang="en-CA" b="1" dirty="0"/>
              <a:t>The HS layer (dynamic data communication): </a:t>
            </a:r>
            <a:r>
              <a:rPr lang="en-CA" dirty="0"/>
              <a:t>transaction data structures + functions for </a:t>
            </a:r>
            <a:r>
              <a:rPr lang="en-CA" dirty="0" smtClean="0"/>
              <a:t>one-dimensional </a:t>
            </a:r>
            <a:r>
              <a:rPr lang="en-CA" dirty="0"/>
              <a:t>dynamic arrays</a:t>
            </a:r>
          </a:p>
          <a:p>
            <a:endParaRPr lang="en-CA" dirty="0"/>
          </a:p>
          <a:p>
            <a:r>
              <a:rPr lang="en-CA" dirty="0"/>
              <a:t>API specification -- https://rawgit.com/xver/Shunt/master/doc/index.html</a:t>
            </a:r>
          </a:p>
        </p:txBody>
      </p:sp>
    </p:spTree>
    <p:extLst>
      <p:ext uri="{BB962C8B-B14F-4D97-AF65-F5344CB8AC3E}">
        <p14:creationId xmlns:p14="http://schemas.microsoft.com/office/powerpoint/2010/main" val="402040591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198805" y="264531"/>
            <a:ext cx="1384136" cy="739868"/>
          </a:xfrm>
        </p:spPr>
      </p:pic>
      <p:sp>
        <p:nvSpPr>
          <p:cNvPr id="149" name="Text Placeholder 148"/>
          <p:cNvSpPr>
            <a:spLocks noGrp="1"/>
          </p:cNvSpPr>
          <p:nvPr>
            <p:ph type="body" sz="quarter" idx="12"/>
          </p:nvPr>
        </p:nvSpPr>
        <p:spPr/>
        <p:txBody>
          <a:bodyPr/>
          <a:lstStyle/>
          <a:p>
            <a:r>
              <a:rPr lang="en-CA" dirty="0"/>
              <a:t>PRIM</a:t>
            </a:r>
          </a:p>
        </p:txBody>
      </p:sp>
      <p:sp>
        <p:nvSpPr>
          <p:cNvPr id="4" name="Title 3"/>
          <p:cNvSpPr>
            <a:spLocks noGrp="1"/>
          </p:cNvSpPr>
          <p:nvPr>
            <p:ph type="title"/>
          </p:nvPr>
        </p:nvSpPr>
        <p:spPr/>
        <p:txBody>
          <a:bodyPr/>
          <a:lstStyle/>
          <a:p>
            <a:r>
              <a:rPr lang="en-CA" dirty="0"/>
              <a:t>“TCP/IP Shunt” Library</a:t>
            </a:r>
          </a:p>
        </p:txBody>
      </p:sp>
      <p:sp>
        <p:nvSpPr>
          <p:cNvPr id="59" name="Rectangle 58"/>
          <p:cNvSpPr/>
          <p:nvPr/>
        </p:nvSpPr>
        <p:spPr>
          <a:xfrm>
            <a:off x="599292" y="1284660"/>
            <a:ext cx="11059308" cy="369332"/>
          </a:xfrm>
          <a:prstGeom prst="rect">
            <a:avLst/>
          </a:prstGeom>
        </p:spPr>
        <p:txBody>
          <a:bodyPr wrap="square">
            <a:spAutoFit/>
          </a:bodyPr>
          <a:lstStyle/>
          <a:p>
            <a:pPr marL="285750" indent="-285750">
              <a:buFont typeface="Arial" panose="020B0604020202020204" pitchFamily="34" charset="0"/>
              <a:buChar char="•"/>
            </a:pPr>
            <a:r>
              <a:rPr lang="en-CA" b="1" dirty="0"/>
              <a:t>The PRIM layer(basic data communication): </a:t>
            </a:r>
            <a:r>
              <a:rPr lang="en-CA" dirty="0"/>
              <a:t>TCP/IP socket initialization + elementary data exchange </a:t>
            </a:r>
          </a:p>
        </p:txBody>
      </p:sp>
      <p:cxnSp>
        <p:nvCxnSpPr>
          <p:cNvPr id="8" name="Straight Connector 7"/>
          <p:cNvCxnSpPr>
            <a:endCxn id="27" idx="0"/>
          </p:cNvCxnSpPr>
          <p:nvPr/>
        </p:nvCxnSpPr>
        <p:spPr>
          <a:xfrm flipH="1">
            <a:off x="5484788" y="2014997"/>
            <a:ext cx="4233" cy="1533093"/>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Straight Connector 8"/>
          <p:cNvCxnSpPr>
            <a:endCxn id="29" idx="0"/>
          </p:cNvCxnSpPr>
          <p:nvPr/>
        </p:nvCxnSpPr>
        <p:spPr>
          <a:xfrm flipH="1">
            <a:off x="6616853" y="2069261"/>
            <a:ext cx="23837" cy="3039279"/>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flipH="1">
            <a:off x="2821373" y="2065026"/>
            <a:ext cx="1514" cy="3961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flipH="1">
            <a:off x="9270832" y="2081298"/>
            <a:ext cx="42790" cy="3945710"/>
          </a:xfrm>
          <a:prstGeom prst="line">
            <a:avLst/>
          </a:prstGeom>
        </p:spPr>
        <p:style>
          <a:lnRef idx="1">
            <a:schemeClr val="accent1"/>
          </a:lnRef>
          <a:fillRef idx="0">
            <a:schemeClr val="accent1"/>
          </a:fillRef>
          <a:effectRef idx="0">
            <a:schemeClr val="accent1"/>
          </a:effectRef>
          <a:fontRef idx="minor">
            <a:schemeClr val="tx1"/>
          </a:fontRef>
        </p:style>
      </p:cxnSp>
      <p:sp>
        <p:nvSpPr>
          <p:cNvPr id="12" name="Rectangle 11"/>
          <p:cNvSpPr/>
          <p:nvPr/>
        </p:nvSpPr>
        <p:spPr>
          <a:xfrm>
            <a:off x="6942953" y="3749391"/>
            <a:ext cx="1954772" cy="311038"/>
          </a:xfrm>
          <a:prstGeom prst="rect">
            <a:avLst/>
          </a:prstGeom>
        </p:spPr>
        <p:txBody>
          <a:bodyPr wrap="none">
            <a:spAutoFit/>
          </a:bodyPr>
          <a:lstStyle/>
          <a:p>
            <a:r>
              <a:rPr lang="en-CA" sz="1600" b="1" dirty="0">
                <a:latin typeface="Cambria Math" panose="02040503050406030204" pitchFamily="18" charset="0"/>
                <a:ea typeface="Cambria Math" panose="02040503050406030204" pitchFamily="18" charset="0"/>
              </a:rPr>
              <a:t>shunt_prim_init_target</a:t>
            </a:r>
            <a:endParaRPr lang="en-CA" sz="1600" dirty="0">
              <a:latin typeface="Cambria Math" panose="02040503050406030204" pitchFamily="18" charset="0"/>
              <a:ea typeface="Cambria Math" panose="02040503050406030204" pitchFamily="18" charset="0"/>
            </a:endParaRPr>
          </a:p>
        </p:txBody>
      </p:sp>
      <p:sp>
        <p:nvSpPr>
          <p:cNvPr id="13" name="Rectangle 12"/>
          <p:cNvSpPr/>
          <p:nvPr/>
        </p:nvSpPr>
        <p:spPr>
          <a:xfrm>
            <a:off x="3053460" y="3666583"/>
            <a:ext cx="2441985" cy="311038"/>
          </a:xfrm>
          <a:prstGeom prst="rect">
            <a:avLst/>
          </a:prstGeom>
        </p:spPr>
        <p:txBody>
          <a:bodyPr wrap="square">
            <a:spAutoFit/>
          </a:bodyPr>
          <a:lstStyle/>
          <a:p>
            <a:r>
              <a:rPr lang="en-CA" sz="1600" b="1" dirty="0">
                <a:latin typeface="Cambria Math" panose="02040503050406030204" pitchFamily="18" charset="0"/>
                <a:ea typeface="Cambria Math" panose="02040503050406030204" pitchFamily="18" charset="0"/>
              </a:rPr>
              <a:t>shunt_prim_init_initiator</a:t>
            </a:r>
            <a:endParaRPr lang="en-CA" sz="1600" dirty="0">
              <a:latin typeface="Cambria Math" panose="02040503050406030204" pitchFamily="18" charset="0"/>
              <a:ea typeface="Cambria Math" panose="02040503050406030204" pitchFamily="18" charset="0"/>
            </a:endParaRPr>
          </a:p>
        </p:txBody>
      </p:sp>
      <p:sp>
        <p:nvSpPr>
          <p:cNvPr id="14" name="Rectangle 13"/>
          <p:cNvSpPr/>
          <p:nvPr/>
        </p:nvSpPr>
        <p:spPr>
          <a:xfrm>
            <a:off x="3093302" y="5165503"/>
            <a:ext cx="2102472" cy="338554"/>
          </a:xfrm>
          <a:prstGeom prst="rect">
            <a:avLst/>
          </a:prstGeom>
        </p:spPr>
        <p:txBody>
          <a:bodyPr wrap="square">
            <a:spAutoFit/>
          </a:bodyPr>
          <a:lstStyle/>
          <a:p>
            <a:r>
              <a:rPr lang="en-CA" sz="1600" b="1" dirty="0">
                <a:solidFill>
                  <a:srgbClr val="000000"/>
                </a:solidFill>
                <a:latin typeface="Cambria Math" panose="02040503050406030204" pitchFamily="18" charset="0"/>
                <a:ea typeface="Cambria Math" panose="02040503050406030204" pitchFamily="18" charset="0"/>
              </a:rPr>
              <a:t>shunt_prim_send_byte </a:t>
            </a:r>
            <a:endParaRPr lang="en-CA" sz="1600" dirty="0">
              <a:latin typeface="Cambria Math" panose="02040503050406030204" pitchFamily="18" charset="0"/>
              <a:ea typeface="Cambria Math" panose="02040503050406030204" pitchFamily="18" charset="0"/>
            </a:endParaRPr>
          </a:p>
        </p:txBody>
      </p:sp>
      <p:sp>
        <p:nvSpPr>
          <p:cNvPr id="15" name="Rectangle 14"/>
          <p:cNvSpPr/>
          <p:nvPr/>
        </p:nvSpPr>
        <p:spPr>
          <a:xfrm>
            <a:off x="6842696" y="5195908"/>
            <a:ext cx="1940988" cy="311038"/>
          </a:xfrm>
          <a:prstGeom prst="rect">
            <a:avLst/>
          </a:prstGeom>
        </p:spPr>
        <p:txBody>
          <a:bodyPr wrap="none">
            <a:spAutoFit/>
          </a:bodyPr>
          <a:lstStyle/>
          <a:p>
            <a:r>
              <a:rPr lang="en-CA" sz="1600" b="1" dirty="0"/>
              <a:t>shunt_prim_recv_byte</a:t>
            </a:r>
            <a:endParaRPr lang="en-CA" sz="1600" dirty="0">
              <a:latin typeface="Cambria Math" panose="02040503050406030204" pitchFamily="18" charset="0"/>
              <a:ea typeface="Cambria Math" panose="02040503050406030204" pitchFamily="18" charset="0"/>
            </a:endParaRPr>
          </a:p>
        </p:txBody>
      </p:sp>
      <p:sp>
        <p:nvSpPr>
          <p:cNvPr id="16" name="TextBox 15"/>
          <p:cNvSpPr txBox="1"/>
          <p:nvPr/>
        </p:nvSpPr>
        <p:spPr>
          <a:xfrm>
            <a:off x="5601450" y="2066983"/>
            <a:ext cx="754681" cy="311038"/>
          </a:xfrm>
          <a:prstGeom prst="rect">
            <a:avLst/>
          </a:prstGeom>
          <a:noFill/>
        </p:spPr>
        <p:txBody>
          <a:bodyPr wrap="none" rtlCol="0">
            <a:spAutoFit/>
          </a:bodyPr>
          <a:lstStyle/>
          <a:p>
            <a:r>
              <a:rPr lang="en-CA" sz="1600" dirty="0">
                <a:latin typeface="Cambria Math" panose="02040503050406030204" pitchFamily="18" charset="0"/>
                <a:ea typeface="Cambria Math" panose="02040503050406030204" pitchFamily="18" charset="0"/>
              </a:rPr>
              <a:t>TCP/IP</a:t>
            </a:r>
          </a:p>
        </p:txBody>
      </p:sp>
      <p:sp>
        <p:nvSpPr>
          <p:cNvPr id="17" name="Rectangle 16"/>
          <p:cNvSpPr/>
          <p:nvPr/>
        </p:nvSpPr>
        <p:spPr>
          <a:xfrm>
            <a:off x="566811" y="3674894"/>
            <a:ext cx="2521844" cy="311038"/>
          </a:xfrm>
          <a:prstGeom prst="rect">
            <a:avLst/>
          </a:prstGeom>
        </p:spPr>
        <p:txBody>
          <a:bodyPr wrap="square">
            <a:spAutoFit/>
          </a:bodyPr>
          <a:lstStyle/>
          <a:p>
            <a:r>
              <a:rPr lang="en-CA" sz="1600" b="1" dirty="0">
                <a:solidFill>
                  <a:srgbClr val="000000"/>
                </a:solidFill>
                <a:latin typeface="Cambria Math" panose="02040503050406030204" pitchFamily="18" charset="0"/>
                <a:ea typeface="Cambria Math" panose="02040503050406030204" pitchFamily="18" charset="0"/>
              </a:rPr>
              <a:t>shunt_dpi_initiator_init</a:t>
            </a:r>
            <a:endParaRPr lang="en-CA" sz="1600" dirty="0">
              <a:latin typeface="Cambria Math" panose="02040503050406030204" pitchFamily="18" charset="0"/>
              <a:ea typeface="Cambria Math" panose="02040503050406030204" pitchFamily="18" charset="0"/>
            </a:endParaRPr>
          </a:p>
        </p:txBody>
      </p:sp>
      <p:sp>
        <p:nvSpPr>
          <p:cNvPr id="18" name="Rectangle 17"/>
          <p:cNvSpPr/>
          <p:nvPr/>
        </p:nvSpPr>
        <p:spPr>
          <a:xfrm>
            <a:off x="9656846" y="3749391"/>
            <a:ext cx="1826646" cy="311038"/>
          </a:xfrm>
          <a:prstGeom prst="rect">
            <a:avLst/>
          </a:prstGeom>
        </p:spPr>
        <p:txBody>
          <a:bodyPr wrap="none">
            <a:spAutoFit/>
          </a:bodyPr>
          <a:lstStyle/>
          <a:p>
            <a:r>
              <a:rPr lang="en-CA" sz="1600" b="1" dirty="0">
                <a:solidFill>
                  <a:srgbClr val="000000"/>
                </a:solidFill>
                <a:latin typeface="Cambria Math" panose="02040503050406030204" pitchFamily="18" charset="0"/>
                <a:ea typeface="Cambria Math" panose="02040503050406030204" pitchFamily="18" charset="0"/>
              </a:rPr>
              <a:t>shunt_dpi_target_init</a:t>
            </a:r>
            <a:endParaRPr lang="en-CA" sz="1600" dirty="0">
              <a:latin typeface="Cambria Math" panose="02040503050406030204" pitchFamily="18" charset="0"/>
              <a:ea typeface="Cambria Math" panose="02040503050406030204" pitchFamily="18" charset="0"/>
            </a:endParaRPr>
          </a:p>
        </p:txBody>
      </p:sp>
      <p:cxnSp>
        <p:nvCxnSpPr>
          <p:cNvPr id="19" name="Straight Connector 18"/>
          <p:cNvCxnSpPr/>
          <p:nvPr/>
        </p:nvCxnSpPr>
        <p:spPr>
          <a:xfrm flipV="1">
            <a:off x="717749" y="2407277"/>
            <a:ext cx="10974989" cy="11660"/>
          </a:xfrm>
          <a:prstGeom prst="line">
            <a:avLst/>
          </a:prstGeom>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3362172" y="2058340"/>
            <a:ext cx="1367484" cy="311038"/>
          </a:xfrm>
          <a:prstGeom prst="rect">
            <a:avLst/>
          </a:prstGeom>
          <a:noFill/>
        </p:spPr>
        <p:txBody>
          <a:bodyPr wrap="square" rtlCol="0">
            <a:spAutoFit/>
          </a:bodyPr>
          <a:lstStyle/>
          <a:p>
            <a:r>
              <a:rPr lang="en-CA" sz="1600" dirty="0">
                <a:latin typeface="Cambria Math" panose="02040503050406030204" pitchFamily="18" charset="0"/>
                <a:ea typeface="Cambria Math" panose="02040503050406030204" pitchFamily="18" charset="0"/>
              </a:rPr>
              <a:t>C functions</a:t>
            </a:r>
          </a:p>
        </p:txBody>
      </p:sp>
      <p:sp>
        <p:nvSpPr>
          <p:cNvPr id="21" name="TextBox 20"/>
          <p:cNvSpPr txBox="1"/>
          <p:nvPr/>
        </p:nvSpPr>
        <p:spPr>
          <a:xfrm>
            <a:off x="823309" y="2065026"/>
            <a:ext cx="1814513" cy="338554"/>
          </a:xfrm>
          <a:prstGeom prst="rect">
            <a:avLst/>
          </a:prstGeom>
          <a:noFill/>
        </p:spPr>
        <p:txBody>
          <a:bodyPr wrap="square" rtlCol="0">
            <a:spAutoFit/>
          </a:bodyPr>
          <a:lstStyle/>
          <a:p>
            <a:r>
              <a:rPr lang="en-CA" sz="1600" dirty="0">
                <a:latin typeface="Cambria Math" panose="02040503050406030204" pitchFamily="18" charset="0"/>
                <a:ea typeface="Cambria Math" panose="02040503050406030204" pitchFamily="18" charset="0"/>
              </a:rPr>
              <a:t>SV/DPI functions</a:t>
            </a:r>
          </a:p>
        </p:txBody>
      </p:sp>
      <p:sp>
        <p:nvSpPr>
          <p:cNvPr id="22" name="TextBox 21"/>
          <p:cNvSpPr txBox="1"/>
          <p:nvPr/>
        </p:nvSpPr>
        <p:spPr>
          <a:xfrm>
            <a:off x="7861920" y="2061155"/>
            <a:ext cx="1068018" cy="311038"/>
          </a:xfrm>
          <a:prstGeom prst="rect">
            <a:avLst/>
          </a:prstGeom>
          <a:noFill/>
        </p:spPr>
        <p:txBody>
          <a:bodyPr wrap="none" rtlCol="0">
            <a:spAutoFit/>
          </a:bodyPr>
          <a:lstStyle/>
          <a:p>
            <a:r>
              <a:rPr lang="en-CA" sz="1600" dirty="0">
                <a:latin typeface="Cambria Math" panose="02040503050406030204" pitchFamily="18" charset="0"/>
                <a:ea typeface="Cambria Math" panose="02040503050406030204" pitchFamily="18" charset="0"/>
              </a:rPr>
              <a:t>C functions</a:t>
            </a:r>
          </a:p>
        </p:txBody>
      </p:sp>
      <p:sp>
        <p:nvSpPr>
          <p:cNvPr id="23" name="TextBox 22"/>
          <p:cNvSpPr txBox="1"/>
          <p:nvPr/>
        </p:nvSpPr>
        <p:spPr>
          <a:xfrm>
            <a:off x="9565985" y="2060915"/>
            <a:ext cx="1554958" cy="311038"/>
          </a:xfrm>
          <a:prstGeom prst="rect">
            <a:avLst/>
          </a:prstGeom>
          <a:noFill/>
        </p:spPr>
        <p:txBody>
          <a:bodyPr wrap="none" rtlCol="0">
            <a:spAutoFit/>
          </a:bodyPr>
          <a:lstStyle/>
          <a:p>
            <a:r>
              <a:rPr lang="en-CA" sz="1600" dirty="0">
                <a:latin typeface="Cambria Math" panose="02040503050406030204" pitchFamily="18" charset="0"/>
                <a:ea typeface="Cambria Math" panose="02040503050406030204" pitchFamily="18" charset="0"/>
              </a:rPr>
              <a:t>SV/DPI functions</a:t>
            </a:r>
          </a:p>
        </p:txBody>
      </p:sp>
      <p:sp>
        <p:nvSpPr>
          <p:cNvPr id="24" name="Rectangle 23"/>
          <p:cNvSpPr/>
          <p:nvPr/>
        </p:nvSpPr>
        <p:spPr>
          <a:xfrm>
            <a:off x="636876" y="5190094"/>
            <a:ext cx="1995712" cy="338554"/>
          </a:xfrm>
          <a:prstGeom prst="rect">
            <a:avLst/>
          </a:prstGeom>
        </p:spPr>
        <p:txBody>
          <a:bodyPr wrap="square">
            <a:spAutoFit/>
          </a:bodyPr>
          <a:lstStyle/>
          <a:p>
            <a:r>
              <a:rPr lang="en-CA" sz="1600" b="1" dirty="0">
                <a:solidFill>
                  <a:srgbClr val="000000"/>
                </a:solidFill>
                <a:latin typeface="Cambria Math" panose="02040503050406030204" pitchFamily="18" charset="0"/>
                <a:ea typeface="Cambria Math" panose="02040503050406030204" pitchFamily="18" charset="0"/>
              </a:rPr>
              <a:t>shunt_dpi_send_byte</a:t>
            </a:r>
            <a:endParaRPr lang="en-CA" sz="1600" dirty="0">
              <a:latin typeface="Cambria Math" panose="02040503050406030204" pitchFamily="18" charset="0"/>
              <a:ea typeface="Cambria Math" panose="02040503050406030204" pitchFamily="18" charset="0"/>
            </a:endParaRPr>
          </a:p>
        </p:txBody>
      </p:sp>
      <p:sp>
        <p:nvSpPr>
          <p:cNvPr id="25" name="Rectangle 24"/>
          <p:cNvSpPr/>
          <p:nvPr/>
        </p:nvSpPr>
        <p:spPr>
          <a:xfrm>
            <a:off x="9663800" y="5192182"/>
            <a:ext cx="1764791" cy="311038"/>
          </a:xfrm>
          <a:prstGeom prst="rect">
            <a:avLst/>
          </a:prstGeom>
        </p:spPr>
        <p:txBody>
          <a:bodyPr wrap="none">
            <a:spAutoFit/>
          </a:bodyPr>
          <a:lstStyle/>
          <a:p>
            <a:r>
              <a:rPr lang="en-CA" sz="1600" b="1" dirty="0">
                <a:solidFill>
                  <a:srgbClr val="000000"/>
                </a:solidFill>
                <a:latin typeface="Cambria Math" panose="02040503050406030204" pitchFamily="18" charset="0"/>
                <a:ea typeface="Cambria Math" panose="02040503050406030204" pitchFamily="18" charset="0"/>
              </a:rPr>
              <a:t>shunt_dpi_recv_byte</a:t>
            </a:r>
            <a:endParaRPr lang="en-CA" sz="1600" dirty="0">
              <a:latin typeface="Cambria Math" panose="02040503050406030204" pitchFamily="18" charset="0"/>
              <a:ea typeface="Cambria Math" panose="02040503050406030204" pitchFamily="18" charset="0"/>
            </a:endParaRPr>
          </a:p>
        </p:txBody>
      </p:sp>
      <p:sp>
        <p:nvSpPr>
          <p:cNvPr id="26" name="Rectangle 25"/>
          <p:cNvSpPr/>
          <p:nvPr/>
        </p:nvSpPr>
        <p:spPr>
          <a:xfrm>
            <a:off x="5012223" y="2437487"/>
            <a:ext cx="930300" cy="624386"/>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CA" sz="1600" dirty="0">
                <a:ln w="0"/>
                <a:solidFill>
                  <a:schemeClr val="tx1"/>
                </a:solidFill>
                <a:effectLst>
                  <a:outerShdw blurRad="38100" dist="19050" dir="2700000" algn="tl" rotWithShape="0">
                    <a:schemeClr val="dk1">
                      <a:alpha val="40000"/>
                    </a:schemeClr>
                  </a:outerShdw>
                </a:effectLst>
                <a:latin typeface="Cambria Math" panose="02040503050406030204" pitchFamily="18" charset="0"/>
                <a:ea typeface="Cambria Math" panose="02040503050406030204" pitchFamily="18" charset="0"/>
              </a:rPr>
              <a:t>Initiator</a:t>
            </a:r>
          </a:p>
        </p:txBody>
      </p:sp>
      <p:sp>
        <p:nvSpPr>
          <p:cNvPr id="27" name="Rectangle 26"/>
          <p:cNvSpPr/>
          <p:nvPr/>
        </p:nvSpPr>
        <p:spPr>
          <a:xfrm>
            <a:off x="5315330" y="3548090"/>
            <a:ext cx="338916" cy="672156"/>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dirty="0">
              <a:latin typeface="Cambria Math" panose="02040503050406030204" pitchFamily="18" charset="0"/>
              <a:ea typeface="Cambria Math" panose="02040503050406030204" pitchFamily="18" charset="0"/>
            </a:endParaRPr>
          </a:p>
        </p:txBody>
      </p:sp>
      <p:sp>
        <p:nvSpPr>
          <p:cNvPr id="28" name="Rectangle 27"/>
          <p:cNvSpPr/>
          <p:nvPr/>
        </p:nvSpPr>
        <p:spPr>
          <a:xfrm>
            <a:off x="6447395" y="3668834"/>
            <a:ext cx="338916" cy="672156"/>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dirty="0">
              <a:latin typeface="Cambria Math" panose="02040503050406030204" pitchFamily="18" charset="0"/>
              <a:ea typeface="Cambria Math" panose="02040503050406030204" pitchFamily="18" charset="0"/>
            </a:endParaRPr>
          </a:p>
        </p:txBody>
      </p:sp>
      <p:sp>
        <p:nvSpPr>
          <p:cNvPr id="29" name="Rectangle 28"/>
          <p:cNvSpPr/>
          <p:nvPr/>
        </p:nvSpPr>
        <p:spPr>
          <a:xfrm>
            <a:off x="6447395" y="5108540"/>
            <a:ext cx="338916" cy="672156"/>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dirty="0">
              <a:latin typeface="Cambria Math" panose="02040503050406030204" pitchFamily="18" charset="0"/>
              <a:ea typeface="Cambria Math" panose="02040503050406030204" pitchFamily="18" charset="0"/>
            </a:endParaRPr>
          </a:p>
        </p:txBody>
      </p:sp>
      <p:sp>
        <p:nvSpPr>
          <p:cNvPr id="30" name="Rectangle 29"/>
          <p:cNvSpPr/>
          <p:nvPr/>
        </p:nvSpPr>
        <p:spPr>
          <a:xfrm>
            <a:off x="5319563" y="5011623"/>
            <a:ext cx="338916" cy="672156"/>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CA" sz="1600" dirty="0">
              <a:latin typeface="Cambria Math" panose="02040503050406030204" pitchFamily="18" charset="0"/>
              <a:ea typeface="Cambria Math" panose="02040503050406030204" pitchFamily="18" charset="0"/>
            </a:endParaRPr>
          </a:p>
        </p:txBody>
      </p:sp>
      <p:cxnSp>
        <p:nvCxnSpPr>
          <p:cNvPr id="31" name="Straight Arrow Connector 30"/>
          <p:cNvCxnSpPr>
            <a:stCxn id="27" idx="3"/>
            <a:endCxn id="28" idx="1"/>
          </p:cNvCxnSpPr>
          <p:nvPr/>
        </p:nvCxnSpPr>
        <p:spPr>
          <a:xfrm>
            <a:off x="5654246" y="3884168"/>
            <a:ext cx="793149" cy="120744"/>
          </a:xfrm>
          <a:prstGeom prst="straightConnector1">
            <a:avLst/>
          </a:prstGeom>
          <a:ln w="82550">
            <a:solidFill>
              <a:schemeClr val="accent1">
                <a:shade val="95000"/>
                <a:satMod val="105000"/>
                <a:alpha val="5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a:stCxn id="27" idx="2"/>
            <a:endCxn id="30" idx="0"/>
          </p:cNvCxnSpPr>
          <p:nvPr/>
        </p:nvCxnSpPr>
        <p:spPr>
          <a:xfrm>
            <a:off x="5484788" y="4220246"/>
            <a:ext cx="4233" cy="791377"/>
          </a:xfrm>
          <a:prstGeom prst="straightConnector1">
            <a:avLst/>
          </a:prstGeom>
          <a:ln w="82550">
            <a:solidFill>
              <a:schemeClr val="accent1">
                <a:shade val="95000"/>
                <a:satMod val="105000"/>
                <a:alpha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a:stCxn id="30" idx="3"/>
            <a:endCxn id="29" idx="1"/>
          </p:cNvCxnSpPr>
          <p:nvPr/>
        </p:nvCxnSpPr>
        <p:spPr>
          <a:xfrm>
            <a:off x="5658479" y="5347701"/>
            <a:ext cx="788916" cy="96917"/>
          </a:xfrm>
          <a:prstGeom prst="straightConnector1">
            <a:avLst/>
          </a:prstGeom>
          <a:ln w="82550">
            <a:solidFill>
              <a:schemeClr val="accent1">
                <a:shade val="95000"/>
                <a:satMod val="105000"/>
                <a:alpha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p:nvPr/>
        </p:nvCxnSpPr>
        <p:spPr>
          <a:xfrm flipV="1">
            <a:off x="9139568" y="5360605"/>
            <a:ext cx="426417" cy="6500"/>
          </a:xfrm>
          <a:prstGeom prst="straightConnector1">
            <a:avLst/>
          </a:prstGeom>
          <a:ln w="41275">
            <a:prstDash val="sysDash"/>
            <a:tailEnd type="triangle"/>
          </a:ln>
        </p:spPr>
        <p:style>
          <a:lnRef idx="1">
            <a:schemeClr val="accent1"/>
          </a:lnRef>
          <a:fillRef idx="0">
            <a:schemeClr val="accent1"/>
          </a:fillRef>
          <a:effectRef idx="0">
            <a:schemeClr val="accent1"/>
          </a:effectRef>
          <a:fontRef idx="minor">
            <a:schemeClr val="tx1"/>
          </a:fontRef>
        </p:style>
      </p:cxnSp>
      <p:sp>
        <p:nvSpPr>
          <p:cNvPr id="35" name="Rectangle 34"/>
          <p:cNvSpPr/>
          <p:nvPr/>
        </p:nvSpPr>
        <p:spPr>
          <a:xfrm>
            <a:off x="6167560" y="2428211"/>
            <a:ext cx="930300" cy="624386"/>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CA" sz="1600" dirty="0">
                <a:ln w="0"/>
                <a:solidFill>
                  <a:schemeClr val="tx1"/>
                </a:solidFill>
                <a:effectLst>
                  <a:outerShdw blurRad="38100" dist="19050" dir="2700000" algn="tl" rotWithShape="0">
                    <a:schemeClr val="dk1">
                      <a:alpha val="40000"/>
                    </a:schemeClr>
                  </a:outerShdw>
                </a:effectLst>
                <a:latin typeface="Cambria Math" panose="02040503050406030204" pitchFamily="18" charset="0"/>
                <a:ea typeface="Cambria Math" panose="02040503050406030204" pitchFamily="18" charset="0"/>
              </a:rPr>
              <a:t>Target</a:t>
            </a:r>
          </a:p>
        </p:txBody>
      </p:sp>
      <p:cxnSp>
        <p:nvCxnSpPr>
          <p:cNvPr id="36" name="Straight Arrow Connector 35"/>
          <p:cNvCxnSpPr/>
          <p:nvPr/>
        </p:nvCxnSpPr>
        <p:spPr>
          <a:xfrm flipV="1">
            <a:off x="2680417" y="3864128"/>
            <a:ext cx="426417" cy="6500"/>
          </a:xfrm>
          <a:prstGeom prst="straightConnector1">
            <a:avLst/>
          </a:prstGeom>
          <a:ln w="41275">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p:nvPr/>
        </p:nvCxnSpPr>
        <p:spPr>
          <a:xfrm flipV="1">
            <a:off x="2632588" y="5352871"/>
            <a:ext cx="426417" cy="6500"/>
          </a:xfrm>
          <a:prstGeom prst="straightConnector1">
            <a:avLst/>
          </a:prstGeom>
          <a:ln w="41275">
            <a:prstDash val="sysDash"/>
            <a:tailEnd type="triangle"/>
          </a:ln>
        </p:spPr>
        <p:style>
          <a:lnRef idx="1">
            <a:schemeClr val="accent1"/>
          </a:lnRef>
          <a:fillRef idx="0">
            <a:schemeClr val="accent1"/>
          </a:fillRef>
          <a:effectRef idx="0">
            <a:schemeClr val="accent1"/>
          </a:effectRef>
          <a:fontRef idx="minor">
            <a:schemeClr val="tx1"/>
          </a:fontRef>
        </p:style>
      </p:cxnSp>
      <p:sp>
        <p:nvSpPr>
          <p:cNvPr id="38" name="Rectangle 37"/>
          <p:cNvSpPr/>
          <p:nvPr/>
        </p:nvSpPr>
        <p:spPr>
          <a:xfrm>
            <a:off x="584194" y="3334271"/>
            <a:ext cx="11108544" cy="1286702"/>
          </a:xfrm>
          <a:prstGeom prst="rect">
            <a:avLst/>
          </a:prstGeom>
          <a:noFill/>
          <a:ln w="50800">
            <a:solidFill>
              <a:schemeClr val="accent1">
                <a:shade val="50000"/>
                <a:alpha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39" name="Rectangle 38"/>
          <p:cNvSpPr/>
          <p:nvPr/>
        </p:nvSpPr>
        <p:spPr>
          <a:xfrm>
            <a:off x="559091" y="4901234"/>
            <a:ext cx="11133647" cy="1286702"/>
          </a:xfrm>
          <a:prstGeom prst="rect">
            <a:avLst/>
          </a:prstGeom>
          <a:noFill/>
          <a:ln w="50800">
            <a:solidFill>
              <a:schemeClr val="accent1">
                <a:shade val="50000"/>
                <a:alpha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40" name="TextBox 39"/>
          <p:cNvSpPr txBox="1"/>
          <p:nvPr/>
        </p:nvSpPr>
        <p:spPr>
          <a:xfrm>
            <a:off x="632037" y="4252131"/>
            <a:ext cx="4473721" cy="339315"/>
          </a:xfrm>
          <a:prstGeom prst="rect">
            <a:avLst/>
          </a:prstGeom>
          <a:noFill/>
        </p:spPr>
        <p:txBody>
          <a:bodyPr wrap="square" rtlCol="0">
            <a:spAutoFit/>
          </a:bodyPr>
          <a:lstStyle/>
          <a:p>
            <a:r>
              <a:rPr lang="en-CA" spc="300" dirty="0"/>
              <a:t>TCP/IP Socket initialization </a:t>
            </a:r>
          </a:p>
        </p:txBody>
      </p:sp>
      <p:sp>
        <p:nvSpPr>
          <p:cNvPr id="41" name="Rectangle 40"/>
          <p:cNvSpPr/>
          <p:nvPr/>
        </p:nvSpPr>
        <p:spPr>
          <a:xfrm>
            <a:off x="584194" y="5810920"/>
            <a:ext cx="2364837" cy="339315"/>
          </a:xfrm>
          <a:prstGeom prst="rect">
            <a:avLst/>
          </a:prstGeom>
        </p:spPr>
        <p:txBody>
          <a:bodyPr wrap="none">
            <a:spAutoFit/>
          </a:bodyPr>
          <a:lstStyle/>
          <a:p>
            <a:r>
              <a:rPr lang="en-CA" spc="300" dirty="0"/>
              <a:t>One byte transfer </a:t>
            </a:r>
          </a:p>
        </p:txBody>
      </p:sp>
      <p:cxnSp>
        <p:nvCxnSpPr>
          <p:cNvPr id="42" name="Straight Arrow Connector 41"/>
          <p:cNvCxnSpPr/>
          <p:nvPr/>
        </p:nvCxnSpPr>
        <p:spPr>
          <a:xfrm flipV="1">
            <a:off x="9098068" y="3921330"/>
            <a:ext cx="426417" cy="6500"/>
          </a:xfrm>
          <a:prstGeom prst="straightConnector1">
            <a:avLst/>
          </a:prstGeom>
          <a:ln w="41275">
            <a:prstDash val="sys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1458423"/>
      </p:ext>
    </p:extLst>
  </p:cSld>
  <p:clrMapOvr>
    <a:masterClrMapping/>
  </p:clrMapOvr>
  <p:timing>
    <p:tnLst>
      <p:par>
        <p:cTn id="1" dur="indefinite" restart="never" nodeType="tmRoot"/>
      </p:par>
    </p:tnLst>
  </p:timing>
</p:sld>
</file>

<file path=ppt/theme/theme1.xml><?xml version="1.0" encoding="utf-8"?>
<a:theme xmlns:a="http://schemas.openxmlformats.org/drawingml/2006/main" name="Default Theme">
  <a:themeElements>
    <a:clrScheme name="SNUG Template">
      <a:dk1>
        <a:sysClr val="windowText" lastClr="000000"/>
      </a:dk1>
      <a:lt1>
        <a:sysClr val="window" lastClr="FFFFFF"/>
      </a:lt1>
      <a:dk2>
        <a:srgbClr val="000000"/>
      </a:dk2>
      <a:lt2>
        <a:srgbClr val="FFFFFF"/>
      </a:lt2>
      <a:accent1>
        <a:srgbClr val="332A7B"/>
      </a:accent1>
      <a:accent2>
        <a:srgbClr val="E28C05"/>
      </a:accent2>
      <a:accent3>
        <a:srgbClr val="85B634"/>
      </a:accent3>
      <a:accent4>
        <a:srgbClr val="EA1700"/>
      </a:accent4>
      <a:accent5>
        <a:srgbClr val="BCBCBC"/>
      </a:accent5>
      <a:accent6>
        <a:srgbClr val="4071BA"/>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Unknown Document Type" ma:contentTypeID="0x010104" ma:contentTypeVersion="0" ma:contentTypeDescription="" ma:contentTypeScope="" ma:versionID="05d83ceaa0bbd2e3bc716e6e66bd857a">
  <xsd:schema xmlns:xsd="http://www.w3.org/2001/XMLSchema" xmlns:xs="http://www.w3.org/2001/XMLSchema" xmlns:p="http://schemas.microsoft.com/office/2006/metadata/properties" targetNamespace="http://schemas.microsoft.com/office/2006/metadata/properties" ma:root="true" ma:fieldsID="b3d69fe45253d5ff147bb69036b756a7">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3"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336FF96-765A-4732-A031-36DF1FDF499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4F28274A-407C-4515-B110-949B6ADC5FFD}">
  <ds:schemaRefs>
    <ds:schemaRef ds:uri="http://schemas.microsoft.com/office/2006/documentManagement/types"/>
    <ds:schemaRef ds:uri="http://www.w3.org/XML/1998/namespace"/>
    <ds:schemaRef ds:uri="http://purl.org/dc/dcmitype/"/>
    <ds:schemaRef ds:uri="http://schemas.openxmlformats.org/package/2006/metadata/core-properties"/>
    <ds:schemaRef ds:uri="http://purl.org/dc/elements/1.1/"/>
    <ds:schemaRef ds:uri="http://schemas.microsoft.com/office/infopath/2007/PartnerControls"/>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411F3003-54C1-4C53-B700-4B87E00B660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5510</TotalTime>
  <Words>2745</Words>
  <Application>Microsoft Office PowerPoint</Application>
  <PresentationFormat>Widescreen</PresentationFormat>
  <Paragraphs>631</Paragraphs>
  <Slides>34</Slides>
  <Notes>29</Notes>
  <HiddenSlides>0</HiddenSlides>
  <MMClips>0</MMClips>
  <ScaleCrop>false</ScaleCrop>
  <HeadingPairs>
    <vt:vector size="10" baseType="variant">
      <vt:variant>
        <vt:lpstr>Fonts Used</vt:lpstr>
      </vt:variant>
      <vt:variant>
        <vt:i4>7</vt:i4>
      </vt:variant>
      <vt:variant>
        <vt:lpstr>Theme</vt:lpstr>
      </vt:variant>
      <vt:variant>
        <vt:i4>1</vt:i4>
      </vt:variant>
      <vt:variant>
        <vt:lpstr>Embedded OLE Servers</vt:lpstr>
      </vt:variant>
      <vt:variant>
        <vt:i4>2</vt:i4>
      </vt:variant>
      <vt:variant>
        <vt:lpstr>Slide Titles</vt:lpstr>
      </vt:variant>
      <vt:variant>
        <vt:i4>34</vt:i4>
      </vt:variant>
      <vt:variant>
        <vt:lpstr>Custom Shows</vt:lpstr>
      </vt:variant>
      <vt:variant>
        <vt:i4>1</vt:i4>
      </vt:variant>
    </vt:vector>
  </HeadingPairs>
  <TitlesOfParts>
    <vt:vector size="45" baseType="lpstr">
      <vt:lpstr>Arial</vt:lpstr>
      <vt:lpstr>Calibri</vt:lpstr>
      <vt:lpstr>Cambria</vt:lpstr>
      <vt:lpstr>Cambria Math</vt:lpstr>
      <vt:lpstr>Courier New</vt:lpstr>
      <vt:lpstr>Times New Roman</vt:lpstr>
      <vt:lpstr>Trebuchet MS</vt:lpstr>
      <vt:lpstr>Default Theme</vt:lpstr>
      <vt:lpstr>Bitmap Image</vt:lpstr>
      <vt:lpstr>Slide</vt:lpstr>
      <vt:lpstr>TCP/IP socket-based communication for SystemVerilog simulation</vt:lpstr>
      <vt:lpstr>Agenda</vt:lpstr>
      <vt:lpstr>Introduction</vt:lpstr>
      <vt:lpstr>Introduction </vt:lpstr>
      <vt:lpstr>Introduction</vt:lpstr>
      <vt:lpstr>Introduction</vt:lpstr>
      <vt:lpstr>“TCP/IP Shunt” Library</vt:lpstr>
      <vt:lpstr>“TCP/IP Shunt” Library</vt:lpstr>
      <vt:lpstr>“TCP/IP Shunt” Library</vt:lpstr>
      <vt:lpstr>“TCP/IP Shunt” Library</vt:lpstr>
      <vt:lpstr>“TCP/IP Shunt” Library</vt:lpstr>
      <vt:lpstr>User Application Example</vt:lpstr>
      <vt:lpstr>User Application Example</vt:lpstr>
      <vt:lpstr>User Application Example</vt:lpstr>
      <vt:lpstr>User Application Example</vt:lpstr>
      <vt:lpstr>User Application Example</vt:lpstr>
      <vt:lpstr>User Application Example</vt:lpstr>
      <vt:lpstr>Summary</vt:lpstr>
      <vt:lpstr>PowerPoint Presentation</vt:lpstr>
      <vt:lpstr>Backup</vt:lpstr>
      <vt:lpstr>SV data types</vt:lpstr>
      <vt:lpstr>PowerPoint Presentation</vt:lpstr>
      <vt:lpstr>Fringe PnP</vt:lpstr>
      <vt:lpstr>PowerPoint Presentation</vt:lpstr>
      <vt:lpstr>PowerPoint Presentation</vt:lpstr>
      <vt:lpstr>Fringe Put</vt:lpstr>
      <vt:lpstr>“TCP/IP Shunt” Library</vt:lpstr>
      <vt:lpstr>PowerPoint Presentation</vt:lpstr>
      <vt:lpstr>PowerPoint Presentation</vt:lpstr>
      <vt:lpstr>Fringe Put</vt:lpstr>
      <vt:lpstr>Fringe Get</vt:lpstr>
      <vt:lpstr>PowerPoint Presentation</vt:lpstr>
      <vt:lpstr>PowerPoint Presentation</vt:lpstr>
      <vt:lpstr>PowerPoint Presentation</vt:lpstr>
      <vt:lpstr>Custom Show 1</vt:lpstr>
    </vt:vector>
  </TitlesOfParts>
  <Company>Synopsys Inc.</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Aline Dorso</dc:creator>
  <cp:lastModifiedBy>victor besyakov</cp:lastModifiedBy>
  <cp:revision>350</cp:revision>
  <cp:lastPrinted>2018-05-13T15:53:06Z</cp:lastPrinted>
  <dcterms:created xsi:type="dcterms:W3CDTF">2013-02-08T20:27:55Z</dcterms:created>
  <dcterms:modified xsi:type="dcterms:W3CDTF">2019-04-21T15:30:25Z</dcterms:modified>
</cp:coreProperties>
</file>